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924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685800"/>
            <a:ext cx="1371600" cy="22860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92640" y="914400"/>
            <a:ext cx="822960" cy="82296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064240" y="685800"/>
            <a:ext cx="457200" cy="132588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515600" y="1737360"/>
            <a:ext cx="1005840" cy="27432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9418320" y="1737360"/>
            <a:ext cx="1097280" cy="41148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0881360" y="2011680"/>
            <a:ext cx="640080" cy="82296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0" y="1737360"/>
            <a:ext cx="365760" cy="109728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0" name="Shape 8"/>
          <p:cNvSpPr/>
          <p:nvPr/>
        </p:nvSpPr>
        <p:spPr>
          <a:xfrm>
            <a:off x="11009376" y="630936"/>
            <a:ext cx="109728" cy="10972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1" name="Shape 9"/>
          <p:cNvSpPr/>
          <p:nvPr/>
        </p:nvSpPr>
        <p:spPr>
          <a:xfrm>
            <a:off x="10460736" y="1682496"/>
            <a:ext cx="109728" cy="10972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2" name="Shape 10"/>
          <p:cNvSpPr/>
          <p:nvPr/>
        </p:nvSpPr>
        <p:spPr>
          <a:xfrm>
            <a:off x="11466576" y="1956816"/>
            <a:ext cx="109728" cy="10972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3" name="Shape 11"/>
          <p:cNvSpPr/>
          <p:nvPr/>
        </p:nvSpPr>
        <p:spPr>
          <a:xfrm>
            <a:off x="9363456" y="2093976"/>
            <a:ext cx="109728" cy="10972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4" name="Shape 12"/>
          <p:cNvSpPr/>
          <p:nvPr/>
        </p:nvSpPr>
        <p:spPr>
          <a:xfrm>
            <a:off x="10826496" y="2779776"/>
            <a:ext cx="109728" cy="10972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3317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" y="2651760"/>
            <a:ext cx="10515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Computer Networks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79476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Fundamentals, Protocols, Architecture &amp; Modern Networking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40080" y="5212080"/>
            <a:ext cx="4206240" cy="18288"/>
          </a:xfrm>
          <a:prstGeom prst="rect">
            <a:avLst/>
          </a:prstGeom>
          <a:solidFill>
            <a:srgbClr val="2B3B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53492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by:  </a:t>
            </a:r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56692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Course:  </a:t>
            </a:r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598932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Date:  </a:t>
            </a:r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Computer Networks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6916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Computer Network?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205740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collection of interconnected devices — computers, servers, mobile phones, routers, and switches — that communicate with each other to share data, resources, and services.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5394960" cy="2606040"/>
          </a:xfrm>
          <a:prstGeom prst="roundRect">
            <a:avLst>
              <a:gd name="adj" fmla="val 2807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22960" y="379476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Components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4251960"/>
            <a:ext cx="292608" cy="29260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42519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207008" y="4233672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Sender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37560" y="4251960"/>
            <a:ext cx="292608" cy="29260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3" name="Text 11"/>
          <p:cNvSpPr/>
          <p:nvPr/>
        </p:nvSpPr>
        <p:spPr>
          <a:xfrm>
            <a:off x="3337560" y="42519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21608" y="4233672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Receiver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22960" y="4828032"/>
            <a:ext cx="292608" cy="29260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482803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207008" y="4809744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Medium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337560" y="4828032"/>
            <a:ext cx="292608" cy="29260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9" name="Text 17"/>
          <p:cNvSpPr/>
          <p:nvPr/>
        </p:nvSpPr>
        <p:spPr>
          <a:xfrm>
            <a:off x="3337560" y="482803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721608" y="4809744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Devices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22960" y="5404104"/>
            <a:ext cx="292608" cy="29260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54041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207008" y="5385816"/>
            <a:ext cx="2011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263640" y="15087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Networks Are Important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263640" y="19659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6" name="Text 24"/>
          <p:cNvSpPr/>
          <p:nvPr/>
        </p:nvSpPr>
        <p:spPr>
          <a:xfrm>
            <a:off x="6263640" y="19659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675120" y="1911096"/>
            <a:ext cx="4937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files, printers, and applications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263640" y="24231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9" name="Text 27"/>
          <p:cNvSpPr/>
          <p:nvPr/>
        </p:nvSpPr>
        <p:spPr>
          <a:xfrm>
            <a:off x="6263640" y="24231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675120" y="2368296"/>
            <a:ext cx="4937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email, messaging, and video conferencing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263640" y="28803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2" name="Text 30"/>
          <p:cNvSpPr/>
          <p:nvPr/>
        </p:nvSpPr>
        <p:spPr>
          <a:xfrm>
            <a:off x="6263640" y="2880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675120" y="2825496"/>
            <a:ext cx="4937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access to the internet and cloud services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263640" y="33375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5" name="Text 33"/>
          <p:cNvSpPr/>
          <p:nvPr/>
        </p:nvSpPr>
        <p:spPr>
          <a:xfrm>
            <a:off x="6263640" y="33375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675120" y="3282696"/>
            <a:ext cx="4937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centralized data storage and management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6263640" y="37947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8" name="Text 36"/>
          <p:cNvSpPr/>
          <p:nvPr/>
        </p:nvSpPr>
        <p:spPr>
          <a:xfrm>
            <a:off x="6263640" y="37947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675120" y="3739896"/>
            <a:ext cx="4937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collaboration and productivity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6263640" y="4434840"/>
            <a:ext cx="5394960" cy="1783080"/>
          </a:xfrm>
          <a:prstGeom prst="roundRect">
            <a:avLst>
              <a:gd name="adj" fmla="val 4103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6537960" y="4590288"/>
            <a:ext cx="48463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Examples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6537960" y="5010912"/>
            <a:ext cx="82296" cy="82296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43" name="Text 41"/>
          <p:cNvSpPr/>
          <p:nvPr/>
        </p:nvSpPr>
        <p:spPr>
          <a:xfrm>
            <a:off x="6739128" y="4901184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Wi-Fi network</a:t>
            </a:r>
            <a:endParaRPr lang="en-US" sz="1150" dirty="0"/>
          </a:p>
        </p:txBody>
      </p:sp>
      <p:sp>
        <p:nvSpPr>
          <p:cNvPr id="44" name="Shape 42"/>
          <p:cNvSpPr/>
          <p:nvPr/>
        </p:nvSpPr>
        <p:spPr>
          <a:xfrm>
            <a:off x="9144000" y="5010912"/>
            <a:ext cx="82296" cy="82296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45" name="Text 43"/>
          <p:cNvSpPr/>
          <p:nvPr/>
        </p:nvSpPr>
        <p:spPr>
          <a:xfrm>
            <a:off x="9345168" y="4901184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 campus network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6537960" y="5577840"/>
            <a:ext cx="82296" cy="82296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47" name="Text 45"/>
          <p:cNvSpPr/>
          <p:nvPr/>
        </p:nvSpPr>
        <p:spPr>
          <a:xfrm>
            <a:off x="6739128" y="5468112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 network (ATMs &amp; servers)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9144000" y="5577840"/>
            <a:ext cx="82296" cy="82296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49" name="Text 47"/>
          <p:cNvSpPr/>
          <p:nvPr/>
        </p:nvSpPr>
        <p:spPr>
          <a:xfrm>
            <a:off x="9345168" y="5468112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data centers (AWS, Azure, GCP)</a:t>
            </a:r>
            <a:endParaRPr lang="en-US" sz="1150" dirty="0"/>
          </a:p>
        </p:txBody>
      </p:sp>
      <p:sp>
        <p:nvSpPr>
          <p:cNvPr id="50" name="Text 4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Types of Computer Networks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Geographical Area</a:t>
            </a:r>
            <a:endParaRPr lang="en-US" sz="13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64240" cy="1554480"/>
        </p:xfrm>
        <a:graphic>
          <a:graphicData uri="http://schemas.openxmlformats.org/drawingml/2006/table">
            <a:tbl>
              <a:tblPr/>
              <a:tblGrid>
                <a:gridCol w="2286000"/>
                <a:gridCol w="4206240"/>
                <a:gridCol w="45720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Coverage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Few meters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Bluetooth, smartwatch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Building or office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College lab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City-wide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Municipal fiber network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 or global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Internet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3703320"/>
            <a:ext cx="3593592" cy="1828800"/>
          </a:xfrm>
          <a:prstGeom prst="roundRect">
            <a:avLst>
              <a:gd name="adj" fmla="val 4000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" y="3904488"/>
            <a:ext cx="365760" cy="54864"/>
          </a:xfrm>
          <a:prstGeom prst="roundRect">
            <a:avLst>
              <a:gd name="adj" fmla="val 50000"/>
            </a:avLst>
          </a:prstGeom>
          <a:solidFill>
            <a:srgbClr val="124FA6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4032504"/>
            <a:ext cx="31363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 — Personal Area Network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77240" y="4572000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Connects personal devices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77240" y="4910328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Bluetooth, USB, NFC, infrared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777240" y="5248656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Low power consumption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325112" y="3703320"/>
            <a:ext cx="3593592" cy="1828800"/>
          </a:xfrm>
          <a:prstGeom prst="roundRect">
            <a:avLst>
              <a:gd name="adj" fmla="val 4000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53712" y="3904488"/>
            <a:ext cx="365760" cy="54864"/>
          </a:xfrm>
          <a:prstGeom prst="roundRect">
            <a:avLst>
              <a:gd name="adj" fmla="val 50000"/>
            </a:avLst>
          </a:prstGeom>
          <a:solidFill>
            <a:srgbClr val="1C9899"/>
          </a:solidFill>
          <a:ln/>
        </p:spPr>
      </p:sp>
      <p:sp>
        <p:nvSpPr>
          <p:cNvPr id="14" name="Text 11"/>
          <p:cNvSpPr/>
          <p:nvPr/>
        </p:nvSpPr>
        <p:spPr>
          <a:xfrm>
            <a:off x="4553712" y="4032504"/>
            <a:ext cx="31363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 — Local Area Network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553712" y="4572000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100 Mbps to multi-Gbps speeds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4553712" y="4910328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Privately owned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553712" y="5248656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Schools, offices, homes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101584" y="3703320"/>
            <a:ext cx="3593592" cy="1828800"/>
          </a:xfrm>
          <a:prstGeom prst="roundRect">
            <a:avLst>
              <a:gd name="adj" fmla="val 4000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330184" y="3904488"/>
            <a:ext cx="365760" cy="54864"/>
          </a:xfrm>
          <a:prstGeom prst="roundRect">
            <a:avLst>
              <a:gd name="adj" fmla="val 50000"/>
            </a:avLst>
          </a:prstGeom>
          <a:solidFill>
            <a:srgbClr val="53677B"/>
          </a:solidFill>
          <a:ln/>
        </p:spPr>
      </p:sp>
      <p:sp>
        <p:nvSpPr>
          <p:cNvPr id="20" name="Text 17"/>
          <p:cNvSpPr/>
          <p:nvPr/>
        </p:nvSpPr>
        <p:spPr>
          <a:xfrm>
            <a:off x="8330184" y="4032504"/>
            <a:ext cx="31363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— Wide Area Network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8330184" y="4572000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Connects LANs across distances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8330184" y="4910328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Leased lines, fiber, satellite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8330184" y="5248656"/>
            <a:ext cx="3136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Internet is the largest WAN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548640" y="56235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Advantages of Networking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48640" y="5925312"/>
            <a:ext cx="2606040" cy="384048"/>
          </a:xfrm>
          <a:prstGeom prst="roundRect">
            <a:avLst>
              <a:gd name="adj" fmla="val 14286"/>
            </a:avLst>
          </a:prstGeom>
          <a:solidFill>
            <a:srgbClr val="26374A"/>
          </a:solidFill>
          <a:ln/>
        </p:spPr>
      </p:sp>
      <p:sp>
        <p:nvSpPr>
          <p:cNvPr id="26" name="Text 23"/>
          <p:cNvSpPr/>
          <p:nvPr/>
        </p:nvSpPr>
        <p:spPr>
          <a:xfrm>
            <a:off x="548640" y="5925312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sharing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3337560" y="5925312"/>
            <a:ext cx="2606040" cy="384048"/>
          </a:xfrm>
          <a:prstGeom prst="roundRect">
            <a:avLst>
              <a:gd name="adj" fmla="val 14286"/>
            </a:avLst>
          </a:prstGeom>
          <a:solidFill>
            <a:srgbClr val="26374A"/>
          </a:solidFill>
          <a:ln/>
        </p:spPr>
      </p:sp>
      <p:sp>
        <p:nvSpPr>
          <p:cNvPr id="28" name="Text 25"/>
          <p:cNvSpPr/>
          <p:nvPr/>
        </p:nvSpPr>
        <p:spPr>
          <a:xfrm>
            <a:off x="3337560" y="5925312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communication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6126480" y="5925312"/>
            <a:ext cx="2606040" cy="384048"/>
          </a:xfrm>
          <a:prstGeom prst="roundRect">
            <a:avLst>
              <a:gd name="adj" fmla="val 14286"/>
            </a:avLst>
          </a:prstGeom>
          <a:solidFill>
            <a:srgbClr val="26374A"/>
          </a:solidFill>
          <a:ln/>
        </p:spPr>
      </p:sp>
      <p:sp>
        <p:nvSpPr>
          <p:cNvPr id="30" name="Text 27"/>
          <p:cNvSpPr/>
          <p:nvPr/>
        </p:nvSpPr>
        <p:spPr>
          <a:xfrm>
            <a:off x="6126480" y="5925312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Centralized backup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8915400" y="5925312"/>
            <a:ext cx="2606040" cy="384048"/>
          </a:xfrm>
          <a:prstGeom prst="roundRect">
            <a:avLst>
              <a:gd name="adj" fmla="val 14286"/>
            </a:avLst>
          </a:prstGeom>
          <a:solidFill>
            <a:srgbClr val="26374A"/>
          </a:solidFill>
          <a:ln/>
        </p:spPr>
      </p:sp>
      <p:sp>
        <p:nvSpPr>
          <p:cNvPr id="32" name="Text 29"/>
          <p:cNvSpPr/>
          <p:nvPr/>
        </p:nvSpPr>
        <p:spPr>
          <a:xfrm>
            <a:off x="8915400" y="5925312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reduction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ARCHITECTURE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OSI 7-Layer Model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124FA6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508760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1508760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383280" y="150876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services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130552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124FA6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2130552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97280" y="2130552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83280" y="2130552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Translation, encryption, compression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752344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124FA6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752344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97280" y="2752344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383280" y="2752344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Establishes and manages sessions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374136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53677B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374136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97280" y="3374136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383280" y="3374136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delivery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3995928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53677B"/>
          </a:solidFill>
          <a:ln/>
        </p:spPr>
      </p:sp>
      <p:sp>
        <p:nvSpPr>
          <p:cNvPr id="21" name="Text 19"/>
          <p:cNvSpPr/>
          <p:nvPr/>
        </p:nvSpPr>
        <p:spPr>
          <a:xfrm>
            <a:off x="685800" y="3995928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97280" y="3995928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383280" y="3995928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and logical addressing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4617720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1C9899"/>
          </a:solidFill>
          <a:ln/>
        </p:spPr>
      </p:sp>
      <p:sp>
        <p:nvSpPr>
          <p:cNvPr id="25" name="Text 23"/>
          <p:cNvSpPr/>
          <p:nvPr/>
        </p:nvSpPr>
        <p:spPr>
          <a:xfrm>
            <a:off x="685800" y="4617720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97280" y="4617720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Link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383280" y="461772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 and MAC addressing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5239512"/>
            <a:ext cx="6492240" cy="566928"/>
          </a:xfrm>
          <a:prstGeom prst="roundRect">
            <a:avLst>
              <a:gd name="adj" fmla="val 8065"/>
            </a:avLst>
          </a:prstGeom>
          <a:solidFill>
            <a:srgbClr val="1C9899"/>
          </a:solidFill>
          <a:ln/>
        </p:spPr>
      </p:sp>
      <p:sp>
        <p:nvSpPr>
          <p:cNvPr id="29" name="Text 27"/>
          <p:cNvSpPr/>
          <p:nvPr/>
        </p:nvSpPr>
        <p:spPr>
          <a:xfrm>
            <a:off x="685800" y="5239512"/>
            <a:ext cx="365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7ECE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097280" y="5239512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3383280" y="5239512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of bits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7315200" y="1508760"/>
            <a:ext cx="4343400" cy="1554480"/>
          </a:xfrm>
          <a:prstGeom prst="roundRect">
            <a:avLst>
              <a:gd name="adj" fmla="val 4706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7589520" y="16642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Memory Trick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7589520" y="196596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“All People Seem To Need Data Processing”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7315200" y="3200400"/>
            <a:ext cx="4343400" cy="1965960"/>
          </a:xfrm>
          <a:prstGeom prst="roundRect">
            <a:avLst>
              <a:gd name="adj" fmla="val 372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7589520" y="335584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Cheat-Sheet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7589520" y="365760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Physical: cables, connectors, signals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589520" y="395020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Data Link: Ethernet, switches, MAC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7589520" y="424281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Network: IP addressing &amp; routing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7589520" y="4535424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Transport: TCP and UDP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589520" y="4828032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Application: HTTP, FTP, SMTP, DNS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315200" y="5303520"/>
            <a:ext cx="4343400" cy="914400"/>
          </a:xfrm>
          <a:prstGeom prst="roundRect">
            <a:avLst>
              <a:gd name="adj" fmla="val 8000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7543800" y="539496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Standardizes communication • Simplifies troubleshooting • Enables multi-vendor interoperability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SUITE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TCP/IP Model &amp; Comparison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120640" cy="566928"/>
          </a:xfrm>
          <a:prstGeom prst="roundRect">
            <a:avLst>
              <a:gd name="adj" fmla="val 8065"/>
            </a:avLst>
          </a:prstGeom>
          <a:solidFill>
            <a:srgbClr val="124FA6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554480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2560320" y="1554480"/>
            <a:ext cx="2926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+ Presentation + Session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48640" y="2194560"/>
            <a:ext cx="5120640" cy="566928"/>
          </a:xfrm>
          <a:prstGeom prst="roundRect">
            <a:avLst>
              <a:gd name="adj" fmla="val 8065"/>
            </a:avLst>
          </a:prstGeom>
          <a:solidFill>
            <a:srgbClr val="1C9899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194560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2560320" y="2194560"/>
            <a:ext cx="2926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2834640"/>
            <a:ext cx="5120640" cy="566928"/>
          </a:xfrm>
          <a:prstGeom prst="roundRect">
            <a:avLst>
              <a:gd name="adj" fmla="val 8065"/>
            </a:avLst>
          </a:prstGeom>
          <a:solidFill>
            <a:srgbClr val="124FA6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834640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560320" y="2834640"/>
            <a:ext cx="2926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8640" y="3474720"/>
            <a:ext cx="5120640" cy="566928"/>
          </a:xfrm>
          <a:prstGeom prst="roundRect">
            <a:avLst>
              <a:gd name="adj" fmla="val 8065"/>
            </a:avLst>
          </a:prstGeom>
          <a:solidFill>
            <a:srgbClr val="1C9899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474720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Access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2560320" y="3474720"/>
            <a:ext cx="29260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7EC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Link + Physical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4160520"/>
            <a:ext cx="5120640" cy="1188720"/>
          </a:xfrm>
          <a:prstGeom prst="roundRect">
            <a:avLst>
              <a:gd name="adj" fmla="val 6154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31520" y="427024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Protocols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31520" y="457200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Application:  </a:t>
            </a:r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HTTP/S, FTP, SMTP, DNS, DHCP
</a:t>
            </a:r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Transport:  </a:t>
            </a:r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TCP (reliable), UDP (fast)
</a:t>
            </a:r>
            <a:pPr indent="0" marL="0">
              <a:lnSpc>
                <a:spcPct val="13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Internet:  </a:t>
            </a:r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IPv4, IPv6, ICMP, ARP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035040" y="15544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TCP vs UDP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874520"/>
          <a:ext cx="5623560" cy="2011680"/>
        </p:xfrm>
        <a:graphic>
          <a:graphicData uri="http://schemas.openxmlformats.org/drawingml/2006/table">
            <a:tbl>
              <a:tblPr/>
              <a:tblGrid>
                <a:gridCol w="2811780"/>
                <a:gridCol w="28117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4FA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UDP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9899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Ordered delivery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guarantee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Error recovery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Minimal overhead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Used for web, email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Used for streaming, gaming, VoIP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</a:tbl>
          </a:graphicData>
        </a:graphic>
      </p:graphicFrame>
      <p:sp>
        <p:nvSpPr>
          <p:cNvPr id="21" name="Shape 18"/>
          <p:cNvSpPr/>
          <p:nvPr/>
        </p:nvSpPr>
        <p:spPr>
          <a:xfrm>
            <a:off x="6035040" y="4160520"/>
            <a:ext cx="5623560" cy="2331720"/>
          </a:xfrm>
          <a:prstGeom prst="roundRect">
            <a:avLst>
              <a:gd name="adj" fmla="val 3137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6263640" y="4315968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TCP/IP Is Dominant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263640" y="4709160"/>
            <a:ext cx="256032" cy="256032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4" name="Text 21"/>
          <p:cNvSpPr/>
          <p:nvPr/>
        </p:nvSpPr>
        <p:spPr>
          <a:xfrm>
            <a:off x="6263640" y="470916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629400" y="466344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standard, not vendor-specific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6263640" y="5120640"/>
            <a:ext cx="256032" cy="256032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7" name="Text 24"/>
          <p:cNvSpPr/>
          <p:nvPr/>
        </p:nvSpPr>
        <p:spPr>
          <a:xfrm>
            <a:off x="6263640" y="51206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6629400" y="50749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from small to huge networks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6263640" y="5532120"/>
            <a:ext cx="256032" cy="256032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0" name="Text 27"/>
          <p:cNvSpPr/>
          <p:nvPr/>
        </p:nvSpPr>
        <p:spPr>
          <a:xfrm>
            <a:off x="6263640" y="553212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6629400" y="54864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across heterogeneous networks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6263640" y="5943600"/>
            <a:ext cx="256032" cy="256032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3" name="Text 30"/>
          <p:cNvSpPr/>
          <p:nvPr/>
        </p:nvSpPr>
        <p:spPr>
          <a:xfrm>
            <a:off x="6263640" y="594360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6629400" y="58978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Backbone of the modern Internet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548640" y="5486400"/>
            <a:ext cx="5120640" cy="914400"/>
          </a:xfrm>
          <a:prstGeom prst="roundRect">
            <a:avLst>
              <a:gd name="adj" fmla="val 8000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6" name="Text 33"/>
          <p:cNvSpPr/>
          <p:nvPr/>
        </p:nvSpPr>
        <p:spPr>
          <a:xfrm>
            <a:off x="777240" y="5577840"/>
            <a:ext cx="4663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i="1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TCP/IP is the practical, layered rulebook every device on the Internet follows to package, address, and deliver data.</a:t>
            </a:r>
            <a:endParaRPr lang="en-US" sz="1150" dirty="0"/>
          </a:p>
        </p:txBody>
      </p:sp>
      <p:sp>
        <p:nvSpPr>
          <p:cNvPr id="37" name="Text 34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LAYER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Transmission Media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Media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1938528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93852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80160" y="192024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Twisted Pair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77240" y="2423160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 Ethernet cable; cheap &amp; easy to install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43400" y="17373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0" y="1938528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0" y="193852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74920" y="192024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Coaxial Cable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0" y="2423160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shielding; used in cable TV &amp; broadband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138160" y="173736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366760" y="1938528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7" name="Text 15"/>
          <p:cNvSpPr/>
          <p:nvPr/>
        </p:nvSpPr>
        <p:spPr>
          <a:xfrm>
            <a:off x="8366760" y="193852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869680" y="192024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Optical Fiber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366760" y="2423160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signals; very high bandwidth, long distance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33375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Unguided Media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657600"/>
            <a:ext cx="3611880" cy="1051560"/>
          </a:xfrm>
          <a:prstGeom prst="roundRect">
            <a:avLst>
              <a:gd name="adj" fmla="val 6957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77240" y="3872484"/>
            <a:ext cx="384048" cy="38404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38724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280160" y="3730752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Waves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280160" y="411480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Wi-Fi, Bluetooth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43400" y="3657600"/>
            <a:ext cx="3611880" cy="1051560"/>
          </a:xfrm>
          <a:prstGeom prst="roundRect">
            <a:avLst>
              <a:gd name="adj" fmla="val 6957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0" y="3872484"/>
            <a:ext cx="384048" cy="38404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8" name="Text 26"/>
          <p:cNvSpPr/>
          <p:nvPr/>
        </p:nvSpPr>
        <p:spPr>
          <a:xfrm>
            <a:off x="4572000" y="38724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074920" y="3730752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Microwaves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074920" y="411480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&amp; cellular communication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138160" y="3657600"/>
            <a:ext cx="3611880" cy="1051560"/>
          </a:xfrm>
          <a:prstGeom prst="roundRect">
            <a:avLst>
              <a:gd name="adj" fmla="val 6957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8366760" y="3872484"/>
            <a:ext cx="384048" cy="38404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3" name="Text 31"/>
          <p:cNvSpPr/>
          <p:nvPr/>
        </p:nvSpPr>
        <p:spPr>
          <a:xfrm>
            <a:off x="8366760" y="38724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869680" y="3730752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Infrared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8869680" y="411480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controls, short range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548640" y="4937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5230368"/>
          <a:ext cx="11064240" cy="1325880"/>
        </p:xfrm>
        <a:graphic>
          <a:graphicData uri="http://schemas.openxmlformats.org/drawingml/2006/table">
            <a:tbl>
              <a:tblPr/>
              <a:tblGrid>
                <a:gridCol w="3200400"/>
                <a:gridCol w="2624328"/>
                <a:gridCol w="2624328"/>
                <a:gridCol w="2615184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Distance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74A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Twisted Pair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Coaxial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3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Fiber Optic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C6C6C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Long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1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A37"/>
                    </a:solidFill>
                  </a:tcPr>
                </a:tc>
              </a:tr>
            </a:tbl>
          </a:graphicData>
        </a:graphic>
      </p:graphicFrame>
      <p:sp>
        <p:nvSpPr>
          <p:cNvPr id="38" name="Text 35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 Devices &amp; Switching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Networking Devices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6492240" cy="1024128"/>
          </a:xfrm>
          <a:prstGeom prst="roundRect">
            <a:avLst>
              <a:gd name="adj" fmla="val 7143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066544"/>
            <a:ext cx="457200" cy="457200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0665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1892808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2240280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Broadcasts to all ports; no intelligence; mostly obsolete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916936"/>
            <a:ext cx="6492240" cy="1024128"/>
          </a:xfrm>
          <a:prstGeom prst="roundRect">
            <a:avLst>
              <a:gd name="adj" fmla="val 7143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200400"/>
            <a:ext cx="457200" cy="45720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200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417320" y="3026664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17320" y="3374136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MAC addresses; sends only to destination port; reduces collisions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050792"/>
            <a:ext cx="6492240" cy="1024128"/>
          </a:xfrm>
          <a:prstGeom prst="roundRect">
            <a:avLst>
              <a:gd name="adj" fmla="val 7143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4334256"/>
            <a:ext cx="457200" cy="45720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33425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417320" y="41605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17320" y="4507992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different networks; uses IP addresses; finds best packet path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5184648"/>
            <a:ext cx="6492240" cy="1024128"/>
          </a:xfrm>
          <a:prstGeom prst="roundRect">
            <a:avLst>
              <a:gd name="adj" fmla="val 7143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468112"/>
            <a:ext cx="457200" cy="457200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54681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417320" y="5294376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Point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417320" y="5641848"/>
            <a:ext cx="5394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wireless connectivity; bridges Wi-Fi to wired LAN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0" y="141732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 Techniques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315200" y="1783080"/>
            <a:ext cx="4343400" cy="1371600"/>
          </a:xfrm>
          <a:prstGeom prst="roundRect">
            <a:avLst>
              <a:gd name="adj" fmla="val 5333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7543800" y="19202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Switching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543800" y="2240280"/>
            <a:ext cx="3886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path for the session; used in traditional telephone systems.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315200" y="3291840"/>
            <a:ext cx="4343400" cy="1371600"/>
          </a:xfrm>
          <a:prstGeom prst="roundRect">
            <a:avLst>
              <a:gd name="adj" fmla="val 5333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543800" y="342900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Packet Switching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7543800" y="3749040"/>
            <a:ext cx="3886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is divided into packets for efficient bandwidth usage; used by the Internet.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7315200" y="4800600"/>
            <a:ext cx="4343400" cy="1508760"/>
          </a:xfrm>
          <a:prstGeom prst="roundRect">
            <a:avLst>
              <a:gd name="adj" fmla="val 4848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7543800" y="493776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Packet Switching Advantages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7543800" y="5230368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Better resource utilization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543800" y="5550408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Supports multiple users simultaneously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543800" y="5870448"/>
            <a:ext cx="3931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More fault tolerant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LAYER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 Addressing and Routing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69164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77240" y="201168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32-bit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192.168.1.10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~4.3 billion addresses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251960" y="155448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480560" y="169164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480560" y="201168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128-bit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480560" y="2697480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2001:db8::1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Huge address space, solves IPv4 exhaustion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955280" y="1554480"/>
            <a:ext cx="3703320" cy="1828800"/>
          </a:xfrm>
          <a:prstGeom prst="roundRect">
            <a:avLst>
              <a:gd name="adj" fmla="val 4000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183880" y="1691640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Mask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83880" y="201168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the Network portion and Host portion of an address.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183880" y="265176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IP:  </a:t>
            </a:r>
            <a:pPr indent="0" marL="0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192.168.1.25
</a:t>
            </a:r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Mask:  </a:t>
            </a:r>
            <a:pPr indent="0" marL="0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255.255.255.0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36576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Routers maintain routing tables to forward packets toward their destination.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822960" y="4590288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Routing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822960" y="489204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Manually configured; suitable for small networks.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537960" y="4590288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Routing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6537960" y="489204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 updates routes. Protocols: RIP, OSPF, EIGRP, BGP.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806440"/>
            <a:ext cx="11109960" cy="621792"/>
          </a:xfrm>
          <a:prstGeom prst="roundRect">
            <a:avLst>
              <a:gd name="adj" fmla="val 11765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22960" y="5806440"/>
            <a:ext cx="10607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Gateway:  </a:t>
            </a:r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router that forwards packets to other networks or the Internet.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 Security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566160" cy="3566160"/>
          </a:xfrm>
          <a:prstGeom prst="roundRect">
            <a:avLst>
              <a:gd name="adj" fmla="val 205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66420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Threats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22960" y="2112264"/>
            <a:ext cx="91440" cy="9144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7" name="Text 5"/>
          <p:cNvSpPr/>
          <p:nvPr/>
        </p:nvSpPr>
        <p:spPr>
          <a:xfrm>
            <a:off x="1051560" y="198424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Unauthorized access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615184"/>
            <a:ext cx="91440" cy="9144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9" name="Text 7"/>
          <p:cNvSpPr/>
          <p:nvPr/>
        </p:nvSpPr>
        <p:spPr>
          <a:xfrm>
            <a:off x="1051560" y="248716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theft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2960" y="3118104"/>
            <a:ext cx="91440" cy="9144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11" name="Text 9"/>
          <p:cNvSpPr/>
          <p:nvPr/>
        </p:nvSpPr>
        <p:spPr>
          <a:xfrm>
            <a:off x="1051560" y="299008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Malware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21024"/>
            <a:ext cx="91440" cy="9144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13" name="Text 11"/>
          <p:cNvSpPr/>
          <p:nvPr/>
        </p:nvSpPr>
        <p:spPr>
          <a:xfrm>
            <a:off x="1051560" y="349300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22960" y="4123944"/>
            <a:ext cx="91440" cy="9144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15" name="Text 13"/>
          <p:cNvSpPr/>
          <p:nvPr/>
        </p:nvSpPr>
        <p:spPr>
          <a:xfrm>
            <a:off x="1051560" y="399592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Denial-of-Service attacks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343400" y="15087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Mechanisms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343400" y="182880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44568" y="2011680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9" name="Text 17"/>
          <p:cNvSpPr/>
          <p:nvPr/>
        </p:nvSpPr>
        <p:spPr>
          <a:xfrm>
            <a:off x="4544568" y="20116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44568" y="2487168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44568" y="2761488"/>
            <a:ext cx="316382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Filters traffic &amp; enforces security policies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074152" y="182880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275320" y="2011680"/>
            <a:ext cx="384048" cy="38404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4" name="Text 22"/>
          <p:cNvSpPr/>
          <p:nvPr/>
        </p:nvSpPr>
        <p:spPr>
          <a:xfrm>
            <a:off x="8275320" y="20116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275320" y="2487168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Antivirus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275320" y="2761488"/>
            <a:ext cx="316382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Detects &amp; removes malicious software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43400" y="3410712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544568" y="3593592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29" name="Text 27"/>
          <p:cNvSpPr/>
          <p:nvPr/>
        </p:nvSpPr>
        <p:spPr>
          <a:xfrm>
            <a:off x="4544568" y="35935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544568" y="4069080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Encryption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544568" y="4343400"/>
            <a:ext cx="316382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data into unreadable form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8074152" y="3410712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8275320" y="3593592"/>
            <a:ext cx="384048" cy="38404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4" name="Text 32"/>
          <p:cNvSpPr/>
          <p:nvPr/>
        </p:nvSpPr>
        <p:spPr>
          <a:xfrm>
            <a:off x="8275320" y="35935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275320" y="4069080"/>
            <a:ext cx="31638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8275320" y="4343400"/>
            <a:ext cx="3163824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encrypted tunnel for remote access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" y="525780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777240" y="53583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CIA Triad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777240" y="5669280"/>
            <a:ext cx="457200" cy="457200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40" name="Text 38"/>
          <p:cNvSpPr/>
          <p:nvPr/>
        </p:nvSpPr>
        <p:spPr>
          <a:xfrm>
            <a:off x="777240" y="5669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11480" y="6153912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2514600" y="5669280"/>
            <a:ext cx="457200" cy="45720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43" name="Text 41"/>
          <p:cNvSpPr/>
          <p:nvPr/>
        </p:nvSpPr>
        <p:spPr>
          <a:xfrm>
            <a:off x="2514600" y="5669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2148840" y="6153912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4251960" y="5669280"/>
            <a:ext cx="457200" cy="457200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46" name="Text 44"/>
          <p:cNvSpPr/>
          <p:nvPr/>
        </p:nvSpPr>
        <p:spPr>
          <a:xfrm>
            <a:off x="4251960" y="5669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3886200" y="6153912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Availability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6263640" y="525780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49" name="Text 47"/>
          <p:cNvSpPr/>
          <p:nvPr/>
        </p:nvSpPr>
        <p:spPr>
          <a:xfrm>
            <a:off x="6492240" y="5358384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250" dirty="0"/>
          </a:p>
        </p:txBody>
      </p:sp>
      <p:sp>
        <p:nvSpPr>
          <p:cNvPr id="50" name="Text 48"/>
          <p:cNvSpPr/>
          <p:nvPr/>
        </p:nvSpPr>
        <p:spPr>
          <a:xfrm>
            <a:off x="6492240" y="562356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passwords  •  Multi-factor authentication  •  Keep software updated  •  Use HTTPS  •  Regular backups</a:t>
            </a:r>
            <a:endParaRPr lang="en-US" sz="1050" dirty="0"/>
          </a:p>
        </p:txBody>
      </p:sp>
      <p:sp>
        <p:nvSpPr>
          <p:cNvPr id="51" name="Text 49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Emerging Technologies &amp; Conclusion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49808" y="1691640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1691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9808" y="2167128"/>
            <a:ext cx="23225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Networking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49808" y="2468880"/>
            <a:ext cx="23225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AWS, Azure, Google Cloud — virtual networks &amp; scalable infrastructure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19856" y="150876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621024" y="1691640"/>
            <a:ext cx="384048" cy="38404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11" name="Text 9"/>
          <p:cNvSpPr/>
          <p:nvPr/>
        </p:nvSpPr>
        <p:spPr>
          <a:xfrm>
            <a:off x="3621024" y="1691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21024" y="2167128"/>
            <a:ext cx="23225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SDN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621024" y="2468880"/>
            <a:ext cx="23225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Separates control plane from data plane for centralized, flexible management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291072" y="150876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92240" y="1691640"/>
            <a:ext cx="384048" cy="384048"/>
          </a:xfrm>
          <a:prstGeom prst="ellipse">
            <a:avLst/>
          </a:prstGeom>
          <a:solidFill>
            <a:srgbClr val="53677B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1691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92240" y="2167128"/>
            <a:ext cx="23225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492240" y="2468880"/>
            <a:ext cx="23225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Billions of connected sensors across homes, healthcare, agriculture, industry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9162288" y="1508760"/>
            <a:ext cx="2724912" cy="1691640"/>
          </a:xfrm>
          <a:prstGeom prst="roundRect">
            <a:avLst>
              <a:gd name="adj" fmla="val 4324"/>
            </a:avLst>
          </a:prstGeom>
          <a:solidFill>
            <a:srgbClr val="212F3D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363456" y="1691640"/>
            <a:ext cx="384048" cy="38404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21" name="Text 19"/>
          <p:cNvSpPr/>
          <p:nvPr/>
        </p:nvSpPr>
        <p:spPr>
          <a:xfrm>
            <a:off x="9363456" y="1691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363456" y="2167128"/>
            <a:ext cx="232257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5G Networks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363456" y="2468880"/>
            <a:ext cx="23225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 data rates &amp; low latency for autonomous vehicles, AR/VR, IoT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48640" y="3429000"/>
            <a:ext cx="11109960" cy="2788920"/>
          </a:xfrm>
          <a:prstGeom prst="roundRect">
            <a:avLst>
              <a:gd name="adj" fmla="val 2623"/>
            </a:avLst>
          </a:prstGeom>
          <a:solidFill>
            <a:srgbClr val="26374A"/>
          </a:solidFill>
          <a:ln/>
          <a:effectLst>
            <a:outerShdw sx="100000" sy="100000" kx="0" ky="0" algn="bl" rotWithShape="0" blurRad="101600" dist="38100" dir="5400000">
              <a:srgbClr val="000000">
                <a:alpha val="3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22960" y="3584448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822960" y="40233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27" name="Text 25"/>
          <p:cNvSpPr/>
          <p:nvPr/>
        </p:nvSpPr>
        <p:spPr>
          <a:xfrm>
            <a:off x="822960" y="4023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207008" y="3913632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enable communication and resource sharing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263640" y="4023360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0" name="Text 28"/>
          <p:cNvSpPr/>
          <p:nvPr/>
        </p:nvSpPr>
        <p:spPr>
          <a:xfrm>
            <a:off x="6263640" y="4023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647688" y="3913632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OSI and TCP/IP models provide structured communication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22960" y="4681728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3" name="Text 31"/>
          <p:cNvSpPr/>
          <p:nvPr/>
        </p:nvSpPr>
        <p:spPr>
          <a:xfrm>
            <a:off x="822960" y="46817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207008" y="457200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and routers are core networking devices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263640" y="4681728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6" name="Text 34"/>
          <p:cNvSpPr/>
          <p:nvPr/>
        </p:nvSpPr>
        <p:spPr>
          <a:xfrm>
            <a:off x="6263640" y="46817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647688" y="457200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addressing and routing allow global connectivity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822960" y="5340096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39" name="Text 37"/>
          <p:cNvSpPr/>
          <p:nvPr/>
        </p:nvSpPr>
        <p:spPr>
          <a:xfrm>
            <a:off x="822960" y="53400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1207008" y="5230368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security is essential for protecting systems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6263640" y="5340096"/>
            <a:ext cx="274320" cy="274320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42" name="Text 40"/>
          <p:cNvSpPr/>
          <p:nvPr/>
        </p:nvSpPr>
        <p:spPr>
          <a:xfrm>
            <a:off x="6263640" y="53400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6647688" y="5230368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Cloud, SDN, IoT &amp; 5G are shaping the future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NETWORKS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731520"/>
            <a:ext cx="1371600" cy="18288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0" y="914400"/>
            <a:ext cx="548640" cy="82296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01200" y="731520"/>
            <a:ext cx="457200" cy="118872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78240" y="1737360"/>
            <a:ext cx="1280160" cy="182880"/>
          </a:xfrm>
          <a:prstGeom prst="line">
            <a:avLst/>
          </a:prstGeom>
          <a:noFill/>
          <a:ln w="15875">
            <a:solidFill>
              <a:srgbClr val="53677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74736" y="859536"/>
            <a:ext cx="109728" cy="10972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7" name="Shape 5"/>
          <p:cNvSpPr/>
          <p:nvPr/>
        </p:nvSpPr>
        <p:spPr>
          <a:xfrm>
            <a:off x="9546336" y="676656"/>
            <a:ext cx="109728" cy="10972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8" name="Shape 6"/>
          <p:cNvSpPr/>
          <p:nvPr/>
        </p:nvSpPr>
        <p:spPr>
          <a:xfrm>
            <a:off x="8723376" y="1682496"/>
            <a:ext cx="109728" cy="109728"/>
          </a:xfrm>
          <a:prstGeom prst="ellipse">
            <a:avLst/>
          </a:prstGeom>
          <a:solidFill>
            <a:srgbClr val="1C9899"/>
          </a:solidFill>
          <a:ln/>
        </p:spPr>
      </p:sp>
      <p:sp>
        <p:nvSpPr>
          <p:cNvPr id="9" name="Shape 7"/>
          <p:cNvSpPr/>
          <p:nvPr/>
        </p:nvSpPr>
        <p:spPr>
          <a:xfrm>
            <a:off x="10003536" y="1865376"/>
            <a:ext cx="109728" cy="109728"/>
          </a:xfrm>
          <a:prstGeom prst="ellipse">
            <a:avLst/>
          </a:prstGeom>
          <a:solidFill>
            <a:srgbClr val="124FA6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4688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1C9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78892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640080" y="379476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40080" y="5212080"/>
            <a:ext cx="4206240" cy="18288"/>
          </a:xfrm>
          <a:prstGeom prst="rect">
            <a:avLst/>
          </a:prstGeom>
          <a:solidFill>
            <a:srgbClr val="2B3B4A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53492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Contact:  </a:t>
            </a:r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56692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Email:  </a:t>
            </a:r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2026-08-10T04:40:17Z</dcterms:created>
  <dcterms:modified xsi:type="dcterms:W3CDTF">2026-08-10T04:40:17Z</dcterms:modified>
</cp:coreProperties>
</file>