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9"/>
  </p:notesMasterIdLst>
  <p:sldIdLst>
    <p:sldId id="1078" r:id="rId124"/>
    <p:sldId id="1079" r:id="rId125"/>
    <p:sldId id="1080" r:id="rId126"/>
    <p:sldId id="1081" r:id="rId127"/>
    <p:sldId id="1082" r:id="rId128"/>
    <p:sldId id="1083" r:id="rId129"/>
    <p:sldId id="1084" r:id="rId130"/>
    <p:sldId id="1085" r:id="rId131"/>
    <p:sldId id="1086" r:id="rId132"/>
    <p:sldId id="1087" r:id="rId13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40">
          <p15:clr>
            <a:srgbClr val="A4A3A4"/>
          </p15:clr>
        </p15:guide>
        <p15:guide id="2" orient="horz" pos="501">
          <p15:clr>
            <a:srgbClr val="A4A3A4"/>
          </p15:clr>
        </p15:guide>
        <p15:guide id="3" pos="1077">
          <p15:clr>
            <a:srgbClr val="A4A3A4"/>
          </p15:clr>
        </p15:guide>
        <p15:guide id="4" pos="142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F2F2F"/>
    <a:srgbClr val="19232E"/>
    <a:srgbClr val="FBC81F"/>
    <a:srgbClr val="FBB62B"/>
    <a:srgbClr val="2C4054"/>
    <a:srgbClr val="364D65"/>
    <a:srgbClr val="FADF35"/>
    <a:srgbClr val="666666"/>
    <a:srgbClr val="445469"/>
    <a:srgbClr val="B78B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4" autoAdjust="0"/>
    <p:restoredTop sz="96271" autoAdjust="0"/>
  </p:normalViewPr>
  <p:slideViewPr>
    <p:cSldViewPr snapToGrid="0" snapToObjects="1">
      <p:cViewPr>
        <p:scale>
          <a:sx n="57" d="100"/>
          <a:sy n="57" d="100"/>
        </p:scale>
        <p:origin x="616" y="232"/>
      </p:cViewPr>
      <p:guideLst>
        <p:guide orient="horz" pos="8140"/>
        <p:guide orient="horz" pos="501"/>
        <p:guide pos="1077"/>
        <p:guide pos="1426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?><Relationships xmlns="http://schemas.openxmlformats.org/package/2006/relationships"><Relationship Id="rId120" Type="http://schemas.openxmlformats.org/officeDocument/2006/relationships/presProps" Target="presProps.xml"/><Relationship Id="rId121" Type="http://schemas.openxmlformats.org/officeDocument/2006/relationships/viewProps" Target="viewProps.xml"/><Relationship Id="rId122" Type="http://schemas.openxmlformats.org/officeDocument/2006/relationships/theme" Target="theme/theme1.xml"/><Relationship Id="rId12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19" Type="http://schemas.openxmlformats.org/officeDocument/2006/relationships/notesMaster" Target="notesMasters/notesMaster1.xml"/>  <Relationship Id="rId124" Type="http://schemas.openxmlformats.org/officeDocument/2006/relationships/slide" Target="slides/slide118.xml"/>
  <Relationship Id="rId125" Type="http://schemas.openxmlformats.org/officeDocument/2006/relationships/slide" Target="slides/slide119.xml"/>
  <Relationship Id="rId126" Type="http://schemas.openxmlformats.org/officeDocument/2006/relationships/slide" Target="slides/slide120.xml"/>
  <Relationship Id="rId127" Type="http://schemas.openxmlformats.org/officeDocument/2006/relationships/slide" Target="slides/slide121.xml"/>
  <Relationship Id="rId128" Type="http://schemas.openxmlformats.org/officeDocument/2006/relationships/slide" Target="slides/slide122.xml"/>
  <Relationship Id="rId129" Type="http://schemas.openxmlformats.org/officeDocument/2006/relationships/slide" Target="slides/slide123.xml"/>
  <Relationship Id="rId130" Type="http://schemas.openxmlformats.org/officeDocument/2006/relationships/slide" Target="slides/slide124.xml"/>
  <Relationship Id="rId131" Type="http://schemas.openxmlformats.org/officeDocument/2006/relationships/slide" Target="slides/slide125.xml"/>
  <Relationship Id="rId132" Type="http://schemas.openxmlformats.org/officeDocument/2006/relationships/slide" Target="slides/slide126.xml"/>
  <Relationship Id="rId133" Type="http://schemas.openxmlformats.org/officeDocument/2006/relationships/slide" Target="slides/slide127.xml"/>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Lato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Lato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5/26/17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Lato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Lato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_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" y="-1"/>
            <a:ext cx="24377655" cy="9906001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42908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State C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3189847" y="8070082"/>
            <a:ext cx="5971032" cy="413073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lang="id-ID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206200" y="2811131"/>
            <a:ext cx="5967447" cy="413073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lang="id-ID"/>
          </a:p>
        </p:txBody>
      </p:sp>
      <p:sp>
        <p:nvSpPr>
          <p:cNvPr id="33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5199521" y="8070082"/>
            <a:ext cx="5971032" cy="4130738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619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9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471317" y="12333248"/>
            <a:ext cx="9121698" cy="13827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1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-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67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43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edule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6" y="3408812"/>
            <a:ext cx="24377651" cy="80430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37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6" y="0"/>
            <a:ext cx="24377651" cy="13716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53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pto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14565321" y="5002448"/>
            <a:ext cx="6697751" cy="417030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2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3084" y="4391315"/>
            <a:ext cx="24377650" cy="4250174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178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Desig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6"/>
          <p:cNvSpPr>
            <a:spLocks noGrp="1"/>
          </p:cNvSpPr>
          <p:nvPr userDrawn="1">
            <p:ph type="pic" sz="quarter" idx="13"/>
          </p:nvPr>
        </p:nvSpPr>
        <p:spPr>
          <a:xfrm>
            <a:off x="8605595" y="5114394"/>
            <a:ext cx="1889250" cy="514437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4" name="Picture Placeholder 16"/>
          <p:cNvSpPr>
            <a:spLocks noGrp="1"/>
          </p:cNvSpPr>
          <p:nvPr userDrawn="1">
            <p:ph type="pic" sz="quarter" idx="14"/>
          </p:nvPr>
        </p:nvSpPr>
        <p:spPr>
          <a:xfrm>
            <a:off x="2329727" y="5100282"/>
            <a:ext cx="1791573" cy="514437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4504563" y="4535837"/>
            <a:ext cx="3778504" cy="6738934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1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pp Design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3466624" y="5433034"/>
            <a:ext cx="1481328" cy="424436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8605595" y="5433034"/>
            <a:ext cx="1567105" cy="424436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5290574" y="4971515"/>
            <a:ext cx="3024869" cy="548058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1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_3_iPhones_v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406295" y="5008698"/>
            <a:ext cx="2762781" cy="490581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9666174" y="5008698"/>
            <a:ext cx="2762781" cy="490581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7037455" y="5008698"/>
            <a:ext cx="2762781" cy="490581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63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g_Picture_place-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24399930" cy="137160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9639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_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" y="-1"/>
            <a:ext cx="24377655" cy="6460437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3070977" y="2466755"/>
            <a:ext cx="4720487" cy="8450345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65903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7569341" y="3250799"/>
            <a:ext cx="4633615" cy="463058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336223" y="3228519"/>
            <a:ext cx="9387889" cy="926859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2794657" y="7866533"/>
            <a:ext cx="4633615" cy="463059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86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2506135" y="2866204"/>
            <a:ext cx="4790208" cy="479145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32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7309040" y="2855226"/>
            <a:ext cx="4790208" cy="479145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33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2111945" y="2855226"/>
            <a:ext cx="4790208" cy="479145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34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16914850" y="2855226"/>
            <a:ext cx="4790208" cy="479145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3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2506135" y="7667444"/>
            <a:ext cx="4790208" cy="479145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36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7309040" y="7679556"/>
            <a:ext cx="4790208" cy="479145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37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12111945" y="7679556"/>
            <a:ext cx="4790208" cy="479145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38" name="Picture Placeholder 12"/>
          <p:cNvSpPr>
            <a:spLocks noGrp="1" noChangeAspect="1"/>
          </p:cNvSpPr>
          <p:nvPr>
            <p:ph type="pic" sz="quarter" idx="17"/>
          </p:nvPr>
        </p:nvSpPr>
        <p:spPr>
          <a:xfrm>
            <a:off x="16914850" y="7679556"/>
            <a:ext cx="4790208" cy="479145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34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3622221" y="3447129"/>
            <a:ext cx="4714706" cy="4711702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9828245" y="3447129"/>
            <a:ext cx="4714706" cy="4711702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16034268" y="3447129"/>
            <a:ext cx="4714706" cy="4711702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6814534" y="7672403"/>
            <a:ext cx="4714706" cy="4711702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13020557" y="7672403"/>
            <a:ext cx="4714706" cy="4711702"/>
          </a:xfrm>
          <a:prstGeom prst="ellipse">
            <a:avLst/>
          </a:prstGeom>
        </p:spPr>
        <p:txBody>
          <a:bodyPr/>
          <a:lstStyle>
            <a:lvl1pPr marL="0" marR="0" indent="0" algn="l" defTabSz="1828434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63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1675110" y="4881389"/>
            <a:ext cx="8127239" cy="7649274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793802" y="8706027"/>
            <a:ext cx="4287845" cy="382463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14062556" y="8706027"/>
            <a:ext cx="4287845" cy="382463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18318769" y="8706027"/>
            <a:ext cx="4287845" cy="382463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0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iss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" y="3986492"/>
            <a:ext cx="8114560" cy="5270632"/>
          </a:xfrm>
        </p:spPr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229118" y="3986492"/>
            <a:ext cx="8116418" cy="5270632"/>
          </a:xfrm>
        </p:spPr>
      </p:sp>
    </p:spTree>
    <p:extLst>
      <p:ext uri="{BB962C8B-B14F-4D97-AF65-F5344CB8AC3E}">
        <p14:creationId xmlns:p14="http://schemas.microsoft.com/office/powerpoint/2010/main" val="154964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s">
    <p:bg>
      <p:bgPr>
        <a:solidFill>
          <a:srgbClr val="1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77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_vs_a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7995777" y="4057984"/>
            <a:ext cx="2810265" cy="496533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13632752" y="4102544"/>
            <a:ext cx="2810265" cy="496533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19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0535753" y="4656479"/>
            <a:ext cx="3337934" cy="594870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53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319037" y="30480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4642992" y="30480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319037" y="53704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4642992" y="53704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310331" y="770664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4642992" y="770664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66947" y="770664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2310331" y="1002910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4642992" y="1002910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7" name="Picture Placeholder 13"/>
          <p:cNvSpPr>
            <a:spLocks noGrp="1" noChangeAspect="1"/>
          </p:cNvSpPr>
          <p:nvPr>
            <p:ph type="pic" sz="quarter" idx="25"/>
          </p:nvPr>
        </p:nvSpPr>
        <p:spPr>
          <a:xfrm>
            <a:off x="6966947" y="1002910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63721" y="30480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9" name="Picture Placeholder 13"/>
          <p:cNvSpPr>
            <a:spLocks noGrp="1" noChangeAspect="1"/>
          </p:cNvSpPr>
          <p:nvPr>
            <p:ph type="pic" sz="quarter" idx="27"/>
          </p:nvPr>
        </p:nvSpPr>
        <p:spPr>
          <a:xfrm>
            <a:off x="9296383" y="30480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63721" y="53704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296383" y="53704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4" name="Picture Placeholder 13"/>
          <p:cNvSpPr>
            <a:spLocks noGrp="1" noChangeAspect="1"/>
          </p:cNvSpPr>
          <p:nvPr>
            <p:ph type="pic" sz="quarter" idx="32"/>
          </p:nvPr>
        </p:nvSpPr>
        <p:spPr>
          <a:xfrm>
            <a:off x="9287675" y="770664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7" name="Picture Placeholder 13"/>
          <p:cNvSpPr>
            <a:spLocks noGrp="1" noChangeAspect="1"/>
          </p:cNvSpPr>
          <p:nvPr>
            <p:ph type="pic" sz="quarter" idx="35"/>
          </p:nvPr>
        </p:nvSpPr>
        <p:spPr>
          <a:xfrm>
            <a:off x="9287675" y="1002910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4159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Service S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9556377" y="8329403"/>
            <a:ext cx="3385785" cy="338666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13242180" y="8329403"/>
            <a:ext cx="3385785" cy="338666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16911672" y="8329403"/>
            <a:ext cx="5359271" cy="338666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9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 Desig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3625850" y="3922713"/>
            <a:ext cx="5360988" cy="720566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9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_Tablet_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7956667" y="5627022"/>
            <a:ext cx="8357714" cy="622834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t-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9"/>
          <p:cNvSpPr>
            <a:spLocks noGrp="1" noChangeAspect="1"/>
          </p:cNvSpPr>
          <p:nvPr>
            <p:ph type="pic" sz="quarter" idx="10"/>
          </p:nvPr>
        </p:nvSpPr>
        <p:spPr>
          <a:xfrm>
            <a:off x="4314768" y="4227045"/>
            <a:ext cx="4045625" cy="5438638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9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10166376" y="4231071"/>
            <a:ext cx="4040921" cy="541113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15876743" y="4231071"/>
            <a:ext cx="4048817" cy="5411135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03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25"/>
          </p:nvPr>
        </p:nvSpPr>
        <p:spPr>
          <a:xfrm>
            <a:off x="8434174" y="4108579"/>
            <a:ext cx="6679466" cy="3785477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5367268" y="7860377"/>
            <a:ext cx="917539" cy="1636924"/>
          </a:xfrm>
        </p:spPr>
        <p:txBody>
          <a:bodyPr anchor="t">
            <a:normAutofit/>
          </a:bodyPr>
          <a:lstStyle>
            <a:lvl1pPr marL="0" indent="0" algn="ctr">
              <a:lnSpc>
                <a:spcPct val="50000"/>
              </a:lnSpc>
              <a:buNone/>
              <a:defRPr sz="1050">
                <a:latin typeface="Lato Light"/>
                <a:cs typeface="Lato Light"/>
              </a:defRPr>
            </a:lvl1pPr>
          </a:lstStyle>
          <a:p>
            <a:endParaRPr lang="id-ID" dirty="0" smtClean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6"/>
          </p:nvPr>
        </p:nvSpPr>
        <p:spPr>
          <a:xfrm>
            <a:off x="14158151" y="6712180"/>
            <a:ext cx="4254887" cy="271244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6642100" y="6558175"/>
            <a:ext cx="2254062" cy="290254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8095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_laptop_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2186981" y="4979760"/>
            <a:ext cx="5990496" cy="37100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44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ices_laptop2_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9093939" y="6205678"/>
            <a:ext cx="5990496" cy="37100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2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807061" y="29366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5131015" y="29366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807061" y="52590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5131015" y="52590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14432315" y="293036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16764978" y="293036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19088932" y="293036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14432315" y="525282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16764978" y="525282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7" name="Picture Placeholder 13"/>
          <p:cNvSpPr>
            <a:spLocks noGrp="1" noChangeAspect="1"/>
          </p:cNvSpPr>
          <p:nvPr>
            <p:ph type="pic" sz="quarter" idx="25"/>
          </p:nvPr>
        </p:nvSpPr>
        <p:spPr>
          <a:xfrm>
            <a:off x="19088932" y="525282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7451745" y="29366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9" name="Picture Placeholder 13"/>
          <p:cNvSpPr>
            <a:spLocks noGrp="1" noChangeAspect="1"/>
          </p:cNvSpPr>
          <p:nvPr>
            <p:ph type="pic" sz="quarter" idx="27"/>
          </p:nvPr>
        </p:nvSpPr>
        <p:spPr>
          <a:xfrm>
            <a:off x="9784406" y="29366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0" name="Picture Placeholder 13"/>
          <p:cNvSpPr>
            <a:spLocks noGrp="1" noChangeAspect="1"/>
          </p:cNvSpPr>
          <p:nvPr>
            <p:ph type="pic" sz="quarter" idx="28"/>
          </p:nvPr>
        </p:nvSpPr>
        <p:spPr>
          <a:xfrm>
            <a:off x="12108361" y="29366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7451745" y="52590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784406" y="52590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3" name="Picture Placeholder 13"/>
          <p:cNvSpPr>
            <a:spLocks noGrp="1" noChangeAspect="1"/>
          </p:cNvSpPr>
          <p:nvPr>
            <p:ph type="pic" sz="quarter" idx="31"/>
          </p:nvPr>
        </p:nvSpPr>
        <p:spPr>
          <a:xfrm>
            <a:off x="12108361" y="52590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84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to table 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6997609" y="3103928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sz="quarter" idx="12"/>
          </p:nvPr>
        </p:nvSpPr>
        <p:spPr>
          <a:xfrm>
            <a:off x="10585516" y="3099321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13778261" y="3103928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sz="quarter" idx="14"/>
          </p:nvPr>
        </p:nvSpPr>
        <p:spPr>
          <a:xfrm>
            <a:off x="16888617" y="3099321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19793958" y="3103928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" y="-1"/>
            <a:ext cx="24377655" cy="7348539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83042" y="1872895"/>
            <a:ext cx="7670147" cy="4783546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024673" y="2243841"/>
            <a:ext cx="3139955" cy="3764835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6386362" y="2221161"/>
            <a:ext cx="3207995" cy="3764835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5144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-with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1727869" y="3936081"/>
            <a:ext cx="10099006" cy="721903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1002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82296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2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ig_Picture_team-skil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24399930" cy="137160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3146818" y="4522799"/>
            <a:ext cx="3281838" cy="355022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5107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phones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" y="-1"/>
            <a:ext cx="24377655" cy="8496202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1" name="Picture Placeholder 2"/>
          <p:cNvSpPr>
            <a:spLocks noGrp="1" noChangeAspect="1"/>
          </p:cNvSpPr>
          <p:nvPr>
            <p:ph type="pic" sz="quarter" idx="10"/>
          </p:nvPr>
        </p:nvSpPr>
        <p:spPr>
          <a:xfrm>
            <a:off x="1489300" y="3569635"/>
            <a:ext cx="1504950" cy="42799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sz="quarter" idx="12"/>
          </p:nvPr>
        </p:nvSpPr>
        <p:spPr>
          <a:xfrm>
            <a:off x="6639777" y="3569635"/>
            <a:ext cx="1502172" cy="42672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3301257" y="3107222"/>
            <a:ext cx="3049009" cy="5488174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13215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-devic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-23082" y="-69284"/>
            <a:ext cx="24417467" cy="1062343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334270" y="4655526"/>
            <a:ext cx="3789767" cy="670923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34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_a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" y="-1"/>
            <a:ext cx="24377655" cy="6460437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0"/>
          </p:nvPr>
        </p:nvSpPr>
        <p:spPr>
          <a:xfrm>
            <a:off x="1994276" y="2376540"/>
            <a:ext cx="1504950" cy="42799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2"/>
          <p:cNvSpPr>
            <a:spLocks noGrp="1" noChangeAspect="1"/>
          </p:cNvSpPr>
          <p:nvPr>
            <p:ph type="pic" sz="quarter" idx="12"/>
          </p:nvPr>
        </p:nvSpPr>
        <p:spPr>
          <a:xfrm>
            <a:off x="7144752" y="2376540"/>
            <a:ext cx="1605923" cy="42672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3806234" y="1932040"/>
            <a:ext cx="3115642" cy="55118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074648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-Sup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2735617" y="3206029"/>
            <a:ext cx="2519228" cy="2517622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2400" baseline="0"/>
            </a:lvl1pPr>
          </a:lstStyle>
          <a:p>
            <a:r>
              <a:rPr lang="en-US" dirty="0" smtClean="0"/>
              <a:t>Drag  Your Picture Here</a:t>
            </a:r>
            <a:endParaRPr lang="en-US" dirty="0"/>
          </a:p>
        </p:txBody>
      </p:sp>
      <p:sp>
        <p:nvSpPr>
          <p:cNvPr id="75" name="Picture Placeholder 13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8266908" y="3185107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2400"/>
            </a:lvl1pPr>
          </a:lstStyle>
          <a:p>
            <a:r>
              <a:rPr lang="en-US" dirty="0" smtClean="0"/>
              <a:t>Drag  Your Picture Here</a:t>
            </a:r>
            <a:endParaRPr lang="en-US" dirty="0"/>
          </a:p>
        </p:txBody>
      </p:sp>
      <p:sp>
        <p:nvSpPr>
          <p:cNvPr id="76" name="Picture Placeholder 13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13676411" y="3218013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1828434" rtl="0" eaLnBrk="1" fontAlgn="auto" latinLnBrk="0" hangingPunct="1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77" name="Picture Placeholder 13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9123672" y="3218013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1828434" rtl="0" eaLnBrk="1" fontAlgn="auto" latinLnBrk="0" hangingPunct="1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78" name="Picture Placeholder 1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6424238" y="8108515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lnSpc>
                <a:spcPct val="130000"/>
              </a:lnSpc>
              <a:defRPr sz="2400"/>
            </a:lvl1pPr>
          </a:lstStyle>
          <a:p>
            <a:r>
              <a:rPr lang="en-US" dirty="0" smtClean="0"/>
              <a:t>Drag  Your Picture Here</a:t>
            </a:r>
            <a:endParaRPr lang="en-US" dirty="0"/>
          </a:p>
        </p:txBody>
      </p:sp>
      <p:sp>
        <p:nvSpPr>
          <p:cNvPr id="79" name="Picture Placeholder 13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0996206" y="8108515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1828434" rtl="0" eaLnBrk="1" fontAlgn="auto" latinLnBrk="0" hangingPunct="1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80" name="Picture Placeholder 13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510708" y="8080093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1828434" rtl="0" eaLnBrk="1" fontAlgn="auto" latinLnBrk="0" hangingPunct="1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4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23019760" y="473371"/>
            <a:ext cx="959010" cy="959010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23109785" y="607069"/>
            <a:ext cx="807966" cy="615480"/>
          </a:xfrm>
          <a:prstGeom prst="rect">
            <a:avLst/>
          </a:prstGeom>
          <a:noFill/>
        </p:spPr>
        <p:txBody>
          <a:bodyPr wrap="none" lIns="182807" tIns="91404" rIns="182807" bIns="91404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Lato Regular"/>
                <a:cs typeface="Lato Regular"/>
              </a:rPr>
              <a:pPr algn="ctr"/>
              <a:t>‹#›</a:t>
            </a:fld>
            <a:endParaRPr lang="id-ID" sz="2800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791465" y="12512739"/>
            <a:ext cx="8807512" cy="861738"/>
          </a:xfrm>
          <a:prstGeom prst="rect">
            <a:avLst/>
          </a:prstGeom>
        </p:spPr>
        <p:txBody>
          <a:bodyPr wrap="square" lIns="182807" tIns="91404" rIns="182807" bIns="91404">
            <a:spAutoFit/>
          </a:bodyPr>
          <a:lstStyle/>
          <a:p>
            <a:pPr algn="ctr"/>
            <a:r>
              <a:rPr lang="id-ID" sz="2400" dirty="0" smtClean="0">
                <a:solidFill>
                  <a:schemeClr val="accent1"/>
                </a:solidFill>
                <a:latin typeface="Lato Light"/>
                <a:cs typeface="Lato Light"/>
              </a:rPr>
              <a:t>www.companyname.com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  <a:latin typeface="Lato Light"/>
                <a:cs typeface="Lato Light"/>
              </a:rPr>
              <a:t>© 2016 </a:t>
            </a:r>
            <a:r>
              <a:rPr lang="en-US" sz="2000" dirty="0" err="1" smtClean="0">
                <a:solidFill>
                  <a:schemeClr val="tx2"/>
                </a:solidFill>
                <a:latin typeface="Lato Light"/>
                <a:cs typeface="Lato Light"/>
              </a:rPr>
              <a:t>Jetfabrik</a:t>
            </a:r>
            <a:r>
              <a:rPr lang="en-US" sz="2000" dirty="0" smtClean="0">
                <a:solidFill>
                  <a:schemeClr val="tx2"/>
                </a:solidFill>
                <a:latin typeface="Lato Light"/>
                <a:cs typeface="Lato Light"/>
              </a:rPr>
              <a:t> </a:t>
            </a:r>
            <a:r>
              <a:rPr lang="id-ID" sz="2000" dirty="0" smtClean="0">
                <a:solidFill>
                  <a:schemeClr val="tx2"/>
                </a:solidFill>
                <a:latin typeface="Lato Light"/>
                <a:cs typeface="Lato Light"/>
              </a:rPr>
              <a:t>Multipurpose Theme</a:t>
            </a:r>
            <a:r>
              <a:rPr lang="en-US" sz="2000" dirty="0" smtClean="0">
                <a:solidFill>
                  <a:schemeClr val="tx2"/>
                </a:solidFill>
                <a:latin typeface="Lato Light"/>
                <a:cs typeface="Lato Light"/>
              </a:rPr>
              <a:t>. All Rights Reserved. </a:t>
            </a:r>
            <a:endParaRPr lang="id-ID" sz="2000" dirty="0" smtClean="0">
              <a:solidFill>
                <a:schemeClr val="tx2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7" r:id="rId2"/>
    <p:sldLayoutId id="2147483747" r:id="rId3"/>
    <p:sldLayoutId id="2147483850" r:id="rId4"/>
    <p:sldLayoutId id="2147483801" r:id="rId5"/>
    <p:sldLayoutId id="2147483657" r:id="rId6"/>
    <p:sldLayoutId id="2147483849" r:id="rId7"/>
    <p:sldLayoutId id="2147483752" r:id="rId8"/>
    <p:sldLayoutId id="2147483819" r:id="rId9"/>
    <p:sldLayoutId id="2147483694" r:id="rId10"/>
    <p:sldLayoutId id="2147483740" r:id="rId11"/>
    <p:sldLayoutId id="2147483818" r:id="rId12"/>
    <p:sldLayoutId id="2147483821" r:id="rId13"/>
    <p:sldLayoutId id="2147483766" r:id="rId14"/>
    <p:sldLayoutId id="2147483780" r:id="rId15"/>
    <p:sldLayoutId id="2147483773" r:id="rId16"/>
    <p:sldLayoutId id="2147483775" r:id="rId17"/>
    <p:sldLayoutId id="2147483776" r:id="rId18"/>
    <p:sldLayoutId id="2147483778" r:id="rId19"/>
    <p:sldLayoutId id="2147483789" r:id="rId20"/>
    <p:sldLayoutId id="2147483793" r:id="rId21"/>
    <p:sldLayoutId id="2147483809" r:id="rId22"/>
    <p:sldLayoutId id="2147483810" r:id="rId23"/>
    <p:sldLayoutId id="2147483812" r:id="rId24"/>
    <p:sldLayoutId id="2147483813" r:id="rId25"/>
    <p:sldLayoutId id="2147483814" r:id="rId26"/>
    <p:sldLayoutId id="2147483820" r:id="rId27"/>
    <p:sldLayoutId id="2147483815" r:id="rId28"/>
    <p:sldLayoutId id="2147483816" r:id="rId29"/>
    <p:sldLayoutId id="2147483822" r:id="rId30"/>
    <p:sldLayoutId id="2147483823" r:id="rId31"/>
    <p:sldLayoutId id="2147483817" r:id="rId32"/>
    <p:sldLayoutId id="2147483844" r:id="rId33"/>
    <p:sldLayoutId id="2147483834" r:id="rId34"/>
    <p:sldLayoutId id="2147483841" r:id="rId35"/>
    <p:sldLayoutId id="2147483842" r:id="rId36"/>
    <p:sldLayoutId id="2147483843" r:id="rId37"/>
    <p:sldLayoutId id="2147483845" r:id="rId38"/>
    <p:sldLayoutId id="2147483846" r:id="rId39"/>
    <p:sldLayoutId id="2147483847" r:id="rId40"/>
    <p:sldLayoutId id="2147483848" r:id="rId4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/>
          <p:cNvSpPr>
            <a:spLocks noChangeAspect="1"/>
          </p:cNvSpPr>
          <p:nvPr/>
        </p:nvSpPr>
        <p:spPr>
          <a:xfrm>
            <a:off x="0" y="-1"/>
            <a:ext cx="24399930" cy="13716002"/>
          </a:xfrm>
          <a:prstGeom prst="rect">
            <a:avLst/>
          </a:prstGeom>
          <a:solidFill>
            <a:schemeClr val="accent6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434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Lato Light"/>
            </a:endParaRPr>
          </a:p>
        </p:txBody>
      </p: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8565490" y="4002102"/>
            <a:ext cx="7292975" cy="6022976"/>
            <a:chOff x="4517221" y="2682505"/>
            <a:chExt cx="7028976" cy="5802508"/>
          </a:xfrm>
        </p:grpSpPr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4607493" y="2795680"/>
              <a:ext cx="6938704" cy="5689333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7" name="Freeform 19"/>
            <p:cNvSpPr>
              <a:spLocks/>
            </p:cNvSpPr>
            <p:nvPr/>
          </p:nvSpPr>
          <p:spPr bwMode="auto">
            <a:xfrm>
              <a:off x="4517221" y="2682505"/>
              <a:ext cx="6938705" cy="5689333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8" name="Freeform 20"/>
            <p:cNvSpPr>
              <a:spLocks/>
            </p:cNvSpPr>
            <p:nvPr/>
          </p:nvSpPr>
          <p:spPr bwMode="auto">
            <a:xfrm>
              <a:off x="5175136" y="3222379"/>
              <a:ext cx="5624405" cy="4611113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59" name="Freeform 21"/>
            <p:cNvSpPr>
              <a:spLocks/>
            </p:cNvSpPr>
            <p:nvPr/>
          </p:nvSpPr>
          <p:spPr bwMode="auto">
            <a:xfrm>
              <a:off x="5542344" y="3523670"/>
              <a:ext cx="4888459" cy="4005473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0" name="Freeform 22"/>
            <p:cNvSpPr>
              <a:spLocks/>
            </p:cNvSpPr>
            <p:nvPr/>
          </p:nvSpPr>
          <p:spPr bwMode="auto">
            <a:xfrm>
              <a:off x="6048785" y="3933546"/>
              <a:ext cx="3874046" cy="3185720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1" name="Freeform 23"/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2147483647 w 809"/>
                <a:gd name="T1" fmla="*/ 2147483647 h 670"/>
                <a:gd name="T2" fmla="*/ 2147483647 w 809"/>
                <a:gd name="T3" fmla="*/ 2147483647 h 670"/>
                <a:gd name="T4" fmla="*/ 706053692 w 809"/>
                <a:gd name="T5" fmla="*/ 2147483647 h 670"/>
                <a:gd name="T6" fmla="*/ 2147483647 w 809"/>
                <a:gd name="T7" fmla="*/ 0 h 670"/>
                <a:gd name="T8" fmla="*/ 2147483647 w 809"/>
                <a:gd name="T9" fmla="*/ 2147483647 h 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62" name="Freeform 24"/>
            <p:cNvSpPr>
              <a:spLocks/>
            </p:cNvSpPr>
            <p:nvPr/>
          </p:nvSpPr>
          <p:spPr bwMode="auto">
            <a:xfrm>
              <a:off x="6876533" y="4595772"/>
              <a:ext cx="2220080" cy="1862798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3" name="Freeform 25"/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147483647 w 284"/>
                <a:gd name="T1" fmla="*/ 1640787129 h 233"/>
                <a:gd name="T2" fmla="*/ 1556731602 w 284"/>
                <a:gd name="T3" fmla="*/ 2147483647 h 233"/>
                <a:gd name="T4" fmla="*/ 240586682 w 284"/>
                <a:gd name="T5" fmla="*/ 1640787129 h 233"/>
                <a:gd name="T6" fmla="*/ 2147483647 w 284"/>
                <a:gd name="T7" fmla="*/ 0 h 233"/>
                <a:gd name="T8" fmla="*/ 2147483647 w 284"/>
                <a:gd name="T9" fmla="*/ 1640787129 h 2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Lato Light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9011024" y="3747829"/>
            <a:ext cx="3168831" cy="3227917"/>
            <a:chOff x="6076950" y="2566001"/>
            <a:chExt cx="3076576" cy="3133124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105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06" name="Freeform 22"/>
            <p:cNvSpPr>
              <a:spLocks/>
            </p:cNvSpPr>
            <p:nvPr/>
          </p:nvSpPr>
          <p:spPr bwMode="auto">
            <a:xfrm>
              <a:off x="8129589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07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08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09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0" name="Freeform 26"/>
            <p:cNvSpPr>
              <a:spLocks/>
            </p:cNvSpPr>
            <p:nvPr/>
          </p:nvSpPr>
          <p:spPr bwMode="auto">
            <a:xfrm>
              <a:off x="6291263" y="3296039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7" name="Freeform 27"/>
            <p:cNvSpPr>
              <a:spLocks/>
            </p:cNvSpPr>
            <p:nvPr/>
          </p:nvSpPr>
          <p:spPr bwMode="auto">
            <a:xfrm>
              <a:off x="6692301" y="2566001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18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18284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2686621" y="10409220"/>
            <a:ext cx="18992136" cy="139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t-BR" sz="2200" b="1" dirty="0">
                <a:solidFill>
                  <a:schemeClr val="bg1"/>
                </a:solidFill>
                <a:latin typeface="Lato Light"/>
                <a:cs typeface="Lato Light"/>
              </a:rPr>
              <a:t>A Database Management System (DBMS) </a:t>
            </a:r>
            <a:r>
              <a:rPr lang="pt-BR" sz="2200" dirty="0">
                <a:solidFill>
                  <a:schemeClr val="bg1"/>
                </a:solidFill>
                <a:latin typeface="Lato Light"/>
                <a:cs typeface="Lato Light"/>
              </a:rPr>
              <a:t>is software that stores, organizes, and controls access to data — replacing scattered files with a structured, secure system. </a:t>
            </a:r>
            <a:r>
              <a:rPr lang="pt-BR" sz="2200" dirty="0" smtClean="0">
                <a:solidFill>
                  <a:schemeClr val="bg1"/>
                </a:solidFill>
                <a:latin typeface="Lato Light"/>
                <a:cs typeface="Lato Light"/>
              </a:rPr>
              <a:t>In short, </a:t>
            </a:r>
            <a:r>
              <a:rPr lang="pt-BR" sz="2200" dirty="0">
                <a:solidFill>
                  <a:schemeClr val="bg1"/>
                </a:solidFill>
                <a:latin typeface="Lato Light"/>
                <a:cs typeface="Lato Light"/>
              </a:rPr>
              <a:t>this session covers the core concepts every CS student needs before working with SQL and real applications</a:t>
            </a:r>
            <a:r>
              <a:rPr lang="pt-BR" sz="2200" dirty="0" smtClean="0">
                <a:solidFill>
                  <a:schemeClr val="bg1"/>
                </a:solidFill>
                <a:latin typeface="Lato Light"/>
                <a:cs typeface="Lato Light"/>
              </a:rPr>
              <a:t>.</a:t>
            </a:r>
            <a:endParaRPr lang="en-US" sz="2200" dirty="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717674" y="483017"/>
            <a:ext cx="20934363" cy="2079087"/>
            <a:chOff x="5988388" y="483017"/>
            <a:chExt cx="12359700" cy="2079087"/>
          </a:xfrm>
        </p:grpSpPr>
        <p:sp>
          <p:nvSpPr>
            <p:cNvPr id="34" name="TextBox 33"/>
            <p:cNvSpPr txBox="1"/>
            <p:nvPr/>
          </p:nvSpPr>
          <p:spPr>
            <a:xfrm>
              <a:off x="5988388" y="483017"/>
              <a:ext cx="12359700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Database Management Systems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solidFill>
                    <a:schemeClr val="bg1"/>
                  </a:solidFill>
                  <a:latin typeface="Lato Light"/>
                  <a:cs typeface="Lato Light"/>
                </a:rPr>
                <a:t>Unit 1: </a:t>
              </a:r>
              <a:r>
                <a:rPr lang="en-US" sz="3100" dirty="0" smtClean="0">
                  <a:solidFill>
                    <a:schemeClr val="bg1"/>
                  </a:solidFill>
                  <a:latin typeface="Lato Light"/>
                  <a:cs typeface="Lato Light"/>
                </a:rPr>
                <a:t>Introduction to Core </a:t>
              </a:r>
              <a:r>
                <a:rPr lang="en-US" sz="31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Concepts</a:t>
              </a:r>
              <a:endParaRPr lang="en-US" sz="31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40181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19446" y="3891133"/>
            <a:ext cx="4186968" cy="3141654"/>
            <a:chOff x="2519446" y="3891133"/>
            <a:chExt cx="4186968" cy="3141654"/>
          </a:xfrm>
        </p:grpSpPr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3977627" y="3891133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2519446" y="5089753"/>
              <a:ext cx="4186968" cy="1943034"/>
              <a:chOff x="2564013" y="6612406"/>
              <a:chExt cx="4186968" cy="1943034"/>
            </a:xfrm>
          </p:grpSpPr>
          <p:sp>
            <p:nvSpPr>
              <p:cNvPr id="77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Why DBMS replaced file systems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315866" y="6612406"/>
                <a:ext cx="2655310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Basics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22" name="TextBox 121"/>
            <p:cNvSpPr txBox="1"/>
            <p:nvPr/>
          </p:nvSpPr>
          <p:spPr>
            <a:xfrm>
              <a:off x="4061518" y="4085139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1"/>
                  </a:solidFill>
                  <a:latin typeface="Lato Regular"/>
                  <a:cs typeface="Lato Regular"/>
                </a:rPr>
                <a:t>1</a:t>
              </a:r>
              <a:endParaRPr lang="en-US" sz="4200" b="1" dirty="0">
                <a:solidFill>
                  <a:schemeClr val="accent1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0143586" y="3890311"/>
            <a:ext cx="4186968" cy="3142476"/>
            <a:chOff x="10143586" y="3890311"/>
            <a:chExt cx="4186968" cy="3142476"/>
          </a:xfrm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11586693" y="3890311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10143586" y="5089753"/>
              <a:ext cx="4186968" cy="1943034"/>
              <a:chOff x="2564013" y="6612406"/>
              <a:chExt cx="4186968" cy="1943034"/>
            </a:xfrm>
          </p:grpSpPr>
          <p:sp>
            <p:nvSpPr>
              <p:cNvPr id="84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Data models &amp; types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3315866" y="6612406"/>
                <a:ext cx="2655310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Models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24" name="TextBox 123"/>
            <p:cNvSpPr txBox="1"/>
            <p:nvPr/>
          </p:nvSpPr>
          <p:spPr>
            <a:xfrm>
              <a:off x="11660880" y="4085139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3"/>
                  </a:solidFill>
                  <a:latin typeface="Lato Regular"/>
                  <a:cs typeface="Lato Regular"/>
                </a:rPr>
                <a:t>3</a:t>
              </a:r>
              <a:endParaRPr lang="en-US" sz="4200" b="1" dirty="0">
                <a:solidFill>
                  <a:schemeClr val="accent3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3949921" y="3909336"/>
            <a:ext cx="4186968" cy="3141654"/>
            <a:chOff x="13949921" y="3909336"/>
            <a:chExt cx="4186968" cy="3141654"/>
          </a:xfrm>
        </p:grpSpPr>
        <p:sp>
          <p:nvSpPr>
            <p:cNvPr id="107" name="Freeform 7"/>
            <p:cNvSpPr>
              <a:spLocks noEditPoints="1"/>
            </p:cNvSpPr>
            <p:nvPr/>
          </p:nvSpPr>
          <p:spPr bwMode="auto">
            <a:xfrm>
              <a:off x="15408102" y="3909336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13949921" y="5107956"/>
              <a:ext cx="4186968" cy="1943034"/>
              <a:chOff x="2564013" y="6612406"/>
              <a:chExt cx="4186968" cy="1943034"/>
            </a:xfrm>
          </p:grpSpPr>
          <p:sp>
            <p:nvSpPr>
              <p:cNvPr id="116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Primary, foreign &amp; super keys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3028811" y="6612406"/>
                <a:ext cx="3240297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Keys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25" name="TextBox 124"/>
            <p:cNvSpPr txBox="1"/>
            <p:nvPr/>
          </p:nvSpPr>
          <p:spPr>
            <a:xfrm>
              <a:off x="15493268" y="4085139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4"/>
                  </a:solidFill>
                  <a:latin typeface="Lato Regular"/>
                  <a:cs typeface="Lato Regular"/>
                </a:rPr>
                <a:t>4</a:t>
              </a:r>
              <a:endParaRPr lang="en-US" sz="4200" b="1" dirty="0">
                <a:solidFill>
                  <a:schemeClr val="accent4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744136" y="3909336"/>
            <a:ext cx="4186968" cy="3141654"/>
            <a:chOff x="17744136" y="3909336"/>
            <a:chExt cx="4186968" cy="3141654"/>
          </a:xfrm>
        </p:grpSpPr>
        <p:sp>
          <p:nvSpPr>
            <p:cNvPr id="111" name="Freeform 9"/>
            <p:cNvSpPr>
              <a:spLocks noEditPoints="1"/>
            </p:cNvSpPr>
            <p:nvPr/>
          </p:nvSpPr>
          <p:spPr bwMode="auto">
            <a:xfrm>
              <a:off x="19175909" y="3909336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17744136" y="5107956"/>
              <a:ext cx="4186968" cy="1943034"/>
              <a:chOff x="2564013" y="6612406"/>
              <a:chExt cx="4186968" cy="1943034"/>
            </a:xfrm>
          </p:grpSpPr>
          <p:sp>
            <p:nvSpPr>
              <p:cNvPr id="119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Relational algebra basics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2564013" y="6612406"/>
                <a:ext cx="4186968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Algebra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19273994" y="4085139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5"/>
                  </a:solidFill>
                  <a:latin typeface="Lato Regular"/>
                  <a:cs typeface="Lato Regular"/>
                </a:rPr>
                <a:t>5</a:t>
              </a:r>
              <a:endParaRPr lang="en-US" sz="4200" b="1" dirty="0">
                <a:solidFill>
                  <a:schemeClr val="accent5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519446" y="8347097"/>
            <a:ext cx="4186968" cy="3141654"/>
            <a:chOff x="2519446" y="8347097"/>
            <a:chExt cx="4186968" cy="3141654"/>
          </a:xfrm>
        </p:grpSpPr>
        <p:sp>
          <p:nvSpPr>
            <p:cNvPr id="130" name="Freeform 7"/>
            <p:cNvSpPr>
              <a:spLocks noEditPoints="1"/>
            </p:cNvSpPr>
            <p:nvPr/>
          </p:nvSpPr>
          <p:spPr bwMode="auto">
            <a:xfrm>
              <a:off x="3977627" y="8347097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2519446" y="9545717"/>
              <a:ext cx="4186968" cy="1943034"/>
              <a:chOff x="2564013" y="6612406"/>
              <a:chExt cx="4186968" cy="1943034"/>
            </a:xfrm>
          </p:grpSpPr>
          <p:sp>
            <p:nvSpPr>
              <p:cNvPr id="134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Removing redundancy step by step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3315866" y="6612406"/>
                <a:ext cx="2655310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Forms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51" name="TextBox 150"/>
            <p:cNvSpPr txBox="1"/>
            <p:nvPr/>
          </p:nvSpPr>
          <p:spPr>
            <a:xfrm>
              <a:off x="4061518" y="8541103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>
                  <a:solidFill>
                    <a:schemeClr val="accent5"/>
                  </a:solidFill>
                  <a:latin typeface="Lato Regular"/>
                  <a:cs typeface="Lato Regular"/>
                </a:rPr>
                <a:t>6</a:t>
              </a:r>
              <a:endParaRPr lang="en-US" sz="4200" b="1" dirty="0">
                <a:solidFill>
                  <a:schemeClr val="accent5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13661" y="8347097"/>
            <a:ext cx="4186968" cy="3141654"/>
            <a:chOff x="6313661" y="8347097"/>
            <a:chExt cx="4186968" cy="3141654"/>
          </a:xfrm>
        </p:grpSpPr>
        <p:sp>
          <p:nvSpPr>
            <p:cNvPr id="131" name="Freeform 9"/>
            <p:cNvSpPr>
              <a:spLocks noEditPoints="1"/>
            </p:cNvSpPr>
            <p:nvPr/>
          </p:nvSpPr>
          <p:spPr bwMode="auto">
            <a:xfrm>
              <a:off x="7745434" y="8347097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136" name="Group 135"/>
            <p:cNvGrpSpPr/>
            <p:nvPr/>
          </p:nvGrpSpPr>
          <p:grpSpPr>
            <a:xfrm>
              <a:off x="6313661" y="9545717"/>
              <a:ext cx="4186968" cy="1943034"/>
              <a:chOff x="2564013" y="6612406"/>
              <a:chExt cx="4186968" cy="1943034"/>
            </a:xfrm>
          </p:grpSpPr>
          <p:sp>
            <p:nvSpPr>
              <p:cNvPr id="137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Atomicity, isolation, durability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3315866" y="6612406"/>
                <a:ext cx="2655310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ACID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52" name="TextBox 151"/>
            <p:cNvSpPr txBox="1"/>
            <p:nvPr/>
          </p:nvSpPr>
          <p:spPr>
            <a:xfrm>
              <a:off x="7847693" y="8518823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4"/>
                  </a:solidFill>
                  <a:latin typeface="Lato Regular"/>
                  <a:cs typeface="Lato Regular"/>
                </a:rPr>
                <a:t>7</a:t>
              </a:r>
              <a:endParaRPr lang="en-US" sz="4200" b="1" dirty="0">
                <a:solidFill>
                  <a:schemeClr val="accent4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0143586" y="8368555"/>
            <a:ext cx="4186968" cy="3120196"/>
            <a:chOff x="10143586" y="8368555"/>
            <a:chExt cx="4186968" cy="3120196"/>
          </a:xfrm>
        </p:grpSpPr>
        <p:sp>
          <p:nvSpPr>
            <p:cNvPr id="132" name="Freeform 6"/>
            <p:cNvSpPr>
              <a:spLocks noEditPoints="1"/>
            </p:cNvSpPr>
            <p:nvPr/>
          </p:nvSpPr>
          <p:spPr bwMode="auto">
            <a:xfrm>
              <a:off x="11564413" y="8368555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10143586" y="9545717"/>
              <a:ext cx="4186968" cy="1943034"/>
              <a:chOff x="2564013" y="6612406"/>
              <a:chExt cx="4186968" cy="1943034"/>
            </a:xfrm>
          </p:grpSpPr>
          <p:sp>
            <p:nvSpPr>
              <p:cNvPr id="140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Managing multi-user access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3315866" y="6612406"/>
                <a:ext cx="2655310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Locks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53" name="TextBox 152"/>
            <p:cNvSpPr txBox="1"/>
            <p:nvPr/>
          </p:nvSpPr>
          <p:spPr>
            <a:xfrm>
              <a:off x="11660880" y="8541103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3"/>
                  </a:solidFill>
                  <a:latin typeface="Lato Regular"/>
                  <a:cs typeface="Lato Regular"/>
                </a:rPr>
                <a:t>8</a:t>
              </a:r>
              <a:endParaRPr lang="en-US" sz="4200" b="1" dirty="0">
                <a:solidFill>
                  <a:schemeClr val="accent3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3949921" y="8365300"/>
            <a:ext cx="4186968" cy="3141654"/>
            <a:chOff x="13949921" y="8365300"/>
            <a:chExt cx="4186968" cy="3141654"/>
          </a:xfrm>
        </p:grpSpPr>
        <p:sp>
          <p:nvSpPr>
            <p:cNvPr id="142" name="Freeform 7"/>
            <p:cNvSpPr>
              <a:spLocks noEditPoints="1"/>
            </p:cNvSpPr>
            <p:nvPr/>
          </p:nvSpPr>
          <p:spPr bwMode="auto">
            <a:xfrm>
              <a:off x="15408102" y="8365300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13949921" y="9563920"/>
              <a:ext cx="4186968" cy="1943034"/>
              <a:chOff x="2564013" y="6612406"/>
              <a:chExt cx="4186968" cy="1943034"/>
            </a:xfrm>
          </p:grpSpPr>
          <p:sp>
            <p:nvSpPr>
              <p:cNvPr id="145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Writing relational queries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3159906" y="6612406"/>
                <a:ext cx="2953242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SQL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54" name="TextBox 153"/>
            <p:cNvSpPr txBox="1"/>
            <p:nvPr/>
          </p:nvSpPr>
          <p:spPr>
            <a:xfrm>
              <a:off x="15493268" y="8541103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2"/>
                  </a:solidFill>
                  <a:latin typeface="Lato Regular"/>
                  <a:cs typeface="Lato Regular"/>
                </a:rPr>
                <a:t>9</a:t>
              </a:r>
              <a:endParaRPr lang="en-US" sz="4200" b="1" dirty="0">
                <a:solidFill>
                  <a:schemeClr val="accent2"/>
                </a:solidFill>
                <a:latin typeface="Lato Regular"/>
                <a:cs typeface="Lato Regular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7744136" y="8365300"/>
            <a:ext cx="4186968" cy="3141654"/>
            <a:chOff x="17744136" y="8365300"/>
            <a:chExt cx="4186968" cy="3141654"/>
          </a:xfrm>
        </p:grpSpPr>
        <p:sp>
          <p:nvSpPr>
            <p:cNvPr id="143" name="Freeform 9"/>
            <p:cNvSpPr>
              <a:spLocks noEditPoints="1"/>
            </p:cNvSpPr>
            <p:nvPr/>
          </p:nvSpPr>
          <p:spPr bwMode="auto">
            <a:xfrm>
              <a:off x="19175909" y="8365300"/>
              <a:ext cx="1225296" cy="122529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17744136" y="9563920"/>
              <a:ext cx="4186968" cy="1943034"/>
              <a:chOff x="2564013" y="6612406"/>
              <a:chExt cx="4186968" cy="1943034"/>
            </a:xfrm>
          </p:grpSpPr>
          <p:sp>
            <p:nvSpPr>
              <p:cNvPr id="148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B+ trees &amp; file organization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2845367" y="6612406"/>
                <a:ext cx="3563550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Indexing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55" name="TextBox 154"/>
            <p:cNvSpPr txBox="1"/>
            <p:nvPr/>
          </p:nvSpPr>
          <p:spPr>
            <a:xfrm>
              <a:off x="19273994" y="8541103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1"/>
                  </a:solidFill>
                  <a:latin typeface="Lato Regular"/>
                  <a:cs typeface="Lato Regular"/>
                </a:rPr>
                <a:t>10</a:t>
              </a:r>
              <a:endParaRPr lang="en-US" sz="4200" b="1" dirty="0">
                <a:solidFill>
                  <a:schemeClr val="accent1"/>
                </a:solidFill>
                <a:latin typeface="Lato Regular"/>
                <a:cs typeface="Lato Regular"/>
              </a:endParaRPr>
            </a:p>
          </p:txBody>
        </p:sp>
      </p:grpSp>
      <p:cxnSp>
        <p:nvCxnSpPr>
          <p:cNvPr id="3" name="Straight Arrow Connector 2"/>
          <p:cNvCxnSpPr/>
          <p:nvPr/>
        </p:nvCxnSpPr>
        <p:spPr>
          <a:xfrm>
            <a:off x="5629773" y="4527668"/>
            <a:ext cx="1637013" cy="0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>
            <a:off x="9446463" y="4554325"/>
            <a:ext cx="1637013" cy="0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>
            <a:off x="13259522" y="4527668"/>
            <a:ext cx="1637013" cy="0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/>
          <p:nvPr/>
        </p:nvCxnSpPr>
        <p:spPr>
          <a:xfrm>
            <a:off x="17095583" y="4527668"/>
            <a:ext cx="1637013" cy="0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>
            <a:off x="5629773" y="8939068"/>
            <a:ext cx="1637013" cy="0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9446463" y="8965725"/>
            <a:ext cx="1637013" cy="0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>
            <a:off x="13259522" y="8939068"/>
            <a:ext cx="1637013" cy="0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>
            <a:off x="17095583" y="8939068"/>
            <a:ext cx="1637013" cy="0"/>
          </a:xfrm>
          <a:prstGeom prst="straightConnector1">
            <a:avLst/>
          </a:prstGeom>
          <a:ln w="38100" cmpd="sng">
            <a:solidFill>
              <a:schemeClr val="bg1">
                <a:lumMod val="50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6313661" y="3897022"/>
            <a:ext cx="4186968" cy="3135765"/>
            <a:chOff x="6313661" y="3897022"/>
            <a:chExt cx="4186968" cy="3135765"/>
          </a:xfrm>
        </p:grpSpPr>
        <p:grpSp>
          <p:nvGrpSpPr>
            <p:cNvPr id="80" name="Group 79"/>
            <p:cNvGrpSpPr/>
            <p:nvPr/>
          </p:nvGrpSpPr>
          <p:grpSpPr>
            <a:xfrm>
              <a:off x="6313661" y="5089753"/>
              <a:ext cx="4186968" cy="1943034"/>
              <a:chOff x="2564013" y="6612406"/>
              <a:chExt cx="4186968" cy="1943034"/>
            </a:xfrm>
          </p:grpSpPr>
          <p:sp>
            <p:nvSpPr>
              <p:cNvPr id="81" name="Content Placeholder 19"/>
              <p:cNvSpPr txBox="1">
                <a:spLocks/>
              </p:cNvSpPr>
              <p:nvPr/>
            </p:nvSpPr>
            <p:spPr>
              <a:xfrm>
                <a:off x="2564013" y="7308925"/>
                <a:ext cx="4186968" cy="1246515"/>
              </a:xfrm>
              <a:prstGeom prst="rect">
                <a:avLst/>
              </a:prstGeom>
            </p:spPr>
            <p:txBody>
              <a:bodyPr vert="horz" lIns="182843" tIns="91422" rIns="182843" bIns="91422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>Three-tier schema architecture</a:t>
                </a:r>
                <a:r>
                  <a:rPr lang="en-US" sz="2400" dirty="0" smtClean="0">
                    <a:solidFill>
                      <a:schemeClr val="tx2"/>
                    </a:solidFill>
                    <a:latin typeface="Lato Light"/>
                    <a:ea typeface="Open Sans Light" panose="020B0306030504020204" pitchFamily="34" charset="0"/>
                    <a:cs typeface="Lato Light"/>
                  </a:rPr>
                  <a:t/>
                </a:r>
                <a:endPara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2956766" y="6612406"/>
                <a:ext cx="3437172" cy="830960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pPr algn="ctr"/>
                <a:r>
                  <a:rPr lang="id-ID" sz="4200" b="1" dirty="0" smtClean="0">
                    <a:solidFill>
                      <a:schemeClr val="tx2"/>
                    </a:solidFill>
                    <a:latin typeface="Lato Regular"/>
                    <a:cs typeface="Lato Regular"/>
                  </a:rPr>
                  <a:t>Schema</a:t>
                </a:r>
                <a:endParaRPr lang="en-US" sz="4200" b="1" dirty="0">
                  <a:solidFill>
                    <a:schemeClr val="tx2"/>
                  </a:solidFill>
                  <a:latin typeface="Lato Regular"/>
                  <a:cs typeface="Lato Regular"/>
                </a:endParaRPr>
              </a:p>
            </p:txBody>
          </p:sp>
        </p:grpSp>
        <p:sp>
          <p:nvSpPr>
            <p:cNvPr id="123" name="TextBox 122"/>
            <p:cNvSpPr txBox="1"/>
            <p:nvPr/>
          </p:nvSpPr>
          <p:spPr>
            <a:xfrm>
              <a:off x="7847693" y="4062859"/>
              <a:ext cx="103981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4200" b="1" dirty="0" smtClean="0">
                  <a:solidFill>
                    <a:schemeClr val="accent2"/>
                  </a:solidFill>
                  <a:latin typeface="Lato Regular"/>
                  <a:cs typeface="Lato Regular"/>
                </a:rPr>
                <a:t>2</a:t>
              </a:r>
              <a:endParaRPr lang="en-US" sz="4200" b="1" dirty="0">
                <a:solidFill>
                  <a:schemeClr val="accent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70" name="Freeform 9"/>
            <p:cNvSpPr>
              <a:spLocks noEditPoints="1"/>
            </p:cNvSpPr>
            <p:nvPr/>
          </p:nvSpPr>
          <p:spPr bwMode="auto">
            <a:xfrm>
              <a:off x="7766071" y="3897022"/>
              <a:ext cx="1225167" cy="1225486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717674" y="483017"/>
            <a:ext cx="20934363" cy="2079087"/>
            <a:chOff x="5988388" y="483017"/>
            <a:chExt cx="12359700" cy="2079087"/>
          </a:xfrm>
        </p:grpSpPr>
        <p:sp>
          <p:nvSpPr>
            <p:cNvPr id="87" name="TextBox 86"/>
            <p:cNvSpPr txBox="1"/>
            <p:nvPr/>
          </p:nvSpPr>
          <p:spPr>
            <a:xfrm>
              <a:off x="5988388" y="483017"/>
              <a:ext cx="12359700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Course Agenda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89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latin typeface="Lato Light"/>
                  <a:cs typeface="Lato Light"/>
                </a:rPr>
                <a:t/>
              </a:r>
              <a:r>
                <a:rPr lang="en-US" sz="3100" dirty="0" smtClean="0">
                  <a:latin typeface="Lato Light"/>
                  <a:cs typeface="Lato Light"/>
                </a:rPr>
                <a:t>Database Management Systems </a:t>
              </a:r>
              <a:r>
                <a:rPr lang="en-US" sz="31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— Topics Covered</a:t>
              </a:r>
              <a:endParaRPr lang="en-US" sz="31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756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 26"/>
          <p:cNvSpPr>
            <a:spLocks noEditPoints="1"/>
          </p:cNvSpPr>
          <p:nvPr/>
        </p:nvSpPr>
        <p:spPr bwMode="auto">
          <a:xfrm rot="2700000">
            <a:off x="3480486" y="3694026"/>
            <a:ext cx="499012" cy="918773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solidFill>
                <a:schemeClr val="bg1">
                  <a:lumMod val="95000"/>
                </a:schemeClr>
              </a:solidFill>
              <a:latin typeface="Lato Light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3348173" y="7047194"/>
            <a:ext cx="763637" cy="726876"/>
            <a:chOff x="6719888" y="887413"/>
            <a:chExt cx="492125" cy="468312"/>
          </a:xfrm>
          <a:solidFill>
            <a:schemeClr val="accent3"/>
          </a:solidFill>
        </p:grpSpPr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68" name="Freeform 14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69" name="Freeform 15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70" name="Freeform 16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71" name="Freeform 17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</p:grpSp>
      <p:sp>
        <p:nvSpPr>
          <p:cNvPr id="73" name="Freeform 22"/>
          <p:cNvSpPr>
            <a:spLocks noEditPoints="1"/>
          </p:cNvSpPr>
          <p:nvPr/>
        </p:nvSpPr>
        <p:spPr bwMode="auto">
          <a:xfrm>
            <a:off x="3342691" y="5360868"/>
            <a:ext cx="774602" cy="779556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solidFill>
                <a:schemeClr val="bg1">
                  <a:lumMod val="95000"/>
                </a:schemeClr>
              </a:solidFill>
              <a:latin typeface="Lato Light"/>
            </a:endParaRPr>
          </a:p>
        </p:txBody>
      </p:sp>
      <p:grpSp>
        <p:nvGrpSpPr>
          <p:cNvPr id="74" name="Group 73"/>
          <p:cNvGrpSpPr/>
          <p:nvPr/>
        </p:nvGrpSpPr>
        <p:grpSpPr>
          <a:xfrm rot="2700000">
            <a:off x="3475729" y="10111524"/>
            <a:ext cx="508530" cy="885965"/>
            <a:chOff x="4732338" y="4783138"/>
            <a:chExt cx="703263" cy="1225550"/>
          </a:xfrm>
          <a:solidFill>
            <a:schemeClr val="accent6"/>
          </a:solidFill>
        </p:grpSpPr>
        <p:sp>
          <p:nvSpPr>
            <p:cNvPr id="75" name="Freeform 30"/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76" name="Freeform 31"/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77" name="Freeform 32"/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365092" y="8586175"/>
            <a:ext cx="729804" cy="690814"/>
            <a:chOff x="8332788" y="4254500"/>
            <a:chExt cx="561975" cy="531813"/>
          </a:xfrm>
          <a:solidFill>
            <a:schemeClr val="accent4"/>
          </a:solidFill>
        </p:grpSpPr>
        <p:sp>
          <p:nvSpPr>
            <p:cNvPr id="85" name="Rectangle 16"/>
            <p:cNvSpPr>
              <a:spLocks noChangeArrowheads="1"/>
            </p:cNvSpPr>
            <p:nvPr/>
          </p:nvSpPr>
          <p:spPr bwMode="auto">
            <a:xfrm>
              <a:off x="8416926" y="4486275"/>
              <a:ext cx="1889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86" name="Rectangle 17"/>
            <p:cNvSpPr>
              <a:spLocks noChangeArrowheads="1"/>
            </p:cNvSpPr>
            <p:nvPr/>
          </p:nvSpPr>
          <p:spPr bwMode="auto">
            <a:xfrm>
              <a:off x="8416926" y="4416425"/>
              <a:ext cx="13970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87" name="Rectangle 18"/>
            <p:cNvSpPr>
              <a:spLocks noChangeArrowheads="1"/>
            </p:cNvSpPr>
            <p:nvPr/>
          </p:nvSpPr>
          <p:spPr bwMode="auto">
            <a:xfrm>
              <a:off x="8416926" y="4564063"/>
              <a:ext cx="13970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91" name="Freeform 19"/>
            <p:cNvSpPr>
              <a:spLocks/>
            </p:cNvSpPr>
            <p:nvPr/>
          </p:nvSpPr>
          <p:spPr bwMode="auto">
            <a:xfrm>
              <a:off x="8629651" y="4513263"/>
              <a:ext cx="247650" cy="127000"/>
            </a:xfrm>
            <a:custGeom>
              <a:avLst/>
              <a:gdLst>
                <a:gd name="T0" fmla="*/ 295 w 561"/>
                <a:gd name="T1" fmla="*/ 289 h 289"/>
                <a:gd name="T2" fmla="*/ 61 w 561"/>
                <a:gd name="T3" fmla="*/ 157 h 289"/>
                <a:gd name="T4" fmla="*/ 34 w 561"/>
                <a:gd name="T5" fmla="*/ 172 h 289"/>
                <a:gd name="T6" fmla="*/ 23 w 561"/>
                <a:gd name="T7" fmla="*/ 175 h 289"/>
                <a:gd name="T8" fmla="*/ 7 w 561"/>
                <a:gd name="T9" fmla="*/ 168 h 289"/>
                <a:gd name="T10" fmla="*/ 0 w 561"/>
                <a:gd name="T11" fmla="*/ 152 h 289"/>
                <a:gd name="T12" fmla="*/ 1 w 561"/>
                <a:gd name="T13" fmla="*/ 23 h 289"/>
                <a:gd name="T14" fmla="*/ 23 w 561"/>
                <a:gd name="T15" fmla="*/ 0 h 289"/>
                <a:gd name="T16" fmla="*/ 35 w 561"/>
                <a:gd name="T17" fmla="*/ 3 h 289"/>
                <a:gd name="T18" fmla="*/ 148 w 561"/>
                <a:gd name="T19" fmla="*/ 68 h 289"/>
                <a:gd name="T20" fmla="*/ 160 w 561"/>
                <a:gd name="T21" fmla="*/ 88 h 289"/>
                <a:gd name="T22" fmla="*/ 148 w 561"/>
                <a:gd name="T23" fmla="*/ 108 h 289"/>
                <a:gd name="T24" fmla="*/ 116 w 561"/>
                <a:gd name="T25" fmla="*/ 126 h 289"/>
                <a:gd name="T26" fmla="*/ 295 w 561"/>
                <a:gd name="T27" fmla="*/ 225 h 289"/>
                <a:gd name="T28" fmla="*/ 495 w 561"/>
                <a:gd name="T29" fmla="*/ 97 h 289"/>
                <a:gd name="T30" fmla="*/ 525 w 561"/>
                <a:gd name="T31" fmla="*/ 77 h 289"/>
                <a:gd name="T32" fmla="*/ 537 w 561"/>
                <a:gd name="T33" fmla="*/ 80 h 289"/>
                <a:gd name="T34" fmla="*/ 554 w 561"/>
                <a:gd name="T35" fmla="*/ 121 h 289"/>
                <a:gd name="T36" fmla="*/ 295 w 561"/>
                <a:gd name="T37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1" h="289">
                  <a:moveTo>
                    <a:pt x="295" y="289"/>
                  </a:moveTo>
                  <a:cubicBezTo>
                    <a:pt x="200" y="289"/>
                    <a:pt x="111" y="239"/>
                    <a:pt x="61" y="157"/>
                  </a:cubicBezTo>
                  <a:cubicBezTo>
                    <a:pt x="47" y="165"/>
                    <a:pt x="36" y="171"/>
                    <a:pt x="34" y="172"/>
                  </a:cubicBezTo>
                  <a:cubicBezTo>
                    <a:pt x="31" y="174"/>
                    <a:pt x="27" y="175"/>
                    <a:pt x="23" y="175"/>
                  </a:cubicBezTo>
                  <a:cubicBezTo>
                    <a:pt x="17" y="175"/>
                    <a:pt x="11" y="172"/>
                    <a:pt x="7" y="168"/>
                  </a:cubicBezTo>
                  <a:cubicBezTo>
                    <a:pt x="2" y="164"/>
                    <a:pt x="0" y="158"/>
                    <a:pt x="0" y="152"/>
                  </a:cubicBezTo>
                  <a:cubicBezTo>
                    <a:pt x="0" y="140"/>
                    <a:pt x="0" y="29"/>
                    <a:pt x="1" y="23"/>
                  </a:cubicBezTo>
                  <a:cubicBezTo>
                    <a:pt x="1" y="10"/>
                    <a:pt x="11" y="0"/>
                    <a:pt x="23" y="0"/>
                  </a:cubicBezTo>
                  <a:cubicBezTo>
                    <a:pt x="27" y="0"/>
                    <a:pt x="32" y="1"/>
                    <a:pt x="35" y="3"/>
                  </a:cubicBezTo>
                  <a:cubicBezTo>
                    <a:pt x="37" y="4"/>
                    <a:pt x="145" y="66"/>
                    <a:pt x="148" y="68"/>
                  </a:cubicBezTo>
                  <a:cubicBezTo>
                    <a:pt x="155" y="73"/>
                    <a:pt x="160" y="80"/>
                    <a:pt x="160" y="88"/>
                  </a:cubicBezTo>
                  <a:cubicBezTo>
                    <a:pt x="160" y="96"/>
                    <a:pt x="155" y="104"/>
                    <a:pt x="148" y="108"/>
                  </a:cubicBezTo>
                  <a:cubicBezTo>
                    <a:pt x="145" y="110"/>
                    <a:pt x="129" y="119"/>
                    <a:pt x="116" y="126"/>
                  </a:cubicBezTo>
                  <a:cubicBezTo>
                    <a:pt x="156" y="188"/>
                    <a:pt x="223" y="225"/>
                    <a:pt x="295" y="225"/>
                  </a:cubicBezTo>
                  <a:cubicBezTo>
                    <a:pt x="385" y="225"/>
                    <a:pt x="463" y="175"/>
                    <a:pt x="495" y="97"/>
                  </a:cubicBezTo>
                  <a:cubicBezTo>
                    <a:pt x="500" y="85"/>
                    <a:pt x="512" y="77"/>
                    <a:pt x="525" y="77"/>
                  </a:cubicBezTo>
                  <a:cubicBezTo>
                    <a:pt x="529" y="77"/>
                    <a:pt x="533" y="78"/>
                    <a:pt x="537" y="80"/>
                  </a:cubicBezTo>
                  <a:cubicBezTo>
                    <a:pt x="553" y="86"/>
                    <a:pt x="561" y="105"/>
                    <a:pt x="554" y="121"/>
                  </a:cubicBezTo>
                  <a:cubicBezTo>
                    <a:pt x="512" y="223"/>
                    <a:pt x="411" y="289"/>
                    <a:pt x="295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92" name="Freeform 20"/>
            <p:cNvSpPr>
              <a:spLocks/>
            </p:cNvSpPr>
            <p:nvPr/>
          </p:nvSpPr>
          <p:spPr bwMode="auto">
            <a:xfrm>
              <a:off x="8643938" y="4391025"/>
              <a:ext cx="250825" cy="128588"/>
            </a:xfrm>
            <a:custGeom>
              <a:avLst/>
              <a:gdLst>
                <a:gd name="T0" fmla="*/ 544 w 567"/>
                <a:gd name="T1" fmla="*/ 289 h 289"/>
                <a:gd name="T2" fmla="*/ 533 w 567"/>
                <a:gd name="T3" fmla="*/ 286 h 289"/>
                <a:gd name="T4" fmla="*/ 419 w 567"/>
                <a:gd name="T5" fmla="*/ 222 h 289"/>
                <a:gd name="T6" fmla="*/ 407 w 567"/>
                <a:gd name="T7" fmla="*/ 202 h 289"/>
                <a:gd name="T8" fmla="*/ 419 w 567"/>
                <a:gd name="T9" fmla="*/ 182 h 289"/>
                <a:gd name="T10" fmla="*/ 448 w 567"/>
                <a:gd name="T11" fmla="*/ 165 h 289"/>
                <a:gd name="T12" fmla="*/ 260 w 567"/>
                <a:gd name="T13" fmla="*/ 63 h 289"/>
                <a:gd name="T14" fmla="*/ 66 w 567"/>
                <a:gd name="T15" fmla="*/ 193 h 289"/>
                <a:gd name="T16" fmla="*/ 36 w 567"/>
                <a:gd name="T17" fmla="*/ 212 h 289"/>
                <a:gd name="T18" fmla="*/ 24 w 567"/>
                <a:gd name="T19" fmla="*/ 209 h 289"/>
                <a:gd name="T20" fmla="*/ 7 w 567"/>
                <a:gd name="T21" fmla="*/ 167 h 289"/>
                <a:gd name="T22" fmla="*/ 260 w 567"/>
                <a:gd name="T23" fmla="*/ 0 h 289"/>
                <a:gd name="T24" fmla="*/ 503 w 567"/>
                <a:gd name="T25" fmla="*/ 134 h 289"/>
                <a:gd name="T26" fmla="*/ 532 w 567"/>
                <a:gd name="T27" fmla="*/ 117 h 289"/>
                <a:gd name="T28" fmla="*/ 543 w 567"/>
                <a:gd name="T29" fmla="*/ 114 h 289"/>
                <a:gd name="T30" fmla="*/ 566 w 567"/>
                <a:gd name="T31" fmla="*/ 137 h 289"/>
                <a:gd name="T32" fmla="*/ 567 w 567"/>
                <a:gd name="T33" fmla="*/ 266 h 289"/>
                <a:gd name="T34" fmla="*/ 560 w 567"/>
                <a:gd name="T35" fmla="*/ 282 h 289"/>
                <a:gd name="T36" fmla="*/ 544 w 567"/>
                <a:gd name="T37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7" h="289">
                  <a:moveTo>
                    <a:pt x="544" y="289"/>
                  </a:moveTo>
                  <a:cubicBezTo>
                    <a:pt x="540" y="289"/>
                    <a:pt x="536" y="288"/>
                    <a:pt x="533" y="286"/>
                  </a:cubicBezTo>
                  <a:cubicBezTo>
                    <a:pt x="527" y="283"/>
                    <a:pt x="426" y="226"/>
                    <a:pt x="419" y="222"/>
                  </a:cubicBezTo>
                  <a:cubicBezTo>
                    <a:pt x="411" y="218"/>
                    <a:pt x="407" y="210"/>
                    <a:pt x="407" y="202"/>
                  </a:cubicBezTo>
                  <a:cubicBezTo>
                    <a:pt x="407" y="194"/>
                    <a:pt x="411" y="187"/>
                    <a:pt x="419" y="182"/>
                  </a:cubicBezTo>
                  <a:cubicBezTo>
                    <a:pt x="420" y="181"/>
                    <a:pt x="433" y="174"/>
                    <a:pt x="448" y="165"/>
                  </a:cubicBezTo>
                  <a:cubicBezTo>
                    <a:pt x="413" y="101"/>
                    <a:pt x="344" y="63"/>
                    <a:pt x="260" y="63"/>
                  </a:cubicBezTo>
                  <a:cubicBezTo>
                    <a:pt x="176" y="63"/>
                    <a:pt x="100" y="114"/>
                    <a:pt x="66" y="193"/>
                  </a:cubicBezTo>
                  <a:cubicBezTo>
                    <a:pt x="61" y="204"/>
                    <a:pt x="49" y="212"/>
                    <a:pt x="36" y="212"/>
                  </a:cubicBezTo>
                  <a:cubicBezTo>
                    <a:pt x="32" y="212"/>
                    <a:pt x="28" y="211"/>
                    <a:pt x="24" y="209"/>
                  </a:cubicBezTo>
                  <a:cubicBezTo>
                    <a:pt x="8" y="202"/>
                    <a:pt x="0" y="183"/>
                    <a:pt x="7" y="167"/>
                  </a:cubicBezTo>
                  <a:cubicBezTo>
                    <a:pt x="52" y="65"/>
                    <a:pt x="151" y="0"/>
                    <a:pt x="260" y="0"/>
                  </a:cubicBezTo>
                  <a:cubicBezTo>
                    <a:pt x="367" y="0"/>
                    <a:pt x="457" y="49"/>
                    <a:pt x="503" y="134"/>
                  </a:cubicBezTo>
                  <a:cubicBezTo>
                    <a:pt x="519" y="125"/>
                    <a:pt x="530" y="118"/>
                    <a:pt x="532" y="117"/>
                  </a:cubicBezTo>
                  <a:cubicBezTo>
                    <a:pt x="535" y="115"/>
                    <a:pt x="539" y="114"/>
                    <a:pt x="543" y="114"/>
                  </a:cubicBezTo>
                  <a:cubicBezTo>
                    <a:pt x="556" y="114"/>
                    <a:pt x="566" y="124"/>
                    <a:pt x="566" y="137"/>
                  </a:cubicBezTo>
                  <a:cubicBezTo>
                    <a:pt x="566" y="143"/>
                    <a:pt x="567" y="254"/>
                    <a:pt x="567" y="266"/>
                  </a:cubicBezTo>
                  <a:cubicBezTo>
                    <a:pt x="567" y="272"/>
                    <a:pt x="564" y="278"/>
                    <a:pt x="560" y="282"/>
                  </a:cubicBezTo>
                  <a:cubicBezTo>
                    <a:pt x="556" y="286"/>
                    <a:pt x="550" y="289"/>
                    <a:pt x="544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  <p:sp>
          <p:nvSpPr>
            <p:cNvPr id="93" name="Freeform 21"/>
            <p:cNvSpPr>
              <a:spLocks noEditPoints="1"/>
            </p:cNvSpPr>
            <p:nvPr/>
          </p:nvSpPr>
          <p:spPr bwMode="auto">
            <a:xfrm>
              <a:off x="8332788" y="4254500"/>
              <a:ext cx="430213" cy="531813"/>
            </a:xfrm>
            <a:custGeom>
              <a:avLst/>
              <a:gdLst>
                <a:gd name="T0" fmla="*/ 966 w 972"/>
                <a:gd name="T1" fmla="*/ 903 h 1202"/>
                <a:gd name="T2" fmla="*/ 900 w 972"/>
                <a:gd name="T3" fmla="*/ 896 h 1202"/>
                <a:gd name="T4" fmla="*/ 898 w 972"/>
                <a:gd name="T5" fmla="*/ 897 h 1202"/>
                <a:gd name="T6" fmla="*/ 898 w 972"/>
                <a:gd name="T7" fmla="*/ 1128 h 1202"/>
                <a:gd name="T8" fmla="*/ 74 w 972"/>
                <a:gd name="T9" fmla="*/ 1128 h 1202"/>
                <a:gd name="T10" fmla="*/ 74 w 972"/>
                <a:gd name="T11" fmla="*/ 290 h 1202"/>
                <a:gd name="T12" fmla="*/ 290 w 972"/>
                <a:gd name="T13" fmla="*/ 290 h 1202"/>
                <a:gd name="T14" fmla="*/ 290 w 972"/>
                <a:gd name="T15" fmla="*/ 73 h 1202"/>
                <a:gd name="T16" fmla="*/ 898 w 972"/>
                <a:gd name="T17" fmla="*/ 73 h 1202"/>
                <a:gd name="T18" fmla="*/ 898 w 972"/>
                <a:gd name="T19" fmla="*/ 284 h 1202"/>
                <a:gd name="T20" fmla="*/ 966 w 972"/>
                <a:gd name="T21" fmla="*/ 276 h 1202"/>
                <a:gd name="T22" fmla="*/ 972 w 972"/>
                <a:gd name="T23" fmla="*/ 276 h 1202"/>
                <a:gd name="T24" fmla="*/ 972 w 972"/>
                <a:gd name="T25" fmla="*/ 0 h 1202"/>
                <a:gd name="T26" fmla="*/ 257 w 972"/>
                <a:gd name="T27" fmla="*/ 0 h 1202"/>
                <a:gd name="T28" fmla="*/ 0 w 972"/>
                <a:gd name="T29" fmla="*/ 256 h 1202"/>
                <a:gd name="T30" fmla="*/ 0 w 972"/>
                <a:gd name="T31" fmla="*/ 1202 h 1202"/>
                <a:gd name="T32" fmla="*/ 972 w 972"/>
                <a:gd name="T33" fmla="*/ 1202 h 1202"/>
                <a:gd name="T34" fmla="*/ 972 w 972"/>
                <a:gd name="T35" fmla="*/ 903 h 1202"/>
                <a:gd name="T36" fmla="*/ 966 w 972"/>
                <a:gd name="T37" fmla="*/ 903 h 1202"/>
                <a:gd name="T38" fmla="*/ 253 w 972"/>
                <a:gd name="T39" fmla="*/ 107 h 1202"/>
                <a:gd name="T40" fmla="*/ 253 w 972"/>
                <a:gd name="T41" fmla="*/ 253 h 1202"/>
                <a:gd name="T42" fmla="*/ 107 w 972"/>
                <a:gd name="T43" fmla="*/ 253 h 1202"/>
                <a:gd name="T44" fmla="*/ 253 w 972"/>
                <a:gd name="T45" fmla="*/ 107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2" h="1202">
                  <a:moveTo>
                    <a:pt x="966" y="903"/>
                  </a:moveTo>
                  <a:cubicBezTo>
                    <a:pt x="944" y="903"/>
                    <a:pt x="921" y="901"/>
                    <a:pt x="900" y="896"/>
                  </a:cubicBezTo>
                  <a:cubicBezTo>
                    <a:pt x="898" y="897"/>
                    <a:pt x="898" y="897"/>
                    <a:pt x="898" y="897"/>
                  </a:cubicBezTo>
                  <a:cubicBezTo>
                    <a:pt x="898" y="1128"/>
                    <a:pt x="898" y="1128"/>
                    <a:pt x="898" y="1128"/>
                  </a:cubicBezTo>
                  <a:cubicBezTo>
                    <a:pt x="74" y="1128"/>
                    <a:pt x="74" y="1128"/>
                    <a:pt x="74" y="1128"/>
                  </a:cubicBezTo>
                  <a:cubicBezTo>
                    <a:pt x="74" y="290"/>
                    <a:pt x="74" y="290"/>
                    <a:pt x="74" y="290"/>
                  </a:cubicBezTo>
                  <a:cubicBezTo>
                    <a:pt x="290" y="290"/>
                    <a:pt x="290" y="290"/>
                    <a:pt x="290" y="290"/>
                  </a:cubicBezTo>
                  <a:cubicBezTo>
                    <a:pt x="290" y="73"/>
                    <a:pt x="290" y="73"/>
                    <a:pt x="290" y="73"/>
                  </a:cubicBezTo>
                  <a:cubicBezTo>
                    <a:pt x="898" y="73"/>
                    <a:pt x="898" y="73"/>
                    <a:pt x="898" y="73"/>
                  </a:cubicBezTo>
                  <a:cubicBezTo>
                    <a:pt x="898" y="284"/>
                    <a:pt x="898" y="284"/>
                    <a:pt x="898" y="284"/>
                  </a:cubicBezTo>
                  <a:cubicBezTo>
                    <a:pt x="920" y="279"/>
                    <a:pt x="943" y="276"/>
                    <a:pt x="966" y="276"/>
                  </a:cubicBezTo>
                  <a:cubicBezTo>
                    <a:pt x="968" y="276"/>
                    <a:pt x="970" y="276"/>
                    <a:pt x="972" y="276"/>
                  </a:cubicBezTo>
                  <a:cubicBezTo>
                    <a:pt x="972" y="0"/>
                    <a:pt x="972" y="0"/>
                    <a:pt x="972" y="0"/>
                  </a:cubicBezTo>
                  <a:cubicBezTo>
                    <a:pt x="257" y="0"/>
                    <a:pt x="257" y="0"/>
                    <a:pt x="257" y="0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1202"/>
                    <a:pt x="0" y="1202"/>
                    <a:pt x="0" y="1202"/>
                  </a:cubicBezTo>
                  <a:cubicBezTo>
                    <a:pt x="972" y="1202"/>
                    <a:pt x="972" y="1202"/>
                    <a:pt x="972" y="1202"/>
                  </a:cubicBezTo>
                  <a:cubicBezTo>
                    <a:pt x="972" y="903"/>
                    <a:pt x="972" y="903"/>
                    <a:pt x="972" y="903"/>
                  </a:cubicBezTo>
                  <a:cubicBezTo>
                    <a:pt x="970" y="903"/>
                    <a:pt x="968" y="903"/>
                    <a:pt x="966" y="903"/>
                  </a:cubicBezTo>
                  <a:close/>
                  <a:moveTo>
                    <a:pt x="253" y="107"/>
                  </a:moveTo>
                  <a:cubicBezTo>
                    <a:pt x="253" y="253"/>
                    <a:pt x="253" y="253"/>
                    <a:pt x="253" y="253"/>
                  </a:cubicBezTo>
                  <a:cubicBezTo>
                    <a:pt x="107" y="253"/>
                    <a:pt x="107" y="253"/>
                    <a:pt x="107" y="253"/>
                  </a:cubicBezTo>
                  <a:lnTo>
                    <a:pt x="253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schemeClr val="bg1">
                    <a:lumMod val="95000"/>
                  </a:schemeClr>
                </a:solidFill>
                <a:latin typeface="Lato Light"/>
              </a:endParaRPr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4557109" y="3407245"/>
            <a:ext cx="16094234" cy="1434202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A Database Management System (DBMS) is software that lets us define, create, maintain, and control access to a database, sitting between physical data and the applications that use it.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 smtClean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endParaRPr lang="en-US" sz="2400" dirty="0">
              <a:solidFill>
                <a:schemeClr val="tx2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113" name="Round Same Side Corner Rectangle 112"/>
          <p:cNvSpPr/>
          <p:nvPr/>
        </p:nvSpPr>
        <p:spPr>
          <a:xfrm rot="10800000" flipH="1">
            <a:off x="4421080" y="3640994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114" name="Round Same Side Corner Rectangle 113"/>
          <p:cNvSpPr/>
          <p:nvPr/>
        </p:nvSpPr>
        <p:spPr>
          <a:xfrm rot="10800000" flipH="1">
            <a:off x="4421080" y="5298527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115" name="Round Same Side Corner Rectangle 114"/>
          <p:cNvSpPr/>
          <p:nvPr/>
        </p:nvSpPr>
        <p:spPr>
          <a:xfrm rot="10800000" flipH="1">
            <a:off x="4421080" y="6912301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116" name="Round Same Side Corner Rectangle 115"/>
          <p:cNvSpPr/>
          <p:nvPr/>
        </p:nvSpPr>
        <p:spPr>
          <a:xfrm rot="10800000" flipH="1">
            <a:off x="4421080" y="8524875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120" name="Round Same Side Corner Rectangle 119"/>
          <p:cNvSpPr/>
          <p:nvPr/>
        </p:nvSpPr>
        <p:spPr>
          <a:xfrm rot="10800000" flipH="1">
            <a:off x="4421080" y="3650466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127" name="Round Same Side Corner Rectangle 126"/>
          <p:cNvSpPr/>
          <p:nvPr/>
        </p:nvSpPr>
        <p:spPr>
          <a:xfrm rot="10800000" flipH="1">
            <a:off x="4443050" y="10098881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557109" y="5048723"/>
            <a:ext cx="16094234" cy="1434202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It replaces traditional file-based systems, which suffered from redundancy, inconsistency, and weak security, with a centralized, structured approach to storing information.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557109" y="6670143"/>
            <a:ext cx="16094234" cy="1434202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A DBMS provides data abstraction through three levels — internal, conceptual, and external — so users interact with data without worrying about physical storage.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557109" y="8266261"/>
            <a:ext cx="16094234" cy="1434202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It enforces integrity constraints such as keys and data types, ensuring accuracy and reliability of data across every application that touches it.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579389" y="9857167"/>
            <a:ext cx="16094234" cy="1434202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Popular DBMS examples include MySQL, PostgreSQL, Oracle, and MongoDB, each supporting concurrent multi-user access while maintaining consistency.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717674" y="483017"/>
            <a:ext cx="20934363" cy="2079087"/>
            <a:chOff x="5988388" y="483017"/>
            <a:chExt cx="12359700" cy="2079087"/>
          </a:xfrm>
        </p:grpSpPr>
        <p:sp>
          <p:nvSpPr>
            <p:cNvPr id="44" name="TextBox 43"/>
            <p:cNvSpPr txBox="1"/>
            <p:nvPr/>
          </p:nvSpPr>
          <p:spPr>
            <a:xfrm>
              <a:off x="5988388" y="483017"/>
              <a:ext cx="12359700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What is a DBMS?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46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latin typeface="Lato Light"/>
                  <a:cs typeface="Lato Light"/>
                </a:rPr>
                <a:t/>
              </a:r>
              <a:r>
                <a:rPr lang="en-US" sz="3100" dirty="0" smtClean="0">
                  <a:latin typeface="Lato Light"/>
                  <a:cs typeface="Lato Light"/>
                </a:rPr>
                <a:t>Core Definition </a:t>
              </a:r>
              <a:r>
                <a:rPr lang="en-US" sz="31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&amp; Key Characteristics</a:t>
              </a:r>
              <a:endParaRPr lang="en-US" sz="31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846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73" grpId="0" animBg="1"/>
      <p:bldP spid="101" grpId="0"/>
      <p:bldP spid="114" grpId="0" animBg="1"/>
      <p:bldP spid="115" grpId="0" animBg="1"/>
      <p:bldP spid="116" grpId="0" animBg="1"/>
      <p:bldP spid="120" grpId="0" animBg="1"/>
      <p:bldP spid="127" grpId="0" animBg="1"/>
      <p:bldP spid="89" grpId="0"/>
      <p:bldP spid="90" grpId="0"/>
      <p:bldP spid="94" grpId="0"/>
      <p:bldP spid="95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>
            <a:spLocks noChangeAspect="1"/>
          </p:cNvSpPr>
          <p:nvPr/>
        </p:nvSpPr>
        <p:spPr>
          <a:xfrm>
            <a:off x="-3177" y="0"/>
            <a:ext cx="24377651" cy="13716000"/>
          </a:xfrm>
          <a:prstGeom prst="rect">
            <a:avLst/>
          </a:prstGeom>
          <a:solidFill>
            <a:schemeClr val="accent6">
              <a:alpha val="5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434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Lato Light"/>
            </a:endParaRPr>
          </a:p>
        </p:txBody>
      </p:sp>
      <p:cxnSp>
        <p:nvCxnSpPr>
          <p:cNvPr id="280" name="Straight Connector 279"/>
          <p:cNvCxnSpPr/>
          <p:nvPr/>
        </p:nvCxnSpPr>
        <p:spPr>
          <a:xfrm>
            <a:off x="9408367" y="3564767"/>
            <a:ext cx="0" cy="65502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/>
          <p:cNvCxnSpPr>
            <a:stCxn id="247" idx="1"/>
          </p:cNvCxnSpPr>
          <p:nvPr/>
        </p:nvCxnSpPr>
        <p:spPr>
          <a:xfrm>
            <a:off x="14840857" y="3611428"/>
            <a:ext cx="0" cy="650355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TextBox 30"/>
          <p:cNvSpPr txBox="1">
            <a:spLocks noChangeArrowheads="1"/>
          </p:cNvSpPr>
          <p:nvPr/>
        </p:nvSpPr>
        <p:spPr bwMode="auto">
          <a:xfrm>
            <a:off x="4587906" y="8252263"/>
            <a:ext cx="450253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External Level: the view level closest to individual users — each user or application sees a customized view containing only the data relevant to them, hiding the rest of the database.</a:t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</a:p>
          <a:p>
            <a:endParaRPr lang="en-US" sz="2400" dirty="0" smtClean="0">
              <a:solidFill>
                <a:schemeClr val="bg1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Lato Regular"/>
                <a:ea typeface="Open Sans Light" panose="020B0306030504020204" pitchFamily="34" charset="0"/>
                <a:cs typeface="Lato Regular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endParaRPr lang="en-US" sz="2400" dirty="0">
              <a:solidFill>
                <a:schemeClr val="bg1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241" name="TextBox 30"/>
          <p:cNvSpPr txBox="1">
            <a:spLocks noChangeArrowheads="1"/>
          </p:cNvSpPr>
          <p:nvPr/>
        </p:nvSpPr>
        <p:spPr bwMode="auto">
          <a:xfrm>
            <a:off x="10116004" y="8229796"/>
            <a:ext cx="454456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Conceptual Level: the logical level describing what data is stored and how it relates — entities, tables, and constraints are defined here, independent of physical storage.</a:t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</a:p>
          <a:p>
            <a:endParaRPr lang="en-US" sz="2400" dirty="0" smtClean="0">
              <a:solidFill>
                <a:schemeClr val="bg1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Lato Regular"/>
                <a:ea typeface="Open Sans Light" panose="020B0306030504020204" pitchFamily="34" charset="0"/>
                <a:cs typeface="Lato Regular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endParaRPr lang="en-US" sz="2400" dirty="0">
              <a:solidFill>
                <a:schemeClr val="bg1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242" name="TextBox 30"/>
          <p:cNvSpPr txBox="1">
            <a:spLocks noChangeArrowheads="1"/>
          </p:cNvSpPr>
          <p:nvPr/>
        </p:nvSpPr>
        <p:spPr bwMode="auto">
          <a:xfrm>
            <a:off x="15675140" y="8229983"/>
            <a:ext cx="473379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Internal Level: the physical level describing how data is actually stored on disk, covering file organization, indexing, and storage structures invisible to end users.</a:t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</a:p>
          <a:p>
            <a:endParaRPr lang="en-US" sz="2400" dirty="0" smtClean="0">
              <a:solidFill>
                <a:schemeClr val="bg1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Lato Regular"/>
                <a:ea typeface="Open Sans Light" panose="020B0306030504020204" pitchFamily="34" charset="0"/>
                <a:cs typeface="Lato Regular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 smtClean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bg1"/>
                </a:solidFill>
                <a:latin typeface="Lato Light"/>
                <a:cs typeface="Lato Light"/>
              </a:rPr>
              <a:t/>
            </a:r>
            <a:endParaRPr lang="en-US" sz="2400" dirty="0">
              <a:solidFill>
                <a:schemeClr val="bg1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243" name="TextBox 31"/>
          <p:cNvSpPr txBox="1">
            <a:spLocks noChangeArrowheads="1"/>
          </p:cNvSpPr>
          <p:nvPr/>
        </p:nvSpPr>
        <p:spPr bwMode="auto">
          <a:xfrm>
            <a:off x="3734512" y="3188238"/>
            <a:ext cx="5878700" cy="78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d-ID" sz="4500" b="1" dirty="0" smtClean="0">
                <a:solidFill>
                  <a:schemeClr val="bg1"/>
                </a:solidFill>
                <a:latin typeface="Lato Regular"/>
                <a:cs typeface="Lato Regular"/>
              </a:rPr>
              <a:t>External Level</a:t>
            </a:r>
            <a:endParaRPr lang="id-ID" sz="45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44" name="Rounded Rectangle 243"/>
          <p:cNvSpPr/>
          <p:nvPr/>
        </p:nvSpPr>
        <p:spPr>
          <a:xfrm>
            <a:off x="4756421" y="4044486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245" name="TextBox 31"/>
          <p:cNvSpPr txBox="1">
            <a:spLocks noChangeArrowheads="1"/>
          </p:cNvSpPr>
          <p:nvPr/>
        </p:nvSpPr>
        <p:spPr bwMode="auto">
          <a:xfrm>
            <a:off x="9264842" y="3219013"/>
            <a:ext cx="5878700" cy="78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d-ID" sz="4500" b="1" dirty="0" smtClean="0">
                <a:solidFill>
                  <a:schemeClr val="bg1"/>
                </a:solidFill>
                <a:latin typeface="Lato Regular"/>
                <a:cs typeface="Lato Regular"/>
              </a:rPr>
              <a:t>Conceptual Level</a:t>
            </a:r>
            <a:endParaRPr lang="id-ID" sz="45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46" name="Rounded Rectangle 245"/>
          <p:cNvSpPr/>
          <p:nvPr/>
        </p:nvSpPr>
        <p:spPr>
          <a:xfrm>
            <a:off x="10264471" y="4075261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247" name="TextBox 31"/>
          <p:cNvSpPr txBox="1">
            <a:spLocks noChangeArrowheads="1"/>
          </p:cNvSpPr>
          <p:nvPr/>
        </p:nvSpPr>
        <p:spPr bwMode="auto">
          <a:xfrm>
            <a:off x="14840857" y="3219013"/>
            <a:ext cx="5878700" cy="78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d-ID" sz="4500" b="1" dirty="0" smtClean="0">
                <a:solidFill>
                  <a:schemeClr val="bg1"/>
                </a:solidFill>
                <a:latin typeface="Lato Regular"/>
                <a:cs typeface="Lato Regular"/>
              </a:rPr>
              <a:t>Internal Level</a:t>
            </a:r>
            <a:endParaRPr lang="id-ID" sz="45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48" name="Rounded Rectangle 247"/>
          <p:cNvSpPr/>
          <p:nvPr/>
        </p:nvSpPr>
        <p:spPr>
          <a:xfrm>
            <a:off x="15862766" y="4075261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grpSp>
        <p:nvGrpSpPr>
          <p:cNvPr id="249" name="Group 248"/>
          <p:cNvGrpSpPr/>
          <p:nvPr/>
        </p:nvGrpSpPr>
        <p:grpSpPr>
          <a:xfrm>
            <a:off x="9626959" y="10979100"/>
            <a:ext cx="5914499" cy="635001"/>
            <a:chOff x="8526830" y="3555955"/>
            <a:chExt cx="6971322" cy="635001"/>
          </a:xfrm>
        </p:grpSpPr>
        <p:grpSp>
          <p:nvGrpSpPr>
            <p:cNvPr id="250" name="Group 249"/>
            <p:cNvGrpSpPr>
              <a:grpSpLocks/>
            </p:cNvGrpSpPr>
            <p:nvPr/>
          </p:nvGrpSpPr>
          <p:grpSpPr bwMode="auto">
            <a:xfrm>
              <a:off x="8526830" y="3555955"/>
              <a:ext cx="2235736" cy="635001"/>
              <a:chOff x="7120345" y="1996532"/>
              <a:chExt cx="1485168" cy="238569"/>
            </a:xfrm>
          </p:grpSpPr>
          <p:sp>
            <p:nvSpPr>
              <p:cNvPr id="260" name="Rectangle 259"/>
              <p:cNvSpPr/>
              <p:nvPr/>
            </p:nvSpPr>
            <p:spPr>
              <a:xfrm>
                <a:off x="7120345" y="2076140"/>
                <a:ext cx="241781" cy="7316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Lato Light"/>
                </a:endParaRPr>
              </a:p>
            </p:txBody>
          </p:sp>
          <p:sp>
            <p:nvSpPr>
              <p:cNvPr id="261" name="Subtitle 2"/>
              <p:cNvSpPr txBox="1">
                <a:spLocks/>
              </p:cNvSpPr>
              <p:nvPr/>
            </p:nvSpPr>
            <p:spPr>
              <a:xfrm>
                <a:off x="737692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2900" b="1" dirty="0" smtClean="0">
                    <a:solidFill>
                      <a:schemeClr val="bg1"/>
                    </a:solidFill>
                    <a:latin typeface="Lato Light"/>
                    <a:ea typeface="Franchise" pitchFamily="49" charset="0"/>
                    <a:cs typeface="Lato Light"/>
                  </a:rPr>
                  <a:t>View</a:t>
                </a:r>
                <a:endParaRPr lang="en-US" sz="2900" b="1" dirty="0">
                  <a:solidFill>
                    <a:schemeClr val="bg1"/>
                  </a:solidFill>
                  <a:latin typeface="Lato Light"/>
                  <a:ea typeface="Franchise" pitchFamily="49" charset="0"/>
                  <a:cs typeface="Lato Light"/>
                </a:endParaRPr>
              </a:p>
            </p:txBody>
          </p:sp>
        </p:grpSp>
        <p:grpSp>
          <p:nvGrpSpPr>
            <p:cNvPr id="251" name="Group 250"/>
            <p:cNvGrpSpPr>
              <a:grpSpLocks/>
            </p:cNvGrpSpPr>
            <p:nvPr/>
          </p:nvGrpSpPr>
          <p:grpSpPr bwMode="auto">
            <a:xfrm>
              <a:off x="10645662" y="3555955"/>
              <a:ext cx="2288260" cy="635001"/>
              <a:chOff x="7259904" y="1996532"/>
              <a:chExt cx="1520059" cy="23856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7259904" y="2076140"/>
                <a:ext cx="241781" cy="7316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Lato Light"/>
                </a:endParaRPr>
              </a:p>
            </p:txBody>
          </p:sp>
          <p:sp>
            <p:nvSpPr>
              <p:cNvPr id="259" name="Subtitle 2"/>
              <p:cNvSpPr txBox="1">
                <a:spLocks/>
              </p:cNvSpPr>
              <p:nvPr/>
            </p:nvSpPr>
            <p:spPr>
              <a:xfrm>
                <a:off x="7551376" y="1996532"/>
                <a:ext cx="1228587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2900" b="1" dirty="0" smtClean="0">
                    <a:solidFill>
                      <a:schemeClr val="bg1"/>
                    </a:solidFill>
                    <a:latin typeface="Lato Light"/>
                    <a:ea typeface="Franchise" pitchFamily="49" charset="0"/>
                    <a:cs typeface="Lato Light"/>
                  </a:rPr>
                  <a:t>Logic</a:t>
                </a:r>
                <a:endParaRPr lang="en-US" sz="2900" b="1" dirty="0">
                  <a:solidFill>
                    <a:schemeClr val="bg1"/>
                  </a:solidFill>
                  <a:latin typeface="Lato Light"/>
                  <a:ea typeface="Franchise" pitchFamily="49" charset="0"/>
                  <a:cs typeface="Lato Light"/>
                </a:endParaRPr>
              </a:p>
            </p:txBody>
          </p:sp>
        </p:grpSp>
        <p:grpSp>
          <p:nvGrpSpPr>
            <p:cNvPr id="252" name="Group 251"/>
            <p:cNvGrpSpPr>
              <a:grpSpLocks/>
            </p:cNvGrpSpPr>
            <p:nvPr/>
          </p:nvGrpSpPr>
          <p:grpSpPr bwMode="auto">
            <a:xfrm>
              <a:off x="12723061" y="3555955"/>
              <a:ext cx="2775091" cy="635001"/>
              <a:chOff x="7154730" y="1996532"/>
              <a:chExt cx="1843454" cy="238569"/>
            </a:xfrm>
          </p:grpSpPr>
          <p:sp>
            <p:nvSpPr>
              <p:cNvPr id="256" name="Rectangle 255"/>
              <p:cNvSpPr/>
              <p:nvPr/>
            </p:nvSpPr>
            <p:spPr>
              <a:xfrm>
                <a:off x="7154730" y="2076140"/>
                <a:ext cx="241781" cy="7316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Lato Light"/>
                </a:endParaRPr>
              </a:p>
            </p:txBody>
          </p:sp>
          <p:sp>
            <p:nvSpPr>
              <p:cNvPr id="257" name="Subtitle 2"/>
              <p:cNvSpPr txBox="1">
                <a:spLocks/>
              </p:cNvSpPr>
              <p:nvPr/>
            </p:nvSpPr>
            <p:spPr>
              <a:xfrm>
                <a:off x="7428755" y="1996532"/>
                <a:ext cx="1569429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2900" b="1" dirty="0" smtClean="0">
                    <a:solidFill>
                      <a:schemeClr val="bg1"/>
                    </a:solidFill>
                    <a:latin typeface="Lato Light"/>
                    <a:ea typeface="Franchise" pitchFamily="49" charset="0"/>
                    <a:cs typeface="Lato Light"/>
                  </a:rPr>
                  <a:t>Physical</a:t>
                </a:r>
                <a:endParaRPr lang="en-US" sz="2900" b="1" dirty="0">
                  <a:solidFill>
                    <a:schemeClr val="bg1"/>
                  </a:solidFill>
                  <a:latin typeface="Lato Light"/>
                  <a:ea typeface="Franchise" pitchFamily="49" charset="0"/>
                  <a:cs typeface="Lato Light"/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4990830" y="4569456"/>
            <a:ext cx="3378533" cy="3379413"/>
            <a:chOff x="5013110" y="5059616"/>
            <a:chExt cx="3378533" cy="3379413"/>
          </a:xfrm>
        </p:grpSpPr>
        <p:sp>
          <p:nvSpPr>
            <p:cNvPr id="75" name="Oval 74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76" name="Oval 75"/>
            <p:cNvSpPr/>
            <p:nvPr/>
          </p:nvSpPr>
          <p:spPr>
            <a:xfrm>
              <a:off x="5286107" y="5332685"/>
              <a:ext cx="2832537" cy="2833275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495591" y="4569456"/>
            <a:ext cx="3378533" cy="3379413"/>
            <a:chOff x="10517871" y="5059616"/>
            <a:chExt cx="3378533" cy="3379413"/>
          </a:xfrm>
        </p:grpSpPr>
        <p:sp>
          <p:nvSpPr>
            <p:cNvPr id="77" name="Oval 76"/>
            <p:cNvSpPr/>
            <p:nvPr/>
          </p:nvSpPr>
          <p:spPr>
            <a:xfrm>
              <a:off x="10517871" y="5059616"/>
              <a:ext cx="3378533" cy="3379413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78" name="Oval 77"/>
            <p:cNvSpPr/>
            <p:nvPr/>
          </p:nvSpPr>
          <p:spPr>
            <a:xfrm>
              <a:off x="10790869" y="5332685"/>
              <a:ext cx="2832537" cy="2833275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103109" y="4569456"/>
            <a:ext cx="3378533" cy="3379413"/>
            <a:chOff x="16125389" y="5059616"/>
            <a:chExt cx="3378533" cy="3379413"/>
          </a:xfrm>
        </p:grpSpPr>
        <p:sp>
          <p:nvSpPr>
            <p:cNvPr id="79" name="Oval 78"/>
            <p:cNvSpPr/>
            <p:nvPr/>
          </p:nvSpPr>
          <p:spPr>
            <a:xfrm>
              <a:off x="16125389" y="5059616"/>
              <a:ext cx="3378533" cy="337941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80" name="Oval 79"/>
            <p:cNvSpPr/>
            <p:nvPr/>
          </p:nvSpPr>
          <p:spPr>
            <a:xfrm>
              <a:off x="16398387" y="5332685"/>
              <a:ext cx="2832537" cy="2833275"/>
            </a:xfrm>
            <a:prstGeom prst="ellipse">
              <a:avLst/>
            </a:prstGeom>
            <a:solidFill>
              <a:schemeClr val="accent3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</p:grpSp>
      <p:sp>
        <p:nvSpPr>
          <p:cNvPr id="82" name="AutoShape 29"/>
          <p:cNvSpPr>
            <a:spLocks/>
          </p:cNvSpPr>
          <p:nvPr/>
        </p:nvSpPr>
        <p:spPr bwMode="auto">
          <a:xfrm>
            <a:off x="6026029" y="5583670"/>
            <a:ext cx="1378845" cy="13792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3" name="AutoShape 66"/>
          <p:cNvSpPr>
            <a:spLocks/>
          </p:cNvSpPr>
          <p:nvPr/>
        </p:nvSpPr>
        <p:spPr bwMode="auto">
          <a:xfrm>
            <a:off x="17264708" y="5682009"/>
            <a:ext cx="1138985" cy="1139281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4" name="Freeform 78"/>
          <p:cNvSpPr>
            <a:spLocks noEditPoints="1"/>
          </p:cNvSpPr>
          <p:nvPr/>
        </p:nvSpPr>
        <p:spPr bwMode="auto">
          <a:xfrm>
            <a:off x="11442813" y="5462893"/>
            <a:ext cx="1568563" cy="1522260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Lato Light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6008975" y="483017"/>
            <a:ext cx="12359700" cy="2079087"/>
            <a:chOff x="5988388" y="483017"/>
            <a:chExt cx="12359700" cy="2079087"/>
          </a:xfrm>
        </p:grpSpPr>
        <p:sp>
          <p:nvSpPr>
            <p:cNvPr id="52" name="TextBox 51"/>
            <p:cNvSpPr txBox="1"/>
            <p:nvPr/>
          </p:nvSpPr>
          <p:spPr>
            <a:xfrm>
              <a:off x="5988388" y="483017"/>
              <a:ext cx="12359700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DBMS Architecture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54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solidFill>
                    <a:schemeClr val="bg1"/>
                  </a:solidFill>
                  <a:latin typeface="Lato Light"/>
                  <a:cs typeface="Lato Light"/>
                </a:rPr>
                <a:t/>
              </a:r>
              <a:r>
                <a:rPr lang="en-US" sz="3100" dirty="0" smtClean="0">
                  <a:solidFill>
                    <a:schemeClr val="bg1"/>
                  </a:solidFill>
                  <a:latin typeface="Lato Light"/>
                  <a:cs typeface="Lato Light"/>
                </a:rPr>
                <a:t>Three-Schema </a:t>
              </a:r>
              <a:r>
                <a:rPr lang="en-US" sz="31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Architecture Model</a:t>
              </a:r>
              <a:endParaRPr lang="en-US" sz="31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669311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/>
      <p:bldP spid="241" grpId="0"/>
      <p:bldP spid="242" grpId="0"/>
      <p:bldP spid="243" grpId="0"/>
      <p:bldP spid="244" grpId="0" animBg="1"/>
      <p:bldP spid="245" grpId="0"/>
      <p:bldP spid="246" grpId="0" animBg="1"/>
      <p:bldP spid="247" grpId="0"/>
      <p:bldP spid="248" grpId="0" animBg="1"/>
      <p:bldP spid="82" grpId="0" animBg="1"/>
      <p:bldP spid="83" grpId="0" animBg="1"/>
      <p:bldP spid="84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23"/>
          <p:cNvGrpSpPr/>
          <p:nvPr/>
        </p:nvGrpSpPr>
        <p:grpSpPr>
          <a:xfrm>
            <a:off x="13102660" y="7741953"/>
            <a:ext cx="6947220" cy="3240333"/>
            <a:chOff x="13102660" y="7741953"/>
            <a:chExt cx="6947220" cy="3240333"/>
          </a:xfrm>
        </p:grpSpPr>
        <p:sp>
          <p:nvSpPr>
            <p:cNvPr id="125" name="Freeform 1"/>
            <p:cNvSpPr>
              <a:spLocks noChangeArrowheads="1"/>
            </p:cNvSpPr>
            <p:nvPr/>
          </p:nvSpPr>
          <p:spPr bwMode="auto">
            <a:xfrm rot="21133775">
              <a:off x="13102660" y="7748014"/>
              <a:ext cx="6866520" cy="3212492"/>
            </a:xfrm>
            <a:custGeom>
              <a:avLst/>
              <a:gdLst>
                <a:gd name="T0" fmla="*/ 610 w 14140"/>
                <a:gd name="T1" fmla="*/ 4685 h 6615"/>
                <a:gd name="T2" fmla="*/ 610 w 14140"/>
                <a:gd name="T3" fmla="*/ 4685 h 6615"/>
                <a:gd name="T4" fmla="*/ 505 w 14140"/>
                <a:gd name="T5" fmla="*/ 5029 h 6615"/>
                <a:gd name="T6" fmla="*/ 1120 w 14140"/>
                <a:gd name="T7" fmla="*/ 5639 h 6615"/>
                <a:gd name="T8" fmla="*/ 1714 w 14140"/>
                <a:gd name="T9" fmla="*/ 5184 h 6615"/>
                <a:gd name="T10" fmla="*/ 2335 w 14140"/>
                <a:gd name="T11" fmla="*/ 4507 h 6615"/>
                <a:gd name="T12" fmla="*/ 2335 w 14140"/>
                <a:gd name="T13" fmla="*/ 4485 h 6615"/>
                <a:gd name="T14" fmla="*/ 3050 w 14140"/>
                <a:gd name="T15" fmla="*/ 3753 h 6615"/>
                <a:gd name="T16" fmla="*/ 4608 w 14140"/>
                <a:gd name="T17" fmla="*/ 3903 h 6615"/>
                <a:gd name="T18" fmla="*/ 6821 w 14140"/>
                <a:gd name="T19" fmla="*/ 3554 h 6615"/>
                <a:gd name="T20" fmla="*/ 7673 w 14140"/>
                <a:gd name="T21" fmla="*/ 3903 h 6615"/>
                <a:gd name="T22" fmla="*/ 8394 w 14140"/>
                <a:gd name="T23" fmla="*/ 3665 h 6615"/>
                <a:gd name="T24" fmla="*/ 9409 w 14140"/>
                <a:gd name="T25" fmla="*/ 3936 h 6615"/>
                <a:gd name="T26" fmla="*/ 10296 w 14140"/>
                <a:gd name="T27" fmla="*/ 3731 h 6615"/>
                <a:gd name="T28" fmla="*/ 11333 w 14140"/>
                <a:gd name="T29" fmla="*/ 4252 h 6615"/>
                <a:gd name="T30" fmla="*/ 11533 w 14140"/>
                <a:gd name="T31" fmla="*/ 4768 h 6615"/>
                <a:gd name="T32" fmla="*/ 11056 w 14140"/>
                <a:gd name="T33" fmla="*/ 5616 h 6615"/>
                <a:gd name="T34" fmla="*/ 12065 w 14140"/>
                <a:gd name="T35" fmla="*/ 6614 h 6615"/>
                <a:gd name="T36" fmla="*/ 13041 w 14140"/>
                <a:gd name="T37" fmla="*/ 5877 h 6615"/>
                <a:gd name="T38" fmla="*/ 13335 w 14140"/>
                <a:gd name="T39" fmla="*/ 5932 h 6615"/>
                <a:gd name="T40" fmla="*/ 14139 w 14140"/>
                <a:gd name="T41" fmla="*/ 5139 h 6615"/>
                <a:gd name="T42" fmla="*/ 13734 w 14140"/>
                <a:gd name="T43" fmla="*/ 4457 h 6615"/>
                <a:gd name="T44" fmla="*/ 13795 w 14140"/>
                <a:gd name="T45" fmla="*/ 4086 h 6615"/>
                <a:gd name="T46" fmla="*/ 13091 w 14140"/>
                <a:gd name="T47" fmla="*/ 2977 h 6615"/>
                <a:gd name="T48" fmla="*/ 13124 w 14140"/>
                <a:gd name="T49" fmla="*/ 2655 h 6615"/>
                <a:gd name="T50" fmla="*/ 11499 w 14140"/>
                <a:gd name="T51" fmla="*/ 1047 h 6615"/>
                <a:gd name="T52" fmla="*/ 11183 w 14140"/>
                <a:gd name="T53" fmla="*/ 1081 h 6615"/>
                <a:gd name="T54" fmla="*/ 9409 w 14140"/>
                <a:gd name="T55" fmla="*/ 0 h 6615"/>
                <a:gd name="T56" fmla="*/ 7475 w 14140"/>
                <a:gd name="T57" fmla="*/ 1513 h 6615"/>
                <a:gd name="T58" fmla="*/ 6471 w 14140"/>
                <a:gd name="T59" fmla="*/ 2539 h 6615"/>
                <a:gd name="T60" fmla="*/ 4608 w 14140"/>
                <a:gd name="T61" fmla="*/ 2317 h 6615"/>
                <a:gd name="T62" fmla="*/ 4536 w 14140"/>
                <a:gd name="T63" fmla="*/ 2317 h 6615"/>
                <a:gd name="T64" fmla="*/ 4192 w 14140"/>
                <a:gd name="T65" fmla="*/ 1996 h 6615"/>
                <a:gd name="T66" fmla="*/ 3543 w 14140"/>
                <a:gd name="T67" fmla="*/ 1369 h 6615"/>
                <a:gd name="T68" fmla="*/ 3399 w 14140"/>
                <a:gd name="T69" fmla="*/ 1386 h 6615"/>
                <a:gd name="T70" fmla="*/ 3089 w 14140"/>
                <a:gd name="T71" fmla="*/ 1314 h 6615"/>
                <a:gd name="T72" fmla="*/ 2806 w 14140"/>
                <a:gd name="T73" fmla="*/ 1375 h 6615"/>
                <a:gd name="T74" fmla="*/ 2806 w 14140"/>
                <a:gd name="T75" fmla="*/ 1369 h 6615"/>
                <a:gd name="T76" fmla="*/ 2279 w 14140"/>
                <a:gd name="T77" fmla="*/ 848 h 6615"/>
                <a:gd name="T78" fmla="*/ 1780 w 14140"/>
                <a:gd name="T79" fmla="*/ 1203 h 6615"/>
                <a:gd name="T80" fmla="*/ 1719 w 14140"/>
                <a:gd name="T81" fmla="*/ 1203 h 6615"/>
                <a:gd name="T82" fmla="*/ 1154 w 14140"/>
                <a:gd name="T83" fmla="*/ 1757 h 6615"/>
                <a:gd name="T84" fmla="*/ 1597 w 14140"/>
                <a:gd name="T85" fmla="*/ 2301 h 6615"/>
                <a:gd name="T86" fmla="*/ 1736 w 14140"/>
                <a:gd name="T87" fmla="*/ 2556 h 6615"/>
                <a:gd name="T88" fmla="*/ 1037 w 14140"/>
                <a:gd name="T89" fmla="*/ 3515 h 6615"/>
                <a:gd name="T90" fmla="*/ 1037 w 14140"/>
                <a:gd name="T91" fmla="*/ 3520 h 6615"/>
                <a:gd name="T92" fmla="*/ 655 w 14140"/>
                <a:gd name="T93" fmla="*/ 3393 h 6615"/>
                <a:gd name="T94" fmla="*/ 0 w 14140"/>
                <a:gd name="T95" fmla="*/ 4042 h 6615"/>
                <a:gd name="T96" fmla="*/ 610 w 14140"/>
                <a:gd name="T97" fmla="*/ 4685 h 6615"/>
                <a:gd name="T98" fmla="*/ 2723 w 14140"/>
                <a:gd name="T99" fmla="*/ 2545 h 6615"/>
                <a:gd name="T100" fmla="*/ 2723 w 14140"/>
                <a:gd name="T101" fmla="*/ 2545 h 6615"/>
                <a:gd name="T102" fmla="*/ 2573 w 14140"/>
                <a:gd name="T103" fmla="*/ 2594 h 6615"/>
                <a:gd name="T104" fmla="*/ 2656 w 14140"/>
                <a:gd name="T105" fmla="*/ 2500 h 6615"/>
                <a:gd name="T106" fmla="*/ 2723 w 14140"/>
                <a:gd name="T107" fmla="*/ 2545 h 6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140" h="6615">
                  <a:moveTo>
                    <a:pt x="610" y="4685"/>
                  </a:moveTo>
                  <a:lnTo>
                    <a:pt x="610" y="4685"/>
                  </a:lnTo>
                  <a:cubicBezTo>
                    <a:pt x="544" y="4785"/>
                    <a:pt x="505" y="4901"/>
                    <a:pt x="505" y="5029"/>
                  </a:cubicBezTo>
                  <a:cubicBezTo>
                    <a:pt x="505" y="5367"/>
                    <a:pt x="777" y="5639"/>
                    <a:pt x="1120" y="5639"/>
                  </a:cubicBezTo>
                  <a:cubicBezTo>
                    <a:pt x="1409" y="5639"/>
                    <a:pt x="1647" y="5444"/>
                    <a:pt x="1714" y="5184"/>
                  </a:cubicBezTo>
                  <a:cubicBezTo>
                    <a:pt x="2063" y="5145"/>
                    <a:pt x="2335" y="4857"/>
                    <a:pt x="2335" y="4507"/>
                  </a:cubicBezTo>
                  <a:cubicBezTo>
                    <a:pt x="2335" y="4496"/>
                    <a:pt x="2335" y="4491"/>
                    <a:pt x="2335" y="4485"/>
                  </a:cubicBezTo>
                  <a:cubicBezTo>
                    <a:pt x="2684" y="4391"/>
                    <a:pt x="2961" y="4108"/>
                    <a:pt x="3050" y="3753"/>
                  </a:cubicBezTo>
                  <a:cubicBezTo>
                    <a:pt x="3488" y="3848"/>
                    <a:pt x="4026" y="3903"/>
                    <a:pt x="4608" y="3903"/>
                  </a:cubicBezTo>
                  <a:cubicBezTo>
                    <a:pt x="5529" y="3903"/>
                    <a:pt x="6338" y="3764"/>
                    <a:pt x="6821" y="3554"/>
                  </a:cubicBezTo>
                  <a:cubicBezTo>
                    <a:pt x="7042" y="3770"/>
                    <a:pt x="7342" y="3903"/>
                    <a:pt x="7673" y="3903"/>
                  </a:cubicBezTo>
                  <a:cubicBezTo>
                    <a:pt x="7945" y="3903"/>
                    <a:pt x="8195" y="3814"/>
                    <a:pt x="8394" y="3665"/>
                  </a:cubicBezTo>
                  <a:cubicBezTo>
                    <a:pt x="8694" y="3836"/>
                    <a:pt x="9037" y="3936"/>
                    <a:pt x="9409" y="3936"/>
                  </a:cubicBezTo>
                  <a:cubicBezTo>
                    <a:pt x="9731" y="3936"/>
                    <a:pt x="10030" y="3864"/>
                    <a:pt x="10296" y="3731"/>
                  </a:cubicBezTo>
                  <a:cubicBezTo>
                    <a:pt x="10562" y="4014"/>
                    <a:pt x="10923" y="4208"/>
                    <a:pt x="11333" y="4252"/>
                  </a:cubicBezTo>
                  <a:cubicBezTo>
                    <a:pt x="11355" y="4441"/>
                    <a:pt x="11427" y="4618"/>
                    <a:pt x="11533" y="4768"/>
                  </a:cubicBezTo>
                  <a:cubicBezTo>
                    <a:pt x="11244" y="4945"/>
                    <a:pt x="11056" y="5262"/>
                    <a:pt x="11056" y="5616"/>
                  </a:cubicBezTo>
                  <a:cubicBezTo>
                    <a:pt x="11056" y="6171"/>
                    <a:pt x="11510" y="6614"/>
                    <a:pt x="12065" y="6614"/>
                  </a:cubicBezTo>
                  <a:cubicBezTo>
                    <a:pt x="12536" y="6614"/>
                    <a:pt x="12924" y="6304"/>
                    <a:pt x="13041" y="5877"/>
                  </a:cubicBezTo>
                  <a:cubicBezTo>
                    <a:pt x="13135" y="5910"/>
                    <a:pt x="13235" y="5932"/>
                    <a:pt x="13335" y="5932"/>
                  </a:cubicBezTo>
                  <a:cubicBezTo>
                    <a:pt x="13778" y="5932"/>
                    <a:pt x="14139" y="5578"/>
                    <a:pt x="14139" y="5139"/>
                  </a:cubicBezTo>
                  <a:cubicBezTo>
                    <a:pt x="14139" y="4851"/>
                    <a:pt x="13978" y="4596"/>
                    <a:pt x="13734" y="4457"/>
                  </a:cubicBezTo>
                  <a:cubicBezTo>
                    <a:pt x="13773" y="4341"/>
                    <a:pt x="13795" y="4213"/>
                    <a:pt x="13795" y="4086"/>
                  </a:cubicBezTo>
                  <a:cubicBezTo>
                    <a:pt x="13795" y="3598"/>
                    <a:pt x="13506" y="3177"/>
                    <a:pt x="13091" y="2977"/>
                  </a:cubicBezTo>
                  <a:cubicBezTo>
                    <a:pt x="13113" y="2872"/>
                    <a:pt x="13124" y="2766"/>
                    <a:pt x="13124" y="2655"/>
                  </a:cubicBezTo>
                  <a:cubicBezTo>
                    <a:pt x="13124" y="1768"/>
                    <a:pt x="12398" y="1047"/>
                    <a:pt x="11499" y="1047"/>
                  </a:cubicBezTo>
                  <a:cubicBezTo>
                    <a:pt x="11394" y="1047"/>
                    <a:pt x="11283" y="1059"/>
                    <a:pt x="11183" y="1081"/>
                  </a:cubicBezTo>
                  <a:cubicBezTo>
                    <a:pt x="10856" y="439"/>
                    <a:pt x="10185" y="0"/>
                    <a:pt x="9409" y="0"/>
                  </a:cubicBezTo>
                  <a:cubicBezTo>
                    <a:pt x="8466" y="0"/>
                    <a:pt x="7679" y="648"/>
                    <a:pt x="7475" y="1513"/>
                  </a:cubicBezTo>
                  <a:cubicBezTo>
                    <a:pt x="6954" y="1602"/>
                    <a:pt x="6543" y="2018"/>
                    <a:pt x="6471" y="2539"/>
                  </a:cubicBezTo>
                  <a:cubicBezTo>
                    <a:pt x="5989" y="2400"/>
                    <a:pt x="5334" y="2317"/>
                    <a:pt x="4608" y="2317"/>
                  </a:cubicBezTo>
                  <a:cubicBezTo>
                    <a:pt x="4586" y="2317"/>
                    <a:pt x="4564" y="2317"/>
                    <a:pt x="4536" y="2317"/>
                  </a:cubicBezTo>
                  <a:cubicBezTo>
                    <a:pt x="4486" y="2162"/>
                    <a:pt x="4353" y="2040"/>
                    <a:pt x="4192" y="1996"/>
                  </a:cubicBezTo>
                  <a:cubicBezTo>
                    <a:pt x="4181" y="1652"/>
                    <a:pt x="3898" y="1369"/>
                    <a:pt x="3543" y="1369"/>
                  </a:cubicBezTo>
                  <a:cubicBezTo>
                    <a:pt x="3494" y="1369"/>
                    <a:pt x="3444" y="1375"/>
                    <a:pt x="3399" y="1386"/>
                  </a:cubicBezTo>
                  <a:cubicBezTo>
                    <a:pt x="3305" y="1341"/>
                    <a:pt x="3200" y="1314"/>
                    <a:pt x="3089" y="1314"/>
                  </a:cubicBezTo>
                  <a:cubicBezTo>
                    <a:pt x="2989" y="1314"/>
                    <a:pt x="2895" y="1336"/>
                    <a:pt x="2806" y="1375"/>
                  </a:cubicBezTo>
                  <a:lnTo>
                    <a:pt x="2806" y="1369"/>
                  </a:lnTo>
                  <a:cubicBezTo>
                    <a:pt x="2806" y="1081"/>
                    <a:pt x="2573" y="848"/>
                    <a:pt x="2279" y="848"/>
                  </a:cubicBezTo>
                  <a:cubicBezTo>
                    <a:pt x="2046" y="848"/>
                    <a:pt x="1852" y="998"/>
                    <a:pt x="1780" y="1203"/>
                  </a:cubicBezTo>
                  <a:cubicBezTo>
                    <a:pt x="1758" y="1203"/>
                    <a:pt x="1741" y="1203"/>
                    <a:pt x="1719" y="1203"/>
                  </a:cubicBezTo>
                  <a:cubicBezTo>
                    <a:pt x="1409" y="1203"/>
                    <a:pt x="1154" y="1452"/>
                    <a:pt x="1154" y="1757"/>
                  </a:cubicBezTo>
                  <a:cubicBezTo>
                    <a:pt x="1154" y="2023"/>
                    <a:pt x="1348" y="2251"/>
                    <a:pt x="1597" y="2301"/>
                  </a:cubicBezTo>
                  <a:cubicBezTo>
                    <a:pt x="1625" y="2400"/>
                    <a:pt x="1669" y="2484"/>
                    <a:pt x="1736" y="2556"/>
                  </a:cubicBezTo>
                  <a:cubicBezTo>
                    <a:pt x="1331" y="2689"/>
                    <a:pt x="1037" y="3066"/>
                    <a:pt x="1037" y="3515"/>
                  </a:cubicBezTo>
                  <a:cubicBezTo>
                    <a:pt x="1037" y="3515"/>
                    <a:pt x="1037" y="3515"/>
                    <a:pt x="1037" y="3520"/>
                  </a:cubicBezTo>
                  <a:cubicBezTo>
                    <a:pt x="932" y="3443"/>
                    <a:pt x="799" y="3393"/>
                    <a:pt x="655" y="3393"/>
                  </a:cubicBezTo>
                  <a:cubicBezTo>
                    <a:pt x="294" y="3393"/>
                    <a:pt x="0" y="3681"/>
                    <a:pt x="0" y="4042"/>
                  </a:cubicBezTo>
                  <a:cubicBezTo>
                    <a:pt x="0" y="4385"/>
                    <a:pt x="266" y="4663"/>
                    <a:pt x="610" y="4685"/>
                  </a:cubicBezTo>
                  <a:close/>
                  <a:moveTo>
                    <a:pt x="2723" y="2545"/>
                  </a:moveTo>
                  <a:lnTo>
                    <a:pt x="2723" y="2545"/>
                  </a:lnTo>
                  <a:cubicBezTo>
                    <a:pt x="2667" y="2561"/>
                    <a:pt x="2623" y="2578"/>
                    <a:pt x="2573" y="2594"/>
                  </a:cubicBezTo>
                  <a:cubicBezTo>
                    <a:pt x="2606" y="2567"/>
                    <a:pt x="2634" y="2534"/>
                    <a:pt x="2656" y="2500"/>
                  </a:cubicBezTo>
                  <a:cubicBezTo>
                    <a:pt x="2678" y="2517"/>
                    <a:pt x="2701" y="2534"/>
                    <a:pt x="2723" y="254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/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26" name="Freeform 2"/>
            <p:cNvSpPr>
              <a:spLocks noChangeArrowheads="1"/>
            </p:cNvSpPr>
            <p:nvPr/>
          </p:nvSpPr>
          <p:spPr bwMode="auto">
            <a:xfrm rot="21133775">
              <a:off x="13112704" y="7741953"/>
              <a:ext cx="6937176" cy="3240333"/>
            </a:xfrm>
            <a:custGeom>
              <a:avLst/>
              <a:gdLst>
                <a:gd name="T0" fmla="*/ 14288 w 14289"/>
                <a:gd name="T1" fmla="*/ 4069 h 6671"/>
                <a:gd name="T2" fmla="*/ 14288 w 14289"/>
                <a:gd name="T3" fmla="*/ 4069 h 6671"/>
                <a:gd name="T4" fmla="*/ 13628 w 14289"/>
                <a:gd name="T5" fmla="*/ 3421 h 6671"/>
                <a:gd name="T6" fmla="*/ 13240 w 14289"/>
                <a:gd name="T7" fmla="*/ 3548 h 6671"/>
                <a:gd name="T8" fmla="*/ 13240 w 14289"/>
                <a:gd name="T9" fmla="*/ 3537 h 6671"/>
                <a:gd name="T10" fmla="*/ 12536 w 14289"/>
                <a:gd name="T11" fmla="*/ 2572 h 6671"/>
                <a:gd name="T12" fmla="*/ 12675 w 14289"/>
                <a:gd name="T13" fmla="*/ 2323 h 6671"/>
                <a:gd name="T14" fmla="*/ 13124 w 14289"/>
                <a:gd name="T15" fmla="*/ 1774 h 6671"/>
                <a:gd name="T16" fmla="*/ 12552 w 14289"/>
                <a:gd name="T17" fmla="*/ 1208 h 6671"/>
                <a:gd name="T18" fmla="*/ 12491 w 14289"/>
                <a:gd name="T19" fmla="*/ 1214 h 6671"/>
                <a:gd name="T20" fmla="*/ 11987 w 14289"/>
                <a:gd name="T21" fmla="*/ 853 h 6671"/>
                <a:gd name="T22" fmla="*/ 11449 w 14289"/>
                <a:gd name="T23" fmla="*/ 1380 h 6671"/>
                <a:gd name="T24" fmla="*/ 11449 w 14289"/>
                <a:gd name="T25" fmla="*/ 1386 h 6671"/>
                <a:gd name="T26" fmla="*/ 11166 w 14289"/>
                <a:gd name="T27" fmla="*/ 1325 h 6671"/>
                <a:gd name="T28" fmla="*/ 10856 w 14289"/>
                <a:gd name="T29" fmla="*/ 1397 h 6671"/>
                <a:gd name="T30" fmla="*/ 10706 w 14289"/>
                <a:gd name="T31" fmla="*/ 1380 h 6671"/>
                <a:gd name="T32" fmla="*/ 10052 w 14289"/>
                <a:gd name="T33" fmla="*/ 2012 h 6671"/>
                <a:gd name="T34" fmla="*/ 9703 w 14289"/>
                <a:gd name="T35" fmla="*/ 2334 h 6671"/>
                <a:gd name="T36" fmla="*/ 9630 w 14289"/>
                <a:gd name="T37" fmla="*/ 2334 h 6671"/>
                <a:gd name="T38" fmla="*/ 7751 w 14289"/>
                <a:gd name="T39" fmla="*/ 2556 h 6671"/>
                <a:gd name="T40" fmla="*/ 6737 w 14289"/>
                <a:gd name="T41" fmla="*/ 1524 h 6671"/>
                <a:gd name="T42" fmla="*/ 4780 w 14289"/>
                <a:gd name="T43" fmla="*/ 0 h 6671"/>
                <a:gd name="T44" fmla="*/ 2989 w 14289"/>
                <a:gd name="T45" fmla="*/ 1086 h 6671"/>
                <a:gd name="T46" fmla="*/ 2667 w 14289"/>
                <a:gd name="T47" fmla="*/ 1059 h 6671"/>
                <a:gd name="T48" fmla="*/ 1026 w 14289"/>
                <a:gd name="T49" fmla="*/ 2672 h 6671"/>
                <a:gd name="T50" fmla="*/ 1059 w 14289"/>
                <a:gd name="T51" fmla="*/ 3005 h 6671"/>
                <a:gd name="T52" fmla="*/ 349 w 14289"/>
                <a:gd name="T53" fmla="*/ 4119 h 6671"/>
                <a:gd name="T54" fmla="*/ 405 w 14289"/>
                <a:gd name="T55" fmla="*/ 4491 h 6671"/>
                <a:gd name="T56" fmla="*/ 0 w 14289"/>
                <a:gd name="T57" fmla="*/ 5184 h 6671"/>
                <a:gd name="T58" fmla="*/ 810 w 14289"/>
                <a:gd name="T59" fmla="*/ 5977 h 6671"/>
                <a:gd name="T60" fmla="*/ 1109 w 14289"/>
                <a:gd name="T61" fmla="*/ 5921 h 6671"/>
                <a:gd name="T62" fmla="*/ 2096 w 14289"/>
                <a:gd name="T63" fmla="*/ 6670 h 6671"/>
                <a:gd name="T64" fmla="*/ 3116 w 14289"/>
                <a:gd name="T65" fmla="*/ 5661 h 6671"/>
                <a:gd name="T66" fmla="*/ 2634 w 14289"/>
                <a:gd name="T67" fmla="*/ 4807 h 6671"/>
                <a:gd name="T68" fmla="*/ 2839 w 14289"/>
                <a:gd name="T69" fmla="*/ 4286 h 6671"/>
                <a:gd name="T70" fmla="*/ 3881 w 14289"/>
                <a:gd name="T71" fmla="*/ 3759 h 6671"/>
                <a:gd name="T72" fmla="*/ 4780 w 14289"/>
                <a:gd name="T73" fmla="*/ 3970 h 6671"/>
                <a:gd name="T74" fmla="*/ 5805 w 14289"/>
                <a:gd name="T75" fmla="*/ 3692 h 6671"/>
                <a:gd name="T76" fmla="*/ 6532 w 14289"/>
                <a:gd name="T77" fmla="*/ 3931 h 6671"/>
                <a:gd name="T78" fmla="*/ 7397 w 14289"/>
                <a:gd name="T79" fmla="*/ 3581 h 6671"/>
                <a:gd name="T80" fmla="*/ 9630 w 14289"/>
                <a:gd name="T81" fmla="*/ 3931 h 6671"/>
                <a:gd name="T82" fmla="*/ 11205 w 14289"/>
                <a:gd name="T83" fmla="*/ 3781 h 6671"/>
                <a:gd name="T84" fmla="*/ 11931 w 14289"/>
                <a:gd name="T85" fmla="*/ 4518 h 6671"/>
                <a:gd name="T86" fmla="*/ 11931 w 14289"/>
                <a:gd name="T87" fmla="*/ 4541 h 6671"/>
                <a:gd name="T88" fmla="*/ 12558 w 14289"/>
                <a:gd name="T89" fmla="*/ 5223 h 6671"/>
                <a:gd name="T90" fmla="*/ 13157 w 14289"/>
                <a:gd name="T91" fmla="*/ 5683 h 6671"/>
                <a:gd name="T92" fmla="*/ 13783 w 14289"/>
                <a:gd name="T93" fmla="*/ 5067 h 6671"/>
                <a:gd name="T94" fmla="*/ 13673 w 14289"/>
                <a:gd name="T95" fmla="*/ 4724 h 6671"/>
                <a:gd name="T96" fmla="*/ 14288 w 14289"/>
                <a:gd name="T97" fmla="*/ 4069 h 6671"/>
                <a:gd name="T98" fmla="*/ 11604 w 14289"/>
                <a:gd name="T99" fmla="*/ 2517 h 6671"/>
                <a:gd name="T100" fmla="*/ 11604 w 14289"/>
                <a:gd name="T101" fmla="*/ 2517 h 6671"/>
                <a:gd name="T102" fmla="*/ 11687 w 14289"/>
                <a:gd name="T103" fmla="*/ 2611 h 6671"/>
                <a:gd name="T104" fmla="*/ 11538 w 14289"/>
                <a:gd name="T105" fmla="*/ 2567 h 6671"/>
                <a:gd name="T106" fmla="*/ 11604 w 14289"/>
                <a:gd name="T107" fmla="*/ 2517 h 6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289" h="6671">
                  <a:moveTo>
                    <a:pt x="14288" y="4069"/>
                  </a:moveTo>
                  <a:lnTo>
                    <a:pt x="14288" y="4069"/>
                  </a:lnTo>
                  <a:cubicBezTo>
                    <a:pt x="14288" y="3715"/>
                    <a:pt x="13994" y="3421"/>
                    <a:pt x="13628" y="3421"/>
                  </a:cubicBezTo>
                  <a:cubicBezTo>
                    <a:pt x="13484" y="3421"/>
                    <a:pt x="13351" y="3465"/>
                    <a:pt x="13240" y="3548"/>
                  </a:cubicBezTo>
                  <a:cubicBezTo>
                    <a:pt x="13240" y="3543"/>
                    <a:pt x="13240" y="3543"/>
                    <a:pt x="13240" y="3537"/>
                  </a:cubicBezTo>
                  <a:cubicBezTo>
                    <a:pt x="13240" y="3088"/>
                    <a:pt x="12946" y="2711"/>
                    <a:pt x="12536" y="2572"/>
                  </a:cubicBezTo>
                  <a:cubicBezTo>
                    <a:pt x="12602" y="2506"/>
                    <a:pt x="12647" y="2417"/>
                    <a:pt x="12675" y="2323"/>
                  </a:cubicBezTo>
                  <a:cubicBezTo>
                    <a:pt x="12930" y="2267"/>
                    <a:pt x="13124" y="2040"/>
                    <a:pt x="13124" y="1774"/>
                  </a:cubicBezTo>
                  <a:cubicBezTo>
                    <a:pt x="13124" y="1463"/>
                    <a:pt x="12868" y="1208"/>
                    <a:pt x="12552" y="1208"/>
                  </a:cubicBezTo>
                  <a:cubicBezTo>
                    <a:pt x="12530" y="1208"/>
                    <a:pt x="12508" y="1214"/>
                    <a:pt x="12491" y="1214"/>
                  </a:cubicBezTo>
                  <a:cubicBezTo>
                    <a:pt x="12419" y="1003"/>
                    <a:pt x="12220" y="853"/>
                    <a:pt x="11987" y="853"/>
                  </a:cubicBezTo>
                  <a:cubicBezTo>
                    <a:pt x="11687" y="853"/>
                    <a:pt x="11449" y="1092"/>
                    <a:pt x="11449" y="1380"/>
                  </a:cubicBezTo>
                  <a:cubicBezTo>
                    <a:pt x="11449" y="1380"/>
                    <a:pt x="11449" y="1380"/>
                    <a:pt x="11449" y="1386"/>
                  </a:cubicBezTo>
                  <a:cubicBezTo>
                    <a:pt x="11366" y="1347"/>
                    <a:pt x="11272" y="1325"/>
                    <a:pt x="11166" y="1325"/>
                  </a:cubicBezTo>
                  <a:cubicBezTo>
                    <a:pt x="11055" y="1325"/>
                    <a:pt x="10950" y="1352"/>
                    <a:pt x="10856" y="1397"/>
                  </a:cubicBezTo>
                  <a:cubicBezTo>
                    <a:pt x="10806" y="1386"/>
                    <a:pt x="10761" y="1380"/>
                    <a:pt x="10706" y="1380"/>
                  </a:cubicBezTo>
                  <a:cubicBezTo>
                    <a:pt x="10351" y="1380"/>
                    <a:pt x="10063" y="1663"/>
                    <a:pt x="10052" y="2012"/>
                  </a:cubicBezTo>
                  <a:cubicBezTo>
                    <a:pt x="9891" y="2057"/>
                    <a:pt x="9758" y="2179"/>
                    <a:pt x="9703" y="2334"/>
                  </a:cubicBezTo>
                  <a:cubicBezTo>
                    <a:pt x="9680" y="2334"/>
                    <a:pt x="9652" y="2334"/>
                    <a:pt x="9630" y="2334"/>
                  </a:cubicBezTo>
                  <a:cubicBezTo>
                    <a:pt x="8898" y="2334"/>
                    <a:pt x="8239" y="2417"/>
                    <a:pt x="7751" y="2556"/>
                  </a:cubicBezTo>
                  <a:cubicBezTo>
                    <a:pt x="7679" y="2034"/>
                    <a:pt x="7264" y="1613"/>
                    <a:pt x="6737" y="1524"/>
                  </a:cubicBezTo>
                  <a:cubicBezTo>
                    <a:pt x="6526" y="654"/>
                    <a:pt x="5733" y="0"/>
                    <a:pt x="4780" y="0"/>
                  </a:cubicBezTo>
                  <a:cubicBezTo>
                    <a:pt x="3998" y="0"/>
                    <a:pt x="3321" y="444"/>
                    <a:pt x="2989" y="1086"/>
                  </a:cubicBezTo>
                  <a:cubicBezTo>
                    <a:pt x="2883" y="1070"/>
                    <a:pt x="2778" y="1059"/>
                    <a:pt x="2667" y="1059"/>
                  </a:cubicBezTo>
                  <a:cubicBezTo>
                    <a:pt x="1763" y="1059"/>
                    <a:pt x="1026" y="1779"/>
                    <a:pt x="1026" y="2672"/>
                  </a:cubicBezTo>
                  <a:cubicBezTo>
                    <a:pt x="1026" y="2789"/>
                    <a:pt x="1037" y="2894"/>
                    <a:pt x="1059" y="3005"/>
                  </a:cubicBezTo>
                  <a:cubicBezTo>
                    <a:pt x="638" y="3199"/>
                    <a:pt x="349" y="3626"/>
                    <a:pt x="349" y="4119"/>
                  </a:cubicBezTo>
                  <a:cubicBezTo>
                    <a:pt x="349" y="4247"/>
                    <a:pt x="366" y="4374"/>
                    <a:pt x="405" y="4491"/>
                  </a:cubicBezTo>
                  <a:cubicBezTo>
                    <a:pt x="166" y="4629"/>
                    <a:pt x="0" y="4885"/>
                    <a:pt x="0" y="5184"/>
                  </a:cubicBezTo>
                  <a:cubicBezTo>
                    <a:pt x="0" y="5622"/>
                    <a:pt x="366" y="5977"/>
                    <a:pt x="810" y="5977"/>
                  </a:cubicBezTo>
                  <a:cubicBezTo>
                    <a:pt x="915" y="5977"/>
                    <a:pt x="1015" y="5960"/>
                    <a:pt x="1109" y="5921"/>
                  </a:cubicBezTo>
                  <a:cubicBezTo>
                    <a:pt x="1225" y="6354"/>
                    <a:pt x="1625" y="6670"/>
                    <a:pt x="2096" y="6670"/>
                  </a:cubicBezTo>
                  <a:cubicBezTo>
                    <a:pt x="2656" y="6670"/>
                    <a:pt x="3116" y="6215"/>
                    <a:pt x="3116" y="5661"/>
                  </a:cubicBezTo>
                  <a:cubicBezTo>
                    <a:pt x="3116" y="5300"/>
                    <a:pt x="2922" y="4984"/>
                    <a:pt x="2634" y="4807"/>
                  </a:cubicBezTo>
                  <a:cubicBezTo>
                    <a:pt x="2739" y="4652"/>
                    <a:pt x="2811" y="4474"/>
                    <a:pt x="2839" y="4286"/>
                  </a:cubicBezTo>
                  <a:cubicBezTo>
                    <a:pt x="3249" y="4241"/>
                    <a:pt x="3615" y="4047"/>
                    <a:pt x="3881" y="3759"/>
                  </a:cubicBezTo>
                  <a:cubicBezTo>
                    <a:pt x="4153" y="3892"/>
                    <a:pt x="4458" y="3970"/>
                    <a:pt x="4780" y="3970"/>
                  </a:cubicBezTo>
                  <a:cubicBezTo>
                    <a:pt x="5157" y="3970"/>
                    <a:pt x="5506" y="3870"/>
                    <a:pt x="5805" y="3692"/>
                  </a:cubicBezTo>
                  <a:cubicBezTo>
                    <a:pt x="6005" y="3842"/>
                    <a:pt x="6260" y="3931"/>
                    <a:pt x="6532" y="3931"/>
                  </a:cubicBezTo>
                  <a:cubicBezTo>
                    <a:pt x="6870" y="3931"/>
                    <a:pt x="7175" y="3798"/>
                    <a:pt x="7397" y="3581"/>
                  </a:cubicBezTo>
                  <a:cubicBezTo>
                    <a:pt x="7884" y="3792"/>
                    <a:pt x="8699" y="3931"/>
                    <a:pt x="9630" y="3931"/>
                  </a:cubicBezTo>
                  <a:cubicBezTo>
                    <a:pt x="10218" y="3931"/>
                    <a:pt x="10761" y="3875"/>
                    <a:pt x="11205" y="3781"/>
                  </a:cubicBezTo>
                  <a:cubicBezTo>
                    <a:pt x="11294" y="4141"/>
                    <a:pt x="11577" y="4424"/>
                    <a:pt x="11931" y="4518"/>
                  </a:cubicBezTo>
                  <a:cubicBezTo>
                    <a:pt x="11931" y="4530"/>
                    <a:pt x="11931" y="4535"/>
                    <a:pt x="11931" y="4541"/>
                  </a:cubicBezTo>
                  <a:cubicBezTo>
                    <a:pt x="11931" y="4896"/>
                    <a:pt x="12203" y="5189"/>
                    <a:pt x="12558" y="5223"/>
                  </a:cubicBezTo>
                  <a:cubicBezTo>
                    <a:pt x="12624" y="5489"/>
                    <a:pt x="12868" y="5683"/>
                    <a:pt x="13157" y="5683"/>
                  </a:cubicBezTo>
                  <a:cubicBezTo>
                    <a:pt x="13501" y="5683"/>
                    <a:pt x="13783" y="5406"/>
                    <a:pt x="13783" y="5067"/>
                  </a:cubicBezTo>
                  <a:cubicBezTo>
                    <a:pt x="13783" y="4940"/>
                    <a:pt x="13739" y="4818"/>
                    <a:pt x="13673" y="4724"/>
                  </a:cubicBezTo>
                  <a:cubicBezTo>
                    <a:pt x="14016" y="4701"/>
                    <a:pt x="14288" y="4419"/>
                    <a:pt x="14288" y="4069"/>
                  </a:cubicBezTo>
                  <a:close/>
                  <a:moveTo>
                    <a:pt x="11604" y="2517"/>
                  </a:moveTo>
                  <a:lnTo>
                    <a:pt x="11604" y="2517"/>
                  </a:lnTo>
                  <a:cubicBezTo>
                    <a:pt x="11626" y="2556"/>
                    <a:pt x="11660" y="2583"/>
                    <a:pt x="11687" y="2611"/>
                  </a:cubicBezTo>
                  <a:cubicBezTo>
                    <a:pt x="11643" y="2594"/>
                    <a:pt x="11593" y="2583"/>
                    <a:pt x="11538" y="2567"/>
                  </a:cubicBezTo>
                  <a:cubicBezTo>
                    <a:pt x="11560" y="2550"/>
                    <a:pt x="11582" y="2534"/>
                    <a:pt x="11604" y="25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11271562" y="5846272"/>
            <a:ext cx="7765365" cy="5261809"/>
            <a:chOff x="11271562" y="5846272"/>
            <a:chExt cx="7765365" cy="5261809"/>
          </a:xfrm>
        </p:grpSpPr>
        <p:sp>
          <p:nvSpPr>
            <p:cNvPr id="128" name="Freeform 3"/>
            <p:cNvSpPr>
              <a:spLocks noChangeArrowheads="1"/>
            </p:cNvSpPr>
            <p:nvPr/>
          </p:nvSpPr>
          <p:spPr bwMode="auto">
            <a:xfrm rot="21133775">
              <a:off x="11271562" y="5846272"/>
              <a:ext cx="6795862" cy="3842141"/>
            </a:xfrm>
            <a:custGeom>
              <a:avLst/>
              <a:gdLst>
                <a:gd name="T0" fmla="*/ 13994 w 13995"/>
                <a:gd name="T1" fmla="*/ 94 h 7912"/>
                <a:gd name="T2" fmla="*/ 13994 w 13995"/>
                <a:gd name="T3" fmla="*/ 94 h 7912"/>
                <a:gd name="T4" fmla="*/ 1785 w 13995"/>
                <a:gd name="T5" fmla="*/ 2928 h 7912"/>
                <a:gd name="T6" fmla="*/ 5733 w 13995"/>
                <a:gd name="T7" fmla="*/ 7789 h 7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95" h="7912">
                  <a:moveTo>
                    <a:pt x="13994" y="94"/>
                  </a:moveTo>
                  <a:lnTo>
                    <a:pt x="13994" y="94"/>
                  </a:lnTo>
                  <a:cubicBezTo>
                    <a:pt x="10563" y="1841"/>
                    <a:pt x="3565" y="0"/>
                    <a:pt x="1785" y="2928"/>
                  </a:cubicBezTo>
                  <a:cubicBezTo>
                    <a:pt x="0" y="5854"/>
                    <a:pt x="2750" y="7911"/>
                    <a:pt x="5733" y="7789"/>
                  </a:cubicBezTo>
                </a:path>
              </a:pathLst>
            </a:custGeom>
            <a:noFill/>
            <a:ln w="20160" cap="flat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52366" tIns="76183" rIns="152366" bIns="76183"/>
            <a:lstStyle/>
            <a:p>
              <a:endParaRPr lang="en-US"/>
            </a:p>
          </p:txBody>
        </p:sp>
        <p:sp>
          <p:nvSpPr>
            <p:cNvPr id="129" name="Freeform 4"/>
            <p:cNvSpPr>
              <a:spLocks noChangeArrowheads="1"/>
            </p:cNvSpPr>
            <p:nvPr/>
          </p:nvSpPr>
          <p:spPr bwMode="auto">
            <a:xfrm rot="21133775">
              <a:off x="12241065" y="7265940"/>
              <a:ext cx="6795862" cy="3842141"/>
            </a:xfrm>
            <a:custGeom>
              <a:avLst/>
              <a:gdLst>
                <a:gd name="T0" fmla="*/ 13995 w 13996"/>
                <a:gd name="T1" fmla="*/ 94 h 7912"/>
                <a:gd name="T2" fmla="*/ 13995 w 13996"/>
                <a:gd name="T3" fmla="*/ 94 h 7912"/>
                <a:gd name="T4" fmla="*/ 1786 w 13996"/>
                <a:gd name="T5" fmla="*/ 2927 h 7912"/>
                <a:gd name="T6" fmla="*/ 5734 w 13996"/>
                <a:gd name="T7" fmla="*/ 7789 h 7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96" h="7912">
                  <a:moveTo>
                    <a:pt x="13995" y="94"/>
                  </a:moveTo>
                  <a:lnTo>
                    <a:pt x="13995" y="94"/>
                  </a:lnTo>
                  <a:cubicBezTo>
                    <a:pt x="10563" y="1840"/>
                    <a:pt x="3566" y="0"/>
                    <a:pt x="1786" y="2927"/>
                  </a:cubicBezTo>
                  <a:cubicBezTo>
                    <a:pt x="0" y="5854"/>
                    <a:pt x="2751" y="7911"/>
                    <a:pt x="5734" y="7789"/>
                  </a:cubicBezTo>
                </a:path>
              </a:pathLst>
            </a:custGeom>
            <a:noFill/>
            <a:ln w="20160" cap="flat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52366" tIns="76183" rIns="152366" bIns="76183"/>
            <a:lstStyle/>
            <a:p>
              <a:endParaRPr lang="en-US"/>
            </a:p>
          </p:txBody>
        </p:sp>
        <p:sp>
          <p:nvSpPr>
            <p:cNvPr id="130" name="Freeform 5"/>
            <p:cNvSpPr>
              <a:spLocks noChangeArrowheads="1"/>
            </p:cNvSpPr>
            <p:nvPr/>
          </p:nvSpPr>
          <p:spPr bwMode="auto">
            <a:xfrm rot="21133775">
              <a:off x="11342175" y="6807155"/>
              <a:ext cx="6795862" cy="3842141"/>
            </a:xfrm>
            <a:custGeom>
              <a:avLst/>
              <a:gdLst>
                <a:gd name="T0" fmla="*/ 13994 w 13995"/>
                <a:gd name="T1" fmla="*/ 94 h 7912"/>
                <a:gd name="T2" fmla="*/ 13994 w 13995"/>
                <a:gd name="T3" fmla="*/ 94 h 7912"/>
                <a:gd name="T4" fmla="*/ 1785 w 13995"/>
                <a:gd name="T5" fmla="*/ 2926 h 7912"/>
                <a:gd name="T6" fmla="*/ 5739 w 13995"/>
                <a:gd name="T7" fmla="*/ 7789 h 7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95" h="7912">
                  <a:moveTo>
                    <a:pt x="13994" y="94"/>
                  </a:moveTo>
                  <a:lnTo>
                    <a:pt x="13994" y="94"/>
                  </a:lnTo>
                  <a:cubicBezTo>
                    <a:pt x="10568" y="1840"/>
                    <a:pt x="3571" y="0"/>
                    <a:pt x="1785" y="2926"/>
                  </a:cubicBezTo>
                  <a:cubicBezTo>
                    <a:pt x="0" y="5854"/>
                    <a:pt x="2756" y="7911"/>
                    <a:pt x="5739" y="7789"/>
                  </a:cubicBezTo>
                </a:path>
              </a:pathLst>
            </a:custGeom>
            <a:noFill/>
            <a:ln w="59760" cap="flat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52366" tIns="76183" rIns="152366" bIns="76183"/>
            <a:lstStyle/>
            <a:p>
              <a:endParaRPr lang="en-US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3344116" y="4080882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en-US" sz="2400" dirty="0">
                <a:latin typeface="Lato Light"/>
                <a:ea typeface="Open Sans Light" panose="020B0306030504020204" pitchFamily="34" charset="0"/>
                <a:cs typeface="Lato Light"/>
              </a:rPr>
              <a:t>Organizes data in a tree-like parent-child structure — fast for one-to-many relationships but rigid, e.g. IBM IMS.</a:t>
            </a:r>
            <a:r>
              <a:rPr lang="en-US" sz="2400" dirty="0" smtClean="0"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endParaRPr lang="en-US" sz="2400" dirty="0"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33" name="Round Same Side Corner Rectangle 32"/>
          <p:cNvSpPr/>
          <p:nvPr/>
        </p:nvSpPr>
        <p:spPr>
          <a:xfrm rot="10800000" flipH="1">
            <a:off x="3294532" y="3666786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30752" y="3304564"/>
            <a:ext cx="1150315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 smtClean="0">
                <a:latin typeface="Lato Regular"/>
                <a:cs typeface="Lato Regular"/>
              </a:rPr>
              <a:t>1</a:t>
            </a:r>
            <a:endParaRPr lang="id-ID" sz="10500" b="1" dirty="0">
              <a:latin typeface="Lato Regular"/>
              <a:cs typeface="Lato Regular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457002" y="3609687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latin typeface="Lato Regular"/>
                <a:cs typeface="Lato Regular"/>
              </a:rPr>
              <a:t>Hierarchical DBMS</a:t>
            </a:r>
            <a:endParaRPr lang="id-ID" sz="3200" b="1" dirty="0">
              <a:latin typeface="Lato Regular"/>
              <a:cs typeface="Lato Regular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341151" y="5810772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en-US" sz="2400" dirty="0">
                <a:latin typeface="Lato Light"/>
                <a:ea typeface="Open Sans Light" panose="020B0306030504020204" pitchFamily="34" charset="0"/>
                <a:cs typeface="Lato Light"/>
              </a:rPr>
              <a:t>Represents data as a graph, allowing many-to-many links between records — more flexible than hierarchical.</a:t>
            </a:r>
            <a:r>
              <a:rPr lang="en-US" sz="2400" dirty="0" smtClean="0"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endParaRPr lang="en-US" sz="2400" dirty="0"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84" name="Round Same Side Corner Rectangle 83"/>
          <p:cNvSpPr/>
          <p:nvPr/>
        </p:nvSpPr>
        <p:spPr>
          <a:xfrm rot="10800000" flipH="1">
            <a:off x="3291567" y="5396676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454037" y="5339577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latin typeface="Lato Regular"/>
                <a:cs typeface="Lato Regular"/>
              </a:rPr>
              <a:t>Network DBMS</a:t>
            </a:r>
            <a:endParaRPr lang="id-ID" sz="3200" b="1" dirty="0">
              <a:latin typeface="Lato Regular"/>
              <a:cs typeface="Lato Regular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341151" y="7564687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en-US" sz="2400" dirty="0">
                <a:latin typeface="Lato Light"/>
                <a:ea typeface="Open Sans Light" panose="020B0306030504020204" pitchFamily="34" charset="0"/>
                <a:cs typeface="Lato Light"/>
              </a:rPr>
              <a:t>Stores data in tables of rows and columns linked by keys — the most widely used model today, e.g. MySQL, PostgreSQL.</a:t>
            </a:r>
            <a:r>
              <a:rPr lang="en-US" sz="2400" dirty="0" smtClean="0"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endParaRPr lang="en-US" sz="2400" dirty="0"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87" name="Round Same Side Corner Rectangle 86"/>
          <p:cNvSpPr/>
          <p:nvPr/>
        </p:nvSpPr>
        <p:spPr>
          <a:xfrm rot="10800000" flipH="1">
            <a:off x="3291567" y="7150591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54037" y="7093492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latin typeface="Lato Regular"/>
                <a:cs typeface="Lato Regular"/>
              </a:rPr>
              <a:t>Relational DBMS (RDBMS)</a:t>
            </a:r>
            <a:endParaRPr lang="id-ID" sz="3200" b="1" dirty="0">
              <a:latin typeface="Lato Regular"/>
              <a:cs typeface="Lato Regular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346257" y="9417881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en-US" sz="2400" dirty="0">
                <a:latin typeface="Lato Light"/>
                <a:ea typeface="Open Sans Light" panose="020B0306030504020204" pitchFamily="34" charset="0"/>
                <a:cs typeface="Lato Light"/>
              </a:rPr>
              <a:t>Stores data as objects, mirroring object-oriented programming — suited to complex data types like multimedia and CAD.</a:t>
            </a:r>
            <a:r>
              <a:rPr lang="en-US" sz="2400" dirty="0" smtClean="0"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endParaRPr lang="en-US" sz="2400" dirty="0"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82" name="Round Same Side Corner Rectangle 81"/>
          <p:cNvSpPr/>
          <p:nvPr/>
        </p:nvSpPr>
        <p:spPr>
          <a:xfrm rot="10800000" flipH="1">
            <a:off x="3296673" y="9003785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459143" y="8946686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latin typeface="Lato Regular"/>
                <a:cs typeface="Lato Regular"/>
              </a:rPr>
              <a:t>Object-Oriented DBMS</a:t>
            </a:r>
            <a:endParaRPr lang="id-ID" sz="3200" b="1" dirty="0">
              <a:latin typeface="Lato Regular"/>
              <a:cs typeface="Lato Regular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343292" y="11214611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en-US" sz="2400" dirty="0">
                <a:latin typeface="Lato Light"/>
                <a:ea typeface="Open Sans Light" panose="020B0306030504020204" pitchFamily="34" charset="0"/>
                <a:cs typeface="Lato Light"/>
              </a:rPr>
              <a:t>Built for scale and flexibility with document, key-value, or graph stores — used for big data and unstructured content.</a:t>
            </a:r>
            <a:r>
              <a:rPr lang="en-US" sz="2400" dirty="0" smtClean="0"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endParaRPr lang="en-US" sz="2400" dirty="0"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90" name="Round Same Side Corner Rectangle 89"/>
          <p:cNvSpPr/>
          <p:nvPr/>
        </p:nvSpPr>
        <p:spPr>
          <a:xfrm rot="10800000" flipH="1">
            <a:off x="3293708" y="10800515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Lato Ligh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456178" y="10743416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latin typeface="Lato Regular"/>
                <a:cs typeface="Lato Regular"/>
              </a:rPr>
              <a:t>NoSQL DBMS</a:t>
            </a:r>
            <a:endParaRPr lang="id-ID" sz="3200" b="1" dirty="0">
              <a:latin typeface="Lato Regular"/>
              <a:cs typeface="Lato Regular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008472" y="5064314"/>
            <a:ext cx="1150315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 smtClean="0">
                <a:latin typeface="Lato Regular"/>
                <a:cs typeface="Lato Regular"/>
              </a:rPr>
              <a:t>2</a:t>
            </a:r>
            <a:endParaRPr lang="id-ID" sz="10500" b="1" dirty="0">
              <a:latin typeface="Lato Regular"/>
              <a:cs typeface="Lato Regular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001366" y="6776155"/>
            <a:ext cx="1150315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 smtClean="0">
                <a:latin typeface="Lato Regular"/>
                <a:cs typeface="Lato Regular"/>
              </a:rPr>
              <a:t>3</a:t>
            </a:r>
            <a:endParaRPr lang="id-ID" sz="10500" b="1" dirty="0">
              <a:latin typeface="Lato Regular"/>
              <a:cs typeface="Lato Regular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023646" y="8669585"/>
            <a:ext cx="1150315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 smtClean="0">
                <a:latin typeface="Lato Regular"/>
                <a:cs typeface="Lato Regular"/>
              </a:rPr>
              <a:t>4</a:t>
            </a:r>
            <a:endParaRPr lang="id-ID" sz="10500" b="1" dirty="0">
              <a:latin typeface="Lato Regular"/>
              <a:cs typeface="Lato Regular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23646" y="10444948"/>
            <a:ext cx="1150315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 smtClean="0">
                <a:latin typeface="Lato Regular"/>
                <a:cs typeface="Lato Regular"/>
              </a:rPr>
              <a:t>5</a:t>
            </a:r>
            <a:endParaRPr lang="id-ID" sz="10500" b="1" dirty="0">
              <a:latin typeface="Lato Regular"/>
              <a:cs typeface="Lato Regular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392138" y="4307530"/>
            <a:ext cx="3597870" cy="2804683"/>
            <a:chOff x="17392138" y="4307530"/>
            <a:chExt cx="3597870" cy="2804683"/>
          </a:xfrm>
        </p:grpSpPr>
        <p:sp>
          <p:nvSpPr>
            <p:cNvPr id="94" name="Freeform 6"/>
            <p:cNvSpPr>
              <a:spLocks noChangeArrowheads="1"/>
            </p:cNvSpPr>
            <p:nvPr/>
          </p:nvSpPr>
          <p:spPr bwMode="auto">
            <a:xfrm rot="21133775">
              <a:off x="18434406" y="5853598"/>
              <a:ext cx="1295368" cy="1023714"/>
            </a:xfrm>
            <a:custGeom>
              <a:avLst/>
              <a:gdLst>
                <a:gd name="T0" fmla="*/ 1936 w 2669"/>
                <a:gd name="T1" fmla="*/ 820 h 2108"/>
                <a:gd name="T2" fmla="*/ 1936 w 2669"/>
                <a:gd name="T3" fmla="*/ 820 h 2108"/>
                <a:gd name="T4" fmla="*/ 2668 w 2669"/>
                <a:gd name="T5" fmla="*/ 0 h 2108"/>
                <a:gd name="T6" fmla="*/ 572 w 2669"/>
                <a:gd name="T7" fmla="*/ 793 h 2108"/>
                <a:gd name="T8" fmla="*/ 455 w 2669"/>
                <a:gd name="T9" fmla="*/ 1658 h 2108"/>
                <a:gd name="T10" fmla="*/ 1936 w 2669"/>
                <a:gd name="T11" fmla="*/ 820 h 2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9" h="2108">
                  <a:moveTo>
                    <a:pt x="1936" y="820"/>
                  </a:moveTo>
                  <a:lnTo>
                    <a:pt x="1936" y="820"/>
                  </a:lnTo>
                  <a:cubicBezTo>
                    <a:pt x="1936" y="820"/>
                    <a:pt x="1686" y="482"/>
                    <a:pt x="2668" y="0"/>
                  </a:cubicBezTo>
                  <a:cubicBezTo>
                    <a:pt x="572" y="793"/>
                    <a:pt x="572" y="793"/>
                    <a:pt x="572" y="793"/>
                  </a:cubicBezTo>
                  <a:cubicBezTo>
                    <a:pt x="572" y="793"/>
                    <a:pt x="910" y="1214"/>
                    <a:pt x="455" y="1658"/>
                  </a:cubicBezTo>
                  <a:cubicBezTo>
                    <a:pt x="0" y="2107"/>
                    <a:pt x="1936" y="820"/>
                    <a:pt x="1936" y="820"/>
                  </a:cubicBezTo>
                </a:path>
              </a:pathLst>
            </a:custGeom>
            <a:solidFill>
              <a:srgbClr val="BF28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95" name="Freeform 7"/>
            <p:cNvSpPr>
              <a:spLocks noChangeArrowheads="1"/>
            </p:cNvSpPr>
            <p:nvPr/>
          </p:nvSpPr>
          <p:spPr bwMode="auto">
            <a:xfrm rot="21133775">
              <a:off x="18567836" y="6095970"/>
              <a:ext cx="1295366" cy="815972"/>
            </a:xfrm>
            <a:custGeom>
              <a:avLst/>
              <a:gdLst>
                <a:gd name="T0" fmla="*/ 2667 w 2668"/>
                <a:gd name="T1" fmla="*/ 222 h 1681"/>
                <a:gd name="T2" fmla="*/ 2667 w 2668"/>
                <a:gd name="T3" fmla="*/ 222 h 1681"/>
                <a:gd name="T4" fmla="*/ 1586 w 2668"/>
                <a:gd name="T5" fmla="*/ 1198 h 1681"/>
                <a:gd name="T6" fmla="*/ 133 w 2668"/>
                <a:gd name="T7" fmla="*/ 1630 h 1681"/>
                <a:gd name="T8" fmla="*/ 67 w 2668"/>
                <a:gd name="T9" fmla="*/ 1497 h 1681"/>
                <a:gd name="T10" fmla="*/ 0 w 2668"/>
                <a:gd name="T11" fmla="*/ 1364 h 1681"/>
                <a:gd name="T12" fmla="*/ 1231 w 2668"/>
                <a:gd name="T13" fmla="*/ 483 h 1681"/>
                <a:gd name="T14" fmla="*/ 2667 w 2668"/>
                <a:gd name="T15" fmla="*/ 222 h 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8" h="1681">
                  <a:moveTo>
                    <a:pt x="2667" y="222"/>
                  </a:moveTo>
                  <a:lnTo>
                    <a:pt x="2667" y="222"/>
                  </a:lnTo>
                  <a:cubicBezTo>
                    <a:pt x="2667" y="222"/>
                    <a:pt x="2573" y="715"/>
                    <a:pt x="1586" y="1198"/>
                  </a:cubicBezTo>
                  <a:cubicBezTo>
                    <a:pt x="599" y="1680"/>
                    <a:pt x="133" y="1630"/>
                    <a:pt x="133" y="1630"/>
                  </a:cubicBezTo>
                  <a:cubicBezTo>
                    <a:pt x="67" y="1497"/>
                    <a:pt x="67" y="1497"/>
                    <a:pt x="67" y="1497"/>
                  </a:cubicBezTo>
                  <a:cubicBezTo>
                    <a:pt x="0" y="1364"/>
                    <a:pt x="0" y="1364"/>
                    <a:pt x="0" y="1364"/>
                  </a:cubicBezTo>
                  <a:cubicBezTo>
                    <a:pt x="0" y="1364"/>
                    <a:pt x="244" y="965"/>
                    <a:pt x="1231" y="483"/>
                  </a:cubicBezTo>
                  <a:cubicBezTo>
                    <a:pt x="2224" y="0"/>
                    <a:pt x="2667" y="222"/>
                    <a:pt x="2667" y="22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0" name="Freeform 8"/>
            <p:cNvSpPr>
              <a:spLocks noChangeArrowheads="1"/>
            </p:cNvSpPr>
            <p:nvPr/>
          </p:nvSpPr>
          <p:spPr bwMode="auto">
            <a:xfrm rot="21133775">
              <a:off x="19375209" y="6170351"/>
              <a:ext cx="237662" cy="346949"/>
            </a:xfrm>
            <a:custGeom>
              <a:avLst/>
              <a:gdLst>
                <a:gd name="T0" fmla="*/ 488 w 489"/>
                <a:gd name="T1" fmla="*/ 593 h 716"/>
                <a:gd name="T2" fmla="*/ 488 w 489"/>
                <a:gd name="T3" fmla="*/ 593 h 716"/>
                <a:gd name="T4" fmla="*/ 321 w 489"/>
                <a:gd name="T5" fmla="*/ 715 h 716"/>
                <a:gd name="T6" fmla="*/ 0 w 489"/>
                <a:gd name="T7" fmla="*/ 55 h 716"/>
                <a:gd name="T8" fmla="*/ 199 w 489"/>
                <a:gd name="T9" fmla="*/ 0 h 716"/>
                <a:gd name="T10" fmla="*/ 488 w 489"/>
                <a:gd name="T11" fmla="*/ 593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" h="716">
                  <a:moveTo>
                    <a:pt x="488" y="593"/>
                  </a:moveTo>
                  <a:lnTo>
                    <a:pt x="488" y="593"/>
                  </a:lnTo>
                  <a:cubicBezTo>
                    <a:pt x="438" y="632"/>
                    <a:pt x="382" y="671"/>
                    <a:pt x="321" y="71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2" y="33"/>
                    <a:pt x="138" y="11"/>
                    <a:pt x="199" y="0"/>
                  </a:cubicBezTo>
                  <a:lnTo>
                    <a:pt x="488" y="593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1" name="Freeform 9"/>
            <p:cNvSpPr>
              <a:spLocks noChangeArrowheads="1"/>
            </p:cNvSpPr>
            <p:nvPr/>
          </p:nvSpPr>
          <p:spPr bwMode="auto">
            <a:xfrm rot="21133775">
              <a:off x="19535642" y="6092496"/>
              <a:ext cx="293332" cy="284842"/>
            </a:xfrm>
            <a:custGeom>
              <a:avLst/>
              <a:gdLst>
                <a:gd name="T0" fmla="*/ 0 w 605"/>
                <a:gd name="T1" fmla="*/ 66 h 588"/>
                <a:gd name="T2" fmla="*/ 0 w 605"/>
                <a:gd name="T3" fmla="*/ 66 h 588"/>
                <a:gd name="T4" fmla="*/ 604 w 605"/>
                <a:gd name="T5" fmla="*/ 94 h 588"/>
                <a:gd name="T6" fmla="*/ 255 w 605"/>
                <a:gd name="T7" fmla="*/ 587 h 588"/>
                <a:gd name="T8" fmla="*/ 0 w 605"/>
                <a:gd name="T9" fmla="*/ 66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588">
                  <a:moveTo>
                    <a:pt x="0" y="66"/>
                  </a:moveTo>
                  <a:lnTo>
                    <a:pt x="0" y="66"/>
                  </a:lnTo>
                  <a:cubicBezTo>
                    <a:pt x="416" y="0"/>
                    <a:pt x="604" y="94"/>
                    <a:pt x="604" y="94"/>
                  </a:cubicBezTo>
                  <a:cubicBezTo>
                    <a:pt x="604" y="94"/>
                    <a:pt x="566" y="305"/>
                    <a:pt x="255" y="587"/>
                  </a:cubicBezTo>
                  <a:lnTo>
                    <a:pt x="0" y="66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2" name="Freeform 10"/>
            <p:cNvSpPr>
              <a:spLocks noChangeArrowheads="1"/>
            </p:cNvSpPr>
            <p:nvPr/>
          </p:nvSpPr>
          <p:spPr bwMode="auto">
            <a:xfrm rot="21133775">
              <a:off x="18506032" y="6845550"/>
              <a:ext cx="179852" cy="197034"/>
            </a:xfrm>
            <a:custGeom>
              <a:avLst/>
              <a:gdLst>
                <a:gd name="T0" fmla="*/ 0 w 372"/>
                <a:gd name="T1" fmla="*/ 83 h 406"/>
                <a:gd name="T2" fmla="*/ 161 w 372"/>
                <a:gd name="T3" fmla="*/ 405 h 406"/>
                <a:gd name="T4" fmla="*/ 371 w 372"/>
                <a:gd name="T5" fmla="*/ 272 h 406"/>
                <a:gd name="T6" fmla="*/ 238 w 372"/>
                <a:gd name="T7" fmla="*/ 0 h 406"/>
                <a:gd name="T8" fmla="*/ 0 w 372"/>
                <a:gd name="T9" fmla="*/ 8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406">
                  <a:moveTo>
                    <a:pt x="0" y="83"/>
                  </a:moveTo>
                  <a:lnTo>
                    <a:pt x="161" y="405"/>
                  </a:lnTo>
                  <a:lnTo>
                    <a:pt x="371" y="272"/>
                  </a:lnTo>
                  <a:lnTo>
                    <a:pt x="238" y="0"/>
                  </a:lnTo>
                  <a:lnTo>
                    <a:pt x="0" y="83"/>
                  </a:lnTo>
                </a:path>
              </a:pathLst>
            </a:custGeom>
            <a:solidFill>
              <a:srgbClr val="81818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3" name="Freeform 11"/>
            <p:cNvSpPr>
              <a:spLocks noChangeArrowheads="1"/>
            </p:cNvSpPr>
            <p:nvPr/>
          </p:nvSpPr>
          <p:spPr bwMode="auto">
            <a:xfrm rot="21133775">
              <a:off x="18342527" y="6908756"/>
              <a:ext cx="246226" cy="203457"/>
            </a:xfrm>
            <a:custGeom>
              <a:avLst/>
              <a:gdLst>
                <a:gd name="T0" fmla="*/ 354 w 505"/>
                <a:gd name="T1" fmla="*/ 5 h 417"/>
                <a:gd name="T2" fmla="*/ 354 w 505"/>
                <a:gd name="T3" fmla="*/ 5 h 417"/>
                <a:gd name="T4" fmla="*/ 432 w 505"/>
                <a:gd name="T5" fmla="*/ 155 h 417"/>
                <a:gd name="T6" fmla="*/ 504 w 505"/>
                <a:gd name="T7" fmla="*/ 305 h 417"/>
                <a:gd name="T8" fmla="*/ 349 w 505"/>
                <a:gd name="T9" fmla="*/ 416 h 417"/>
                <a:gd name="T10" fmla="*/ 360 w 505"/>
                <a:gd name="T11" fmla="*/ 333 h 417"/>
                <a:gd name="T12" fmla="*/ 0 w 505"/>
                <a:gd name="T13" fmla="*/ 366 h 417"/>
                <a:gd name="T14" fmla="*/ 244 w 505"/>
                <a:gd name="T15" fmla="*/ 100 h 417"/>
                <a:gd name="T16" fmla="*/ 177 w 505"/>
                <a:gd name="T17" fmla="*/ 61 h 417"/>
                <a:gd name="T18" fmla="*/ 354 w 505"/>
                <a:gd name="T19" fmla="*/ 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5" h="417">
                  <a:moveTo>
                    <a:pt x="354" y="5"/>
                  </a:moveTo>
                  <a:lnTo>
                    <a:pt x="354" y="5"/>
                  </a:lnTo>
                  <a:cubicBezTo>
                    <a:pt x="432" y="155"/>
                    <a:pt x="432" y="155"/>
                    <a:pt x="432" y="155"/>
                  </a:cubicBezTo>
                  <a:cubicBezTo>
                    <a:pt x="504" y="305"/>
                    <a:pt x="504" y="305"/>
                    <a:pt x="504" y="305"/>
                  </a:cubicBezTo>
                  <a:cubicBezTo>
                    <a:pt x="504" y="305"/>
                    <a:pt x="449" y="388"/>
                    <a:pt x="349" y="416"/>
                  </a:cubicBezTo>
                  <a:cubicBezTo>
                    <a:pt x="349" y="416"/>
                    <a:pt x="382" y="355"/>
                    <a:pt x="360" y="333"/>
                  </a:cubicBezTo>
                  <a:cubicBezTo>
                    <a:pt x="360" y="333"/>
                    <a:pt x="155" y="416"/>
                    <a:pt x="0" y="366"/>
                  </a:cubicBezTo>
                  <a:cubicBezTo>
                    <a:pt x="55" y="216"/>
                    <a:pt x="244" y="100"/>
                    <a:pt x="244" y="100"/>
                  </a:cubicBezTo>
                  <a:cubicBezTo>
                    <a:pt x="244" y="72"/>
                    <a:pt x="177" y="61"/>
                    <a:pt x="177" y="61"/>
                  </a:cubicBezTo>
                  <a:cubicBezTo>
                    <a:pt x="255" y="0"/>
                    <a:pt x="354" y="5"/>
                    <a:pt x="354" y="5"/>
                  </a:cubicBezTo>
                </a:path>
              </a:pathLst>
            </a:custGeom>
            <a:solidFill>
              <a:srgbClr val="F693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4" name="Freeform 12"/>
            <p:cNvSpPr>
              <a:spLocks noChangeArrowheads="1"/>
            </p:cNvSpPr>
            <p:nvPr/>
          </p:nvSpPr>
          <p:spPr bwMode="auto">
            <a:xfrm rot="21133775">
              <a:off x="18396088" y="6909838"/>
              <a:ext cx="184135" cy="167050"/>
            </a:xfrm>
            <a:custGeom>
              <a:avLst/>
              <a:gdLst>
                <a:gd name="T0" fmla="*/ 266 w 378"/>
                <a:gd name="T1" fmla="*/ 33 h 345"/>
                <a:gd name="T2" fmla="*/ 266 w 378"/>
                <a:gd name="T3" fmla="*/ 33 h 345"/>
                <a:gd name="T4" fmla="*/ 321 w 378"/>
                <a:gd name="T5" fmla="*/ 144 h 345"/>
                <a:gd name="T6" fmla="*/ 377 w 378"/>
                <a:gd name="T7" fmla="*/ 255 h 345"/>
                <a:gd name="T8" fmla="*/ 288 w 378"/>
                <a:gd name="T9" fmla="*/ 344 h 345"/>
                <a:gd name="T10" fmla="*/ 266 w 378"/>
                <a:gd name="T11" fmla="*/ 277 h 345"/>
                <a:gd name="T12" fmla="*/ 0 w 378"/>
                <a:gd name="T13" fmla="*/ 299 h 345"/>
                <a:gd name="T14" fmla="*/ 182 w 378"/>
                <a:gd name="T15" fmla="*/ 105 h 345"/>
                <a:gd name="T16" fmla="*/ 138 w 378"/>
                <a:gd name="T17" fmla="*/ 50 h 345"/>
                <a:gd name="T18" fmla="*/ 266 w 378"/>
                <a:gd name="T19" fmla="*/ 33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45">
                  <a:moveTo>
                    <a:pt x="266" y="33"/>
                  </a:moveTo>
                  <a:lnTo>
                    <a:pt x="266" y="33"/>
                  </a:lnTo>
                  <a:cubicBezTo>
                    <a:pt x="321" y="144"/>
                    <a:pt x="321" y="144"/>
                    <a:pt x="321" y="144"/>
                  </a:cubicBezTo>
                  <a:cubicBezTo>
                    <a:pt x="377" y="255"/>
                    <a:pt x="377" y="255"/>
                    <a:pt x="377" y="255"/>
                  </a:cubicBezTo>
                  <a:cubicBezTo>
                    <a:pt x="377" y="255"/>
                    <a:pt x="360" y="327"/>
                    <a:pt x="288" y="344"/>
                  </a:cubicBezTo>
                  <a:cubicBezTo>
                    <a:pt x="288" y="344"/>
                    <a:pt x="282" y="294"/>
                    <a:pt x="266" y="277"/>
                  </a:cubicBezTo>
                  <a:cubicBezTo>
                    <a:pt x="266" y="277"/>
                    <a:pt x="116" y="338"/>
                    <a:pt x="0" y="299"/>
                  </a:cubicBezTo>
                  <a:cubicBezTo>
                    <a:pt x="38" y="188"/>
                    <a:pt x="182" y="105"/>
                    <a:pt x="182" y="105"/>
                  </a:cubicBezTo>
                  <a:cubicBezTo>
                    <a:pt x="177" y="83"/>
                    <a:pt x="138" y="50"/>
                    <a:pt x="138" y="50"/>
                  </a:cubicBezTo>
                  <a:cubicBezTo>
                    <a:pt x="199" y="0"/>
                    <a:pt x="266" y="33"/>
                    <a:pt x="266" y="33"/>
                  </a:cubicBezTo>
                </a:path>
              </a:pathLst>
            </a:custGeom>
            <a:solidFill>
              <a:srgbClr val="FAED2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5" name="Freeform 13"/>
            <p:cNvSpPr>
              <a:spLocks noChangeArrowheads="1"/>
            </p:cNvSpPr>
            <p:nvPr/>
          </p:nvSpPr>
          <p:spPr bwMode="auto">
            <a:xfrm rot="21133775">
              <a:off x="18451125" y="6934813"/>
              <a:ext cx="115619" cy="104942"/>
            </a:xfrm>
            <a:custGeom>
              <a:avLst/>
              <a:gdLst>
                <a:gd name="T0" fmla="*/ 172 w 239"/>
                <a:gd name="T1" fmla="*/ 17 h 218"/>
                <a:gd name="T2" fmla="*/ 172 w 239"/>
                <a:gd name="T3" fmla="*/ 17 h 218"/>
                <a:gd name="T4" fmla="*/ 205 w 239"/>
                <a:gd name="T5" fmla="*/ 89 h 218"/>
                <a:gd name="T6" fmla="*/ 238 w 239"/>
                <a:gd name="T7" fmla="*/ 161 h 218"/>
                <a:gd name="T8" fmla="*/ 183 w 239"/>
                <a:gd name="T9" fmla="*/ 217 h 218"/>
                <a:gd name="T10" fmla="*/ 172 w 239"/>
                <a:gd name="T11" fmla="*/ 172 h 218"/>
                <a:gd name="T12" fmla="*/ 0 w 239"/>
                <a:gd name="T13" fmla="*/ 189 h 218"/>
                <a:gd name="T14" fmla="*/ 116 w 239"/>
                <a:gd name="T15" fmla="*/ 61 h 218"/>
                <a:gd name="T16" fmla="*/ 89 w 239"/>
                <a:gd name="T17" fmla="*/ 28 h 218"/>
                <a:gd name="T18" fmla="*/ 172 w 239"/>
                <a:gd name="T19" fmla="*/ 1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9" h="218">
                  <a:moveTo>
                    <a:pt x="172" y="17"/>
                  </a:moveTo>
                  <a:lnTo>
                    <a:pt x="172" y="17"/>
                  </a:lnTo>
                  <a:cubicBezTo>
                    <a:pt x="205" y="89"/>
                    <a:pt x="205" y="89"/>
                    <a:pt x="205" y="89"/>
                  </a:cubicBezTo>
                  <a:cubicBezTo>
                    <a:pt x="238" y="161"/>
                    <a:pt x="238" y="161"/>
                    <a:pt x="238" y="161"/>
                  </a:cubicBezTo>
                  <a:cubicBezTo>
                    <a:pt x="238" y="161"/>
                    <a:pt x="227" y="200"/>
                    <a:pt x="183" y="217"/>
                  </a:cubicBezTo>
                  <a:cubicBezTo>
                    <a:pt x="183" y="217"/>
                    <a:pt x="183" y="183"/>
                    <a:pt x="172" y="172"/>
                  </a:cubicBezTo>
                  <a:cubicBezTo>
                    <a:pt x="172" y="172"/>
                    <a:pt x="72" y="211"/>
                    <a:pt x="0" y="189"/>
                  </a:cubicBezTo>
                  <a:cubicBezTo>
                    <a:pt x="28" y="117"/>
                    <a:pt x="116" y="61"/>
                    <a:pt x="116" y="61"/>
                  </a:cubicBezTo>
                  <a:cubicBezTo>
                    <a:pt x="116" y="50"/>
                    <a:pt x="89" y="28"/>
                    <a:pt x="89" y="28"/>
                  </a:cubicBezTo>
                  <a:cubicBezTo>
                    <a:pt x="127" y="0"/>
                    <a:pt x="172" y="17"/>
                    <a:pt x="172" y="17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6" name="Freeform 14"/>
            <p:cNvSpPr>
              <a:spLocks noChangeArrowheads="1"/>
            </p:cNvSpPr>
            <p:nvPr/>
          </p:nvSpPr>
          <p:spPr bwMode="auto">
            <a:xfrm rot="21133775">
              <a:off x="17565616" y="5086577"/>
              <a:ext cx="1603687" cy="571823"/>
            </a:xfrm>
            <a:custGeom>
              <a:avLst/>
              <a:gdLst>
                <a:gd name="T0" fmla="*/ 2202 w 3301"/>
                <a:gd name="T1" fmla="*/ 77 h 1176"/>
                <a:gd name="T2" fmla="*/ 2202 w 3301"/>
                <a:gd name="T3" fmla="*/ 77 h 1176"/>
                <a:gd name="T4" fmla="*/ 3300 w 3301"/>
                <a:gd name="T5" fmla="*/ 0 h 1176"/>
                <a:gd name="T6" fmla="*/ 1392 w 3301"/>
                <a:gd name="T7" fmla="*/ 1175 h 1176"/>
                <a:gd name="T8" fmla="*/ 633 w 3301"/>
                <a:gd name="T9" fmla="*/ 732 h 1176"/>
                <a:gd name="T10" fmla="*/ 2202 w 3301"/>
                <a:gd name="T11" fmla="*/ 77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01" h="1176">
                  <a:moveTo>
                    <a:pt x="2202" y="77"/>
                  </a:moveTo>
                  <a:lnTo>
                    <a:pt x="2202" y="77"/>
                  </a:lnTo>
                  <a:cubicBezTo>
                    <a:pt x="2202" y="77"/>
                    <a:pt x="2318" y="482"/>
                    <a:pt x="3300" y="0"/>
                  </a:cubicBezTo>
                  <a:cubicBezTo>
                    <a:pt x="1392" y="1175"/>
                    <a:pt x="1392" y="1175"/>
                    <a:pt x="1392" y="1175"/>
                  </a:cubicBezTo>
                  <a:cubicBezTo>
                    <a:pt x="1392" y="1175"/>
                    <a:pt x="1265" y="648"/>
                    <a:pt x="633" y="732"/>
                  </a:cubicBezTo>
                  <a:cubicBezTo>
                    <a:pt x="0" y="820"/>
                    <a:pt x="2202" y="77"/>
                    <a:pt x="2202" y="77"/>
                  </a:cubicBezTo>
                </a:path>
              </a:pathLst>
            </a:custGeom>
            <a:solidFill>
              <a:srgbClr val="BF28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7" name="Freeform 15"/>
            <p:cNvSpPr>
              <a:spLocks noChangeArrowheads="1"/>
            </p:cNvSpPr>
            <p:nvPr/>
          </p:nvSpPr>
          <p:spPr bwMode="auto">
            <a:xfrm rot="21133775">
              <a:off x="17797623" y="4315578"/>
              <a:ext cx="3192385" cy="2017445"/>
            </a:xfrm>
            <a:custGeom>
              <a:avLst/>
              <a:gdLst>
                <a:gd name="T0" fmla="*/ 6576 w 6577"/>
                <a:gd name="T1" fmla="*/ 555 h 4154"/>
                <a:gd name="T2" fmla="*/ 6576 w 6577"/>
                <a:gd name="T3" fmla="*/ 555 h 4154"/>
                <a:gd name="T4" fmla="*/ 3038 w 6577"/>
                <a:gd name="T5" fmla="*/ 1192 h 4154"/>
                <a:gd name="T6" fmla="*/ 0 w 6577"/>
                <a:gd name="T7" fmla="*/ 3371 h 4154"/>
                <a:gd name="T8" fmla="*/ 161 w 6577"/>
                <a:gd name="T9" fmla="*/ 3698 h 4154"/>
                <a:gd name="T10" fmla="*/ 321 w 6577"/>
                <a:gd name="T11" fmla="*/ 4031 h 4154"/>
                <a:gd name="T12" fmla="*/ 3903 w 6577"/>
                <a:gd name="T13" fmla="*/ 2961 h 4154"/>
                <a:gd name="T14" fmla="*/ 6576 w 6577"/>
                <a:gd name="T15" fmla="*/ 555 h 4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77" h="4154">
                  <a:moveTo>
                    <a:pt x="6576" y="555"/>
                  </a:moveTo>
                  <a:lnTo>
                    <a:pt x="6576" y="555"/>
                  </a:lnTo>
                  <a:cubicBezTo>
                    <a:pt x="6576" y="555"/>
                    <a:pt x="5472" y="0"/>
                    <a:pt x="3038" y="1192"/>
                  </a:cubicBezTo>
                  <a:cubicBezTo>
                    <a:pt x="604" y="2390"/>
                    <a:pt x="0" y="3371"/>
                    <a:pt x="0" y="3371"/>
                  </a:cubicBezTo>
                  <a:cubicBezTo>
                    <a:pt x="161" y="3698"/>
                    <a:pt x="161" y="3698"/>
                    <a:pt x="161" y="3698"/>
                  </a:cubicBezTo>
                  <a:cubicBezTo>
                    <a:pt x="321" y="4031"/>
                    <a:pt x="321" y="4031"/>
                    <a:pt x="321" y="4031"/>
                  </a:cubicBezTo>
                  <a:cubicBezTo>
                    <a:pt x="321" y="4031"/>
                    <a:pt x="1469" y="4153"/>
                    <a:pt x="3903" y="2961"/>
                  </a:cubicBezTo>
                  <a:cubicBezTo>
                    <a:pt x="6343" y="1763"/>
                    <a:pt x="6576" y="555"/>
                    <a:pt x="6576" y="55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8" name="Freeform 16"/>
            <p:cNvSpPr>
              <a:spLocks noChangeArrowheads="1"/>
            </p:cNvSpPr>
            <p:nvPr/>
          </p:nvSpPr>
          <p:spPr bwMode="auto">
            <a:xfrm rot="21133775">
              <a:off x="18143588" y="5657724"/>
              <a:ext cx="513866" cy="721739"/>
            </a:xfrm>
            <a:custGeom>
              <a:avLst/>
              <a:gdLst>
                <a:gd name="T0" fmla="*/ 571 w 1060"/>
                <a:gd name="T1" fmla="*/ 1486 h 1487"/>
                <a:gd name="T2" fmla="*/ 571 w 1060"/>
                <a:gd name="T3" fmla="*/ 1486 h 1487"/>
                <a:gd name="T4" fmla="*/ 1059 w 1060"/>
                <a:gd name="T5" fmla="*/ 1381 h 1487"/>
                <a:gd name="T6" fmla="*/ 382 w 1060"/>
                <a:gd name="T7" fmla="*/ 0 h 1487"/>
                <a:gd name="T8" fmla="*/ 0 w 1060"/>
                <a:gd name="T9" fmla="*/ 316 h 1487"/>
                <a:gd name="T10" fmla="*/ 571 w 1060"/>
                <a:gd name="T11" fmla="*/ 1486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0" h="1487">
                  <a:moveTo>
                    <a:pt x="571" y="1486"/>
                  </a:moveTo>
                  <a:lnTo>
                    <a:pt x="571" y="1486"/>
                  </a:lnTo>
                  <a:cubicBezTo>
                    <a:pt x="715" y="1458"/>
                    <a:pt x="876" y="1425"/>
                    <a:pt x="1059" y="1381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232" y="117"/>
                    <a:pt x="105" y="222"/>
                    <a:pt x="0" y="316"/>
                  </a:cubicBezTo>
                  <a:lnTo>
                    <a:pt x="571" y="1486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09" name="Freeform 17"/>
            <p:cNvSpPr>
              <a:spLocks noChangeArrowheads="1"/>
            </p:cNvSpPr>
            <p:nvPr/>
          </p:nvSpPr>
          <p:spPr bwMode="auto">
            <a:xfrm rot="21133775">
              <a:off x="20216038" y="4307530"/>
              <a:ext cx="695859" cy="687472"/>
            </a:xfrm>
            <a:custGeom>
              <a:avLst/>
              <a:gdLst>
                <a:gd name="T0" fmla="*/ 616 w 1432"/>
                <a:gd name="T1" fmla="*/ 1414 h 1415"/>
                <a:gd name="T2" fmla="*/ 616 w 1432"/>
                <a:gd name="T3" fmla="*/ 1414 h 1415"/>
                <a:gd name="T4" fmla="*/ 1431 w 1432"/>
                <a:gd name="T5" fmla="*/ 233 h 1415"/>
                <a:gd name="T6" fmla="*/ 0 w 1432"/>
                <a:gd name="T7" fmla="*/ 155 h 1415"/>
                <a:gd name="T8" fmla="*/ 616 w 1432"/>
                <a:gd name="T9" fmla="*/ 141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2" h="1415">
                  <a:moveTo>
                    <a:pt x="616" y="1414"/>
                  </a:moveTo>
                  <a:lnTo>
                    <a:pt x="616" y="1414"/>
                  </a:lnTo>
                  <a:cubicBezTo>
                    <a:pt x="1337" y="737"/>
                    <a:pt x="1431" y="233"/>
                    <a:pt x="1431" y="233"/>
                  </a:cubicBezTo>
                  <a:cubicBezTo>
                    <a:pt x="1431" y="233"/>
                    <a:pt x="976" y="0"/>
                    <a:pt x="0" y="155"/>
                  </a:cubicBezTo>
                  <a:lnTo>
                    <a:pt x="616" y="1414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0" name="Freeform 18"/>
            <p:cNvSpPr>
              <a:spLocks noChangeArrowheads="1"/>
            </p:cNvSpPr>
            <p:nvPr/>
          </p:nvSpPr>
          <p:spPr bwMode="auto">
            <a:xfrm rot="21133775">
              <a:off x="17613473" y="4674257"/>
              <a:ext cx="1295366" cy="820255"/>
            </a:xfrm>
            <a:custGeom>
              <a:avLst/>
              <a:gdLst>
                <a:gd name="T0" fmla="*/ 2667 w 2668"/>
                <a:gd name="T1" fmla="*/ 227 h 1687"/>
                <a:gd name="T2" fmla="*/ 2667 w 2668"/>
                <a:gd name="T3" fmla="*/ 227 h 1687"/>
                <a:gd name="T4" fmla="*/ 1236 w 2668"/>
                <a:gd name="T5" fmla="*/ 482 h 1687"/>
                <a:gd name="T6" fmla="*/ 0 w 2668"/>
                <a:gd name="T7" fmla="*/ 1364 h 1687"/>
                <a:gd name="T8" fmla="*/ 66 w 2668"/>
                <a:gd name="T9" fmla="*/ 1497 h 1687"/>
                <a:gd name="T10" fmla="*/ 133 w 2668"/>
                <a:gd name="T11" fmla="*/ 1636 h 1687"/>
                <a:gd name="T12" fmla="*/ 1586 w 2668"/>
                <a:gd name="T13" fmla="*/ 1198 h 1687"/>
                <a:gd name="T14" fmla="*/ 2667 w 2668"/>
                <a:gd name="T15" fmla="*/ 227 h 1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8" h="1687">
                  <a:moveTo>
                    <a:pt x="2667" y="227"/>
                  </a:moveTo>
                  <a:lnTo>
                    <a:pt x="2667" y="227"/>
                  </a:lnTo>
                  <a:cubicBezTo>
                    <a:pt x="2667" y="227"/>
                    <a:pt x="2223" y="0"/>
                    <a:pt x="1236" y="482"/>
                  </a:cubicBezTo>
                  <a:cubicBezTo>
                    <a:pt x="249" y="970"/>
                    <a:pt x="0" y="1364"/>
                    <a:pt x="0" y="1364"/>
                  </a:cubicBezTo>
                  <a:cubicBezTo>
                    <a:pt x="66" y="1497"/>
                    <a:pt x="66" y="1497"/>
                    <a:pt x="66" y="1497"/>
                  </a:cubicBezTo>
                  <a:cubicBezTo>
                    <a:pt x="133" y="1636"/>
                    <a:pt x="133" y="1636"/>
                    <a:pt x="133" y="1636"/>
                  </a:cubicBezTo>
                  <a:cubicBezTo>
                    <a:pt x="133" y="1636"/>
                    <a:pt x="599" y="1686"/>
                    <a:pt x="1586" y="1198"/>
                  </a:cubicBezTo>
                  <a:cubicBezTo>
                    <a:pt x="2573" y="715"/>
                    <a:pt x="2667" y="227"/>
                    <a:pt x="2667" y="22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1" name="Freeform 19"/>
            <p:cNvSpPr>
              <a:spLocks noChangeArrowheads="1"/>
            </p:cNvSpPr>
            <p:nvPr/>
          </p:nvSpPr>
          <p:spPr bwMode="auto">
            <a:xfrm rot="21133775">
              <a:off x="18420546" y="4748513"/>
              <a:ext cx="239803" cy="346949"/>
            </a:xfrm>
            <a:custGeom>
              <a:avLst/>
              <a:gdLst>
                <a:gd name="T0" fmla="*/ 200 w 494"/>
                <a:gd name="T1" fmla="*/ 0 h 716"/>
                <a:gd name="T2" fmla="*/ 200 w 494"/>
                <a:gd name="T3" fmla="*/ 0 h 716"/>
                <a:gd name="T4" fmla="*/ 0 w 494"/>
                <a:gd name="T5" fmla="*/ 55 h 716"/>
                <a:gd name="T6" fmla="*/ 322 w 494"/>
                <a:gd name="T7" fmla="*/ 715 h 716"/>
                <a:gd name="T8" fmla="*/ 493 w 494"/>
                <a:gd name="T9" fmla="*/ 593 h 716"/>
                <a:gd name="T10" fmla="*/ 200 w 494"/>
                <a:gd name="T11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4" h="716">
                  <a:moveTo>
                    <a:pt x="200" y="0"/>
                  </a:moveTo>
                  <a:lnTo>
                    <a:pt x="200" y="0"/>
                  </a:lnTo>
                  <a:cubicBezTo>
                    <a:pt x="139" y="17"/>
                    <a:pt x="72" y="33"/>
                    <a:pt x="0" y="55"/>
                  </a:cubicBezTo>
                  <a:cubicBezTo>
                    <a:pt x="322" y="715"/>
                    <a:pt x="322" y="715"/>
                    <a:pt x="322" y="715"/>
                  </a:cubicBezTo>
                  <a:cubicBezTo>
                    <a:pt x="383" y="676"/>
                    <a:pt x="444" y="632"/>
                    <a:pt x="493" y="593"/>
                  </a:cubicBezTo>
                  <a:lnTo>
                    <a:pt x="200" y="0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2" name="Freeform 20"/>
            <p:cNvSpPr>
              <a:spLocks noChangeArrowheads="1"/>
            </p:cNvSpPr>
            <p:nvPr/>
          </p:nvSpPr>
          <p:spPr bwMode="auto">
            <a:xfrm rot="21133775">
              <a:off x="18585241" y="4670367"/>
              <a:ext cx="291191" cy="284842"/>
            </a:xfrm>
            <a:custGeom>
              <a:avLst/>
              <a:gdLst>
                <a:gd name="T0" fmla="*/ 255 w 600"/>
                <a:gd name="T1" fmla="*/ 587 h 588"/>
                <a:gd name="T2" fmla="*/ 255 w 600"/>
                <a:gd name="T3" fmla="*/ 587 h 588"/>
                <a:gd name="T4" fmla="*/ 599 w 600"/>
                <a:gd name="T5" fmla="*/ 99 h 588"/>
                <a:gd name="T6" fmla="*/ 0 w 600"/>
                <a:gd name="T7" fmla="*/ 72 h 588"/>
                <a:gd name="T8" fmla="*/ 255 w 600"/>
                <a:gd name="T9" fmla="*/ 587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0" h="588">
                  <a:moveTo>
                    <a:pt x="255" y="587"/>
                  </a:moveTo>
                  <a:lnTo>
                    <a:pt x="255" y="587"/>
                  </a:lnTo>
                  <a:cubicBezTo>
                    <a:pt x="560" y="310"/>
                    <a:pt x="599" y="99"/>
                    <a:pt x="599" y="99"/>
                  </a:cubicBezTo>
                  <a:cubicBezTo>
                    <a:pt x="599" y="99"/>
                    <a:pt x="410" y="0"/>
                    <a:pt x="0" y="72"/>
                  </a:cubicBezTo>
                  <a:lnTo>
                    <a:pt x="255" y="587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3" name="Freeform 21"/>
            <p:cNvSpPr>
              <a:spLocks noChangeArrowheads="1"/>
            </p:cNvSpPr>
            <p:nvPr/>
          </p:nvSpPr>
          <p:spPr bwMode="auto">
            <a:xfrm rot="21133775">
              <a:off x="19622774" y="4739965"/>
              <a:ext cx="573816" cy="573965"/>
            </a:xfrm>
            <a:custGeom>
              <a:avLst/>
              <a:gdLst>
                <a:gd name="T0" fmla="*/ 821 w 1182"/>
                <a:gd name="T1" fmla="*/ 1054 h 1182"/>
                <a:gd name="T2" fmla="*/ 821 w 1182"/>
                <a:gd name="T3" fmla="*/ 1054 h 1182"/>
                <a:gd name="T4" fmla="*/ 128 w 1182"/>
                <a:gd name="T5" fmla="*/ 821 h 1182"/>
                <a:gd name="T6" fmla="*/ 361 w 1182"/>
                <a:gd name="T7" fmla="*/ 122 h 1182"/>
                <a:gd name="T8" fmla="*/ 1059 w 1182"/>
                <a:gd name="T9" fmla="*/ 361 h 1182"/>
                <a:gd name="T10" fmla="*/ 821 w 1182"/>
                <a:gd name="T11" fmla="*/ 1054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2" h="1182">
                  <a:moveTo>
                    <a:pt x="821" y="1054"/>
                  </a:moveTo>
                  <a:lnTo>
                    <a:pt x="821" y="1054"/>
                  </a:lnTo>
                  <a:cubicBezTo>
                    <a:pt x="560" y="1181"/>
                    <a:pt x="250" y="1076"/>
                    <a:pt x="128" y="821"/>
                  </a:cubicBezTo>
                  <a:cubicBezTo>
                    <a:pt x="0" y="560"/>
                    <a:pt x="105" y="250"/>
                    <a:pt x="361" y="122"/>
                  </a:cubicBezTo>
                  <a:cubicBezTo>
                    <a:pt x="621" y="0"/>
                    <a:pt x="932" y="106"/>
                    <a:pt x="1059" y="361"/>
                  </a:cubicBezTo>
                  <a:cubicBezTo>
                    <a:pt x="1181" y="621"/>
                    <a:pt x="1076" y="932"/>
                    <a:pt x="821" y="1054"/>
                  </a:cubicBezTo>
                </a:path>
              </a:pathLst>
            </a:custGeom>
            <a:solidFill>
              <a:srgbClr val="2935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4" name="Freeform 22"/>
            <p:cNvSpPr>
              <a:spLocks noChangeArrowheads="1"/>
            </p:cNvSpPr>
            <p:nvPr/>
          </p:nvSpPr>
          <p:spPr bwMode="auto">
            <a:xfrm rot="21133775">
              <a:off x="19695417" y="4808365"/>
              <a:ext cx="430362" cy="434758"/>
            </a:xfrm>
            <a:custGeom>
              <a:avLst/>
              <a:gdLst>
                <a:gd name="T0" fmla="*/ 615 w 888"/>
                <a:gd name="T1" fmla="*/ 792 h 893"/>
                <a:gd name="T2" fmla="*/ 615 w 888"/>
                <a:gd name="T3" fmla="*/ 792 h 893"/>
                <a:gd name="T4" fmla="*/ 94 w 888"/>
                <a:gd name="T5" fmla="*/ 615 h 893"/>
                <a:gd name="T6" fmla="*/ 271 w 888"/>
                <a:gd name="T7" fmla="*/ 94 h 893"/>
                <a:gd name="T8" fmla="*/ 793 w 888"/>
                <a:gd name="T9" fmla="*/ 277 h 893"/>
                <a:gd name="T10" fmla="*/ 615 w 888"/>
                <a:gd name="T11" fmla="*/ 792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8" h="893">
                  <a:moveTo>
                    <a:pt x="615" y="792"/>
                  </a:moveTo>
                  <a:lnTo>
                    <a:pt x="615" y="792"/>
                  </a:lnTo>
                  <a:cubicBezTo>
                    <a:pt x="421" y="892"/>
                    <a:pt x="188" y="809"/>
                    <a:pt x="94" y="615"/>
                  </a:cubicBezTo>
                  <a:cubicBezTo>
                    <a:pt x="0" y="426"/>
                    <a:pt x="78" y="188"/>
                    <a:pt x="271" y="94"/>
                  </a:cubicBezTo>
                  <a:cubicBezTo>
                    <a:pt x="466" y="0"/>
                    <a:pt x="699" y="83"/>
                    <a:pt x="793" y="277"/>
                  </a:cubicBezTo>
                  <a:cubicBezTo>
                    <a:pt x="887" y="465"/>
                    <a:pt x="804" y="698"/>
                    <a:pt x="615" y="792"/>
                  </a:cubicBezTo>
                </a:path>
              </a:pathLst>
            </a:custGeom>
            <a:solidFill>
              <a:srgbClr val="FEDF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5" name="Freeform 23"/>
            <p:cNvSpPr>
              <a:spLocks noChangeArrowheads="1"/>
            </p:cNvSpPr>
            <p:nvPr/>
          </p:nvSpPr>
          <p:spPr bwMode="auto">
            <a:xfrm rot="21133775">
              <a:off x="17800433" y="6157663"/>
              <a:ext cx="282626" cy="409058"/>
            </a:xfrm>
            <a:custGeom>
              <a:avLst/>
              <a:gdLst>
                <a:gd name="T0" fmla="*/ 393 w 583"/>
                <a:gd name="T1" fmla="*/ 843 h 844"/>
                <a:gd name="T2" fmla="*/ 0 w 583"/>
                <a:gd name="T3" fmla="*/ 44 h 844"/>
                <a:gd name="T4" fmla="*/ 255 w 583"/>
                <a:gd name="T5" fmla="*/ 0 h 844"/>
                <a:gd name="T6" fmla="*/ 582 w 583"/>
                <a:gd name="T7" fmla="*/ 665 h 844"/>
                <a:gd name="T8" fmla="*/ 393 w 583"/>
                <a:gd name="T9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844">
                  <a:moveTo>
                    <a:pt x="393" y="843"/>
                  </a:moveTo>
                  <a:lnTo>
                    <a:pt x="0" y="44"/>
                  </a:lnTo>
                  <a:lnTo>
                    <a:pt x="255" y="0"/>
                  </a:lnTo>
                  <a:lnTo>
                    <a:pt x="582" y="665"/>
                  </a:lnTo>
                  <a:lnTo>
                    <a:pt x="393" y="843"/>
                  </a:lnTo>
                </a:path>
              </a:pathLst>
            </a:custGeom>
            <a:solidFill>
              <a:srgbClr val="81818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6" name="Freeform 24"/>
            <p:cNvSpPr>
              <a:spLocks noChangeArrowheads="1"/>
            </p:cNvSpPr>
            <p:nvPr/>
          </p:nvSpPr>
          <p:spPr bwMode="auto">
            <a:xfrm rot="21133775">
              <a:off x="17553511" y="5423712"/>
              <a:ext cx="177713" cy="197034"/>
            </a:xfrm>
            <a:custGeom>
              <a:avLst/>
              <a:gdLst>
                <a:gd name="T0" fmla="*/ 155 w 367"/>
                <a:gd name="T1" fmla="*/ 405 h 406"/>
                <a:gd name="T2" fmla="*/ 0 w 367"/>
                <a:gd name="T3" fmla="*/ 83 h 406"/>
                <a:gd name="T4" fmla="*/ 233 w 367"/>
                <a:gd name="T5" fmla="*/ 0 h 406"/>
                <a:gd name="T6" fmla="*/ 366 w 367"/>
                <a:gd name="T7" fmla="*/ 272 h 406"/>
                <a:gd name="T8" fmla="*/ 155 w 367"/>
                <a:gd name="T9" fmla="*/ 405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406">
                  <a:moveTo>
                    <a:pt x="155" y="405"/>
                  </a:moveTo>
                  <a:lnTo>
                    <a:pt x="0" y="83"/>
                  </a:lnTo>
                  <a:lnTo>
                    <a:pt x="233" y="0"/>
                  </a:lnTo>
                  <a:lnTo>
                    <a:pt x="366" y="272"/>
                  </a:lnTo>
                  <a:lnTo>
                    <a:pt x="155" y="405"/>
                  </a:lnTo>
                </a:path>
              </a:pathLst>
            </a:custGeom>
            <a:solidFill>
              <a:srgbClr val="81818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7" name="Freeform 25"/>
            <p:cNvSpPr>
              <a:spLocks noChangeArrowheads="1"/>
            </p:cNvSpPr>
            <p:nvPr/>
          </p:nvSpPr>
          <p:spPr bwMode="auto">
            <a:xfrm rot="21133775">
              <a:off x="17439196" y="6234296"/>
              <a:ext cx="550262" cy="454032"/>
            </a:xfrm>
            <a:custGeom>
              <a:avLst/>
              <a:gdLst>
                <a:gd name="T0" fmla="*/ 1131 w 1132"/>
                <a:gd name="T1" fmla="*/ 688 h 933"/>
                <a:gd name="T2" fmla="*/ 1131 w 1132"/>
                <a:gd name="T3" fmla="*/ 688 h 933"/>
                <a:gd name="T4" fmla="*/ 965 w 1132"/>
                <a:gd name="T5" fmla="*/ 349 h 933"/>
                <a:gd name="T6" fmla="*/ 798 w 1132"/>
                <a:gd name="T7" fmla="*/ 11 h 933"/>
                <a:gd name="T8" fmla="*/ 394 w 1132"/>
                <a:gd name="T9" fmla="*/ 133 h 933"/>
                <a:gd name="T10" fmla="*/ 549 w 1132"/>
                <a:gd name="T11" fmla="*/ 227 h 933"/>
                <a:gd name="T12" fmla="*/ 0 w 1132"/>
                <a:gd name="T13" fmla="*/ 821 h 933"/>
                <a:gd name="T14" fmla="*/ 804 w 1132"/>
                <a:gd name="T15" fmla="*/ 749 h 933"/>
                <a:gd name="T16" fmla="*/ 787 w 1132"/>
                <a:gd name="T17" fmla="*/ 932 h 933"/>
                <a:gd name="T18" fmla="*/ 1131 w 1132"/>
                <a:gd name="T19" fmla="*/ 688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2" h="933">
                  <a:moveTo>
                    <a:pt x="1131" y="688"/>
                  </a:moveTo>
                  <a:lnTo>
                    <a:pt x="1131" y="688"/>
                  </a:lnTo>
                  <a:cubicBezTo>
                    <a:pt x="965" y="349"/>
                    <a:pt x="965" y="349"/>
                    <a:pt x="965" y="349"/>
                  </a:cubicBezTo>
                  <a:cubicBezTo>
                    <a:pt x="798" y="11"/>
                    <a:pt x="798" y="11"/>
                    <a:pt x="798" y="11"/>
                  </a:cubicBezTo>
                  <a:cubicBezTo>
                    <a:pt x="798" y="11"/>
                    <a:pt x="576" y="0"/>
                    <a:pt x="394" y="133"/>
                  </a:cubicBezTo>
                  <a:cubicBezTo>
                    <a:pt x="394" y="133"/>
                    <a:pt x="543" y="161"/>
                    <a:pt x="549" y="227"/>
                  </a:cubicBezTo>
                  <a:cubicBezTo>
                    <a:pt x="549" y="227"/>
                    <a:pt x="127" y="482"/>
                    <a:pt x="0" y="821"/>
                  </a:cubicBezTo>
                  <a:cubicBezTo>
                    <a:pt x="344" y="932"/>
                    <a:pt x="804" y="749"/>
                    <a:pt x="804" y="749"/>
                  </a:cubicBezTo>
                  <a:cubicBezTo>
                    <a:pt x="854" y="798"/>
                    <a:pt x="787" y="932"/>
                    <a:pt x="787" y="932"/>
                  </a:cubicBezTo>
                  <a:cubicBezTo>
                    <a:pt x="1004" y="870"/>
                    <a:pt x="1131" y="688"/>
                    <a:pt x="1131" y="688"/>
                  </a:cubicBezTo>
                </a:path>
              </a:pathLst>
            </a:custGeom>
            <a:solidFill>
              <a:srgbClr val="F693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8" name="Freeform 26"/>
            <p:cNvSpPr>
              <a:spLocks noChangeArrowheads="1"/>
            </p:cNvSpPr>
            <p:nvPr/>
          </p:nvSpPr>
          <p:spPr bwMode="auto">
            <a:xfrm rot="21133775">
              <a:off x="17553048" y="6243155"/>
              <a:ext cx="408951" cy="372649"/>
            </a:xfrm>
            <a:custGeom>
              <a:avLst/>
              <a:gdLst>
                <a:gd name="T0" fmla="*/ 843 w 844"/>
                <a:gd name="T1" fmla="*/ 566 h 766"/>
                <a:gd name="T2" fmla="*/ 843 w 844"/>
                <a:gd name="T3" fmla="*/ 566 h 766"/>
                <a:gd name="T4" fmla="*/ 721 w 844"/>
                <a:gd name="T5" fmla="*/ 316 h 766"/>
                <a:gd name="T6" fmla="*/ 599 w 844"/>
                <a:gd name="T7" fmla="*/ 61 h 766"/>
                <a:gd name="T8" fmla="*/ 316 w 844"/>
                <a:gd name="T9" fmla="*/ 100 h 766"/>
                <a:gd name="T10" fmla="*/ 410 w 844"/>
                <a:gd name="T11" fmla="*/ 228 h 766"/>
                <a:gd name="T12" fmla="*/ 0 w 844"/>
                <a:gd name="T13" fmla="*/ 666 h 766"/>
                <a:gd name="T14" fmla="*/ 604 w 844"/>
                <a:gd name="T15" fmla="*/ 616 h 766"/>
                <a:gd name="T16" fmla="*/ 643 w 844"/>
                <a:gd name="T17" fmla="*/ 765 h 766"/>
                <a:gd name="T18" fmla="*/ 843 w 844"/>
                <a:gd name="T19" fmla="*/ 566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4" h="766">
                  <a:moveTo>
                    <a:pt x="843" y="566"/>
                  </a:moveTo>
                  <a:lnTo>
                    <a:pt x="843" y="566"/>
                  </a:lnTo>
                  <a:cubicBezTo>
                    <a:pt x="721" y="316"/>
                    <a:pt x="721" y="316"/>
                    <a:pt x="721" y="316"/>
                  </a:cubicBezTo>
                  <a:cubicBezTo>
                    <a:pt x="599" y="61"/>
                    <a:pt x="599" y="61"/>
                    <a:pt x="599" y="61"/>
                  </a:cubicBezTo>
                  <a:cubicBezTo>
                    <a:pt x="599" y="61"/>
                    <a:pt x="449" y="0"/>
                    <a:pt x="316" y="100"/>
                  </a:cubicBezTo>
                  <a:cubicBezTo>
                    <a:pt x="316" y="100"/>
                    <a:pt x="405" y="178"/>
                    <a:pt x="410" y="228"/>
                  </a:cubicBezTo>
                  <a:cubicBezTo>
                    <a:pt x="410" y="228"/>
                    <a:pt x="94" y="416"/>
                    <a:pt x="0" y="666"/>
                  </a:cubicBezTo>
                  <a:cubicBezTo>
                    <a:pt x="260" y="749"/>
                    <a:pt x="604" y="616"/>
                    <a:pt x="604" y="616"/>
                  </a:cubicBezTo>
                  <a:cubicBezTo>
                    <a:pt x="637" y="649"/>
                    <a:pt x="643" y="765"/>
                    <a:pt x="643" y="765"/>
                  </a:cubicBezTo>
                  <a:cubicBezTo>
                    <a:pt x="809" y="721"/>
                    <a:pt x="843" y="566"/>
                    <a:pt x="843" y="566"/>
                  </a:cubicBezTo>
                </a:path>
              </a:pathLst>
            </a:custGeom>
            <a:solidFill>
              <a:srgbClr val="FAED2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19" name="Freeform 27"/>
            <p:cNvSpPr>
              <a:spLocks noChangeArrowheads="1"/>
            </p:cNvSpPr>
            <p:nvPr/>
          </p:nvSpPr>
          <p:spPr bwMode="auto">
            <a:xfrm rot="21133775">
              <a:off x="17683827" y="6293408"/>
              <a:ext cx="256932" cy="235583"/>
            </a:xfrm>
            <a:custGeom>
              <a:avLst/>
              <a:gdLst>
                <a:gd name="T0" fmla="*/ 526 w 527"/>
                <a:gd name="T1" fmla="*/ 355 h 483"/>
                <a:gd name="T2" fmla="*/ 526 w 527"/>
                <a:gd name="T3" fmla="*/ 355 h 483"/>
                <a:gd name="T4" fmla="*/ 449 w 527"/>
                <a:gd name="T5" fmla="*/ 199 h 483"/>
                <a:gd name="T6" fmla="*/ 371 w 527"/>
                <a:gd name="T7" fmla="*/ 39 h 483"/>
                <a:gd name="T8" fmla="*/ 194 w 527"/>
                <a:gd name="T9" fmla="*/ 61 h 483"/>
                <a:gd name="T10" fmla="*/ 255 w 527"/>
                <a:gd name="T11" fmla="*/ 144 h 483"/>
                <a:gd name="T12" fmla="*/ 0 w 527"/>
                <a:gd name="T13" fmla="*/ 421 h 483"/>
                <a:gd name="T14" fmla="*/ 377 w 527"/>
                <a:gd name="T15" fmla="*/ 388 h 483"/>
                <a:gd name="T16" fmla="*/ 404 w 527"/>
                <a:gd name="T17" fmla="*/ 482 h 483"/>
                <a:gd name="T18" fmla="*/ 526 w 527"/>
                <a:gd name="T19" fmla="*/ 355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7" h="483">
                  <a:moveTo>
                    <a:pt x="526" y="355"/>
                  </a:moveTo>
                  <a:lnTo>
                    <a:pt x="526" y="355"/>
                  </a:lnTo>
                  <a:cubicBezTo>
                    <a:pt x="449" y="199"/>
                    <a:pt x="449" y="199"/>
                    <a:pt x="449" y="199"/>
                  </a:cubicBezTo>
                  <a:cubicBezTo>
                    <a:pt x="371" y="39"/>
                    <a:pt x="371" y="39"/>
                    <a:pt x="371" y="39"/>
                  </a:cubicBezTo>
                  <a:cubicBezTo>
                    <a:pt x="371" y="39"/>
                    <a:pt x="282" y="0"/>
                    <a:pt x="194" y="61"/>
                  </a:cubicBezTo>
                  <a:cubicBezTo>
                    <a:pt x="194" y="61"/>
                    <a:pt x="249" y="111"/>
                    <a:pt x="255" y="144"/>
                  </a:cubicBezTo>
                  <a:cubicBezTo>
                    <a:pt x="255" y="144"/>
                    <a:pt x="55" y="260"/>
                    <a:pt x="0" y="421"/>
                  </a:cubicBezTo>
                  <a:cubicBezTo>
                    <a:pt x="160" y="471"/>
                    <a:pt x="377" y="388"/>
                    <a:pt x="377" y="388"/>
                  </a:cubicBezTo>
                  <a:cubicBezTo>
                    <a:pt x="399" y="410"/>
                    <a:pt x="404" y="482"/>
                    <a:pt x="404" y="482"/>
                  </a:cubicBezTo>
                  <a:cubicBezTo>
                    <a:pt x="504" y="454"/>
                    <a:pt x="526" y="355"/>
                    <a:pt x="526" y="355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20" name="Freeform 28"/>
            <p:cNvSpPr>
              <a:spLocks noChangeArrowheads="1"/>
            </p:cNvSpPr>
            <p:nvPr/>
          </p:nvSpPr>
          <p:spPr bwMode="auto">
            <a:xfrm rot="21133775">
              <a:off x="17392138" y="5486773"/>
              <a:ext cx="241944" cy="203457"/>
            </a:xfrm>
            <a:custGeom>
              <a:avLst/>
              <a:gdLst>
                <a:gd name="T0" fmla="*/ 499 w 500"/>
                <a:gd name="T1" fmla="*/ 305 h 417"/>
                <a:gd name="T2" fmla="*/ 499 w 500"/>
                <a:gd name="T3" fmla="*/ 305 h 417"/>
                <a:gd name="T4" fmla="*/ 426 w 500"/>
                <a:gd name="T5" fmla="*/ 155 h 417"/>
                <a:gd name="T6" fmla="*/ 354 w 500"/>
                <a:gd name="T7" fmla="*/ 5 h 417"/>
                <a:gd name="T8" fmla="*/ 172 w 500"/>
                <a:gd name="T9" fmla="*/ 61 h 417"/>
                <a:gd name="T10" fmla="*/ 244 w 500"/>
                <a:gd name="T11" fmla="*/ 105 h 417"/>
                <a:gd name="T12" fmla="*/ 0 w 500"/>
                <a:gd name="T13" fmla="*/ 366 h 417"/>
                <a:gd name="T14" fmla="*/ 354 w 500"/>
                <a:gd name="T15" fmla="*/ 332 h 417"/>
                <a:gd name="T16" fmla="*/ 349 w 500"/>
                <a:gd name="T17" fmla="*/ 416 h 417"/>
                <a:gd name="T18" fmla="*/ 499 w 500"/>
                <a:gd name="T19" fmla="*/ 30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17">
                  <a:moveTo>
                    <a:pt x="499" y="305"/>
                  </a:moveTo>
                  <a:lnTo>
                    <a:pt x="499" y="305"/>
                  </a:lnTo>
                  <a:cubicBezTo>
                    <a:pt x="426" y="155"/>
                    <a:pt x="426" y="155"/>
                    <a:pt x="426" y="155"/>
                  </a:cubicBezTo>
                  <a:cubicBezTo>
                    <a:pt x="354" y="5"/>
                    <a:pt x="354" y="5"/>
                    <a:pt x="354" y="5"/>
                  </a:cubicBezTo>
                  <a:cubicBezTo>
                    <a:pt x="354" y="5"/>
                    <a:pt x="255" y="0"/>
                    <a:pt x="172" y="61"/>
                  </a:cubicBezTo>
                  <a:cubicBezTo>
                    <a:pt x="172" y="61"/>
                    <a:pt x="238" y="72"/>
                    <a:pt x="244" y="105"/>
                  </a:cubicBezTo>
                  <a:cubicBezTo>
                    <a:pt x="244" y="105"/>
                    <a:pt x="49" y="216"/>
                    <a:pt x="0" y="366"/>
                  </a:cubicBezTo>
                  <a:cubicBezTo>
                    <a:pt x="149" y="416"/>
                    <a:pt x="354" y="332"/>
                    <a:pt x="354" y="332"/>
                  </a:cubicBezTo>
                  <a:cubicBezTo>
                    <a:pt x="377" y="355"/>
                    <a:pt x="349" y="416"/>
                    <a:pt x="349" y="416"/>
                  </a:cubicBezTo>
                  <a:cubicBezTo>
                    <a:pt x="443" y="388"/>
                    <a:pt x="499" y="305"/>
                    <a:pt x="499" y="305"/>
                  </a:cubicBezTo>
                </a:path>
              </a:pathLst>
            </a:custGeom>
            <a:solidFill>
              <a:srgbClr val="F693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21" name="Freeform 29"/>
            <p:cNvSpPr>
              <a:spLocks noChangeArrowheads="1"/>
            </p:cNvSpPr>
            <p:nvPr/>
          </p:nvSpPr>
          <p:spPr bwMode="auto">
            <a:xfrm rot="21133775">
              <a:off x="17439603" y="5490555"/>
              <a:ext cx="184135" cy="167050"/>
            </a:xfrm>
            <a:custGeom>
              <a:avLst/>
              <a:gdLst>
                <a:gd name="T0" fmla="*/ 377 w 378"/>
                <a:gd name="T1" fmla="*/ 255 h 345"/>
                <a:gd name="T2" fmla="*/ 377 w 378"/>
                <a:gd name="T3" fmla="*/ 255 h 345"/>
                <a:gd name="T4" fmla="*/ 321 w 378"/>
                <a:gd name="T5" fmla="*/ 139 h 345"/>
                <a:gd name="T6" fmla="*/ 266 w 378"/>
                <a:gd name="T7" fmla="*/ 28 h 345"/>
                <a:gd name="T8" fmla="*/ 144 w 378"/>
                <a:gd name="T9" fmla="*/ 45 h 345"/>
                <a:gd name="T10" fmla="*/ 183 w 378"/>
                <a:gd name="T11" fmla="*/ 100 h 345"/>
                <a:gd name="T12" fmla="*/ 0 w 378"/>
                <a:gd name="T13" fmla="*/ 300 h 345"/>
                <a:gd name="T14" fmla="*/ 266 w 378"/>
                <a:gd name="T15" fmla="*/ 272 h 345"/>
                <a:gd name="T16" fmla="*/ 288 w 378"/>
                <a:gd name="T17" fmla="*/ 344 h 345"/>
                <a:gd name="T18" fmla="*/ 377 w 378"/>
                <a:gd name="T19" fmla="*/ 25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45">
                  <a:moveTo>
                    <a:pt x="377" y="255"/>
                  </a:moveTo>
                  <a:lnTo>
                    <a:pt x="377" y="255"/>
                  </a:lnTo>
                  <a:cubicBezTo>
                    <a:pt x="321" y="139"/>
                    <a:pt x="321" y="139"/>
                    <a:pt x="321" y="13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8"/>
                    <a:pt x="200" y="0"/>
                    <a:pt x="144" y="45"/>
                  </a:cubicBezTo>
                  <a:cubicBezTo>
                    <a:pt x="144" y="45"/>
                    <a:pt x="183" y="78"/>
                    <a:pt x="183" y="100"/>
                  </a:cubicBezTo>
                  <a:cubicBezTo>
                    <a:pt x="183" y="100"/>
                    <a:pt x="44" y="183"/>
                    <a:pt x="0" y="300"/>
                  </a:cubicBezTo>
                  <a:cubicBezTo>
                    <a:pt x="116" y="333"/>
                    <a:pt x="266" y="272"/>
                    <a:pt x="266" y="272"/>
                  </a:cubicBezTo>
                  <a:cubicBezTo>
                    <a:pt x="283" y="289"/>
                    <a:pt x="288" y="344"/>
                    <a:pt x="288" y="344"/>
                  </a:cubicBezTo>
                  <a:cubicBezTo>
                    <a:pt x="360" y="322"/>
                    <a:pt x="377" y="255"/>
                    <a:pt x="377" y="255"/>
                  </a:cubicBezTo>
                </a:path>
              </a:pathLst>
            </a:custGeom>
            <a:solidFill>
              <a:srgbClr val="FAED2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  <p:sp>
          <p:nvSpPr>
            <p:cNvPr id="122" name="Freeform 30"/>
            <p:cNvSpPr>
              <a:spLocks noChangeArrowheads="1"/>
            </p:cNvSpPr>
            <p:nvPr/>
          </p:nvSpPr>
          <p:spPr bwMode="auto">
            <a:xfrm rot="21133775">
              <a:off x="17498603" y="5512975"/>
              <a:ext cx="113479" cy="104942"/>
            </a:xfrm>
            <a:custGeom>
              <a:avLst/>
              <a:gdLst>
                <a:gd name="T0" fmla="*/ 233 w 234"/>
                <a:gd name="T1" fmla="*/ 161 h 218"/>
                <a:gd name="T2" fmla="*/ 233 w 234"/>
                <a:gd name="T3" fmla="*/ 161 h 218"/>
                <a:gd name="T4" fmla="*/ 199 w 234"/>
                <a:gd name="T5" fmla="*/ 89 h 218"/>
                <a:gd name="T6" fmla="*/ 166 w 234"/>
                <a:gd name="T7" fmla="*/ 23 h 218"/>
                <a:gd name="T8" fmla="*/ 89 w 234"/>
                <a:gd name="T9" fmla="*/ 28 h 218"/>
                <a:gd name="T10" fmla="*/ 111 w 234"/>
                <a:gd name="T11" fmla="*/ 67 h 218"/>
                <a:gd name="T12" fmla="*/ 0 w 234"/>
                <a:gd name="T13" fmla="*/ 189 h 218"/>
                <a:gd name="T14" fmla="*/ 166 w 234"/>
                <a:gd name="T15" fmla="*/ 172 h 218"/>
                <a:gd name="T16" fmla="*/ 177 w 234"/>
                <a:gd name="T17" fmla="*/ 217 h 218"/>
                <a:gd name="T18" fmla="*/ 233 w 234"/>
                <a:gd name="T19" fmla="*/ 16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18">
                  <a:moveTo>
                    <a:pt x="233" y="161"/>
                  </a:moveTo>
                  <a:lnTo>
                    <a:pt x="233" y="161"/>
                  </a:lnTo>
                  <a:cubicBezTo>
                    <a:pt x="199" y="89"/>
                    <a:pt x="199" y="89"/>
                    <a:pt x="199" y="89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6" y="23"/>
                    <a:pt x="122" y="0"/>
                    <a:pt x="89" y="28"/>
                  </a:cubicBezTo>
                  <a:cubicBezTo>
                    <a:pt x="89" y="28"/>
                    <a:pt x="111" y="50"/>
                    <a:pt x="111" y="67"/>
                  </a:cubicBezTo>
                  <a:cubicBezTo>
                    <a:pt x="111" y="67"/>
                    <a:pt x="22" y="117"/>
                    <a:pt x="0" y="189"/>
                  </a:cubicBezTo>
                  <a:cubicBezTo>
                    <a:pt x="72" y="211"/>
                    <a:pt x="166" y="172"/>
                    <a:pt x="166" y="172"/>
                  </a:cubicBezTo>
                  <a:cubicBezTo>
                    <a:pt x="177" y="183"/>
                    <a:pt x="177" y="217"/>
                    <a:pt x="177" y="217"/>
                  </a:cubicBezTo>
                  <a:cubicBezTo>
                    <a:pt x="222" y="205"/>
                    <a:pt x="233" y="161"/>
                    <a:pt x="233" y="161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FFFFFF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711325" y="483017"/>
            <a:ext cx="20962938" cy="2079087"/>
            <a:chOff x="1690738" y="483017"/>
            <a:chExt cx="20962938" cy="2079087"/>
          </a:xfrm>
        </p:grpSpPr>
        <p:sp>
          <p:nvSpPr>
            <p:cNvPr id="78" name="TextBox 77"/>
            <p:cNvSpPr txBox="1"/>
            <p:nvPr/>
          </p:nvSpPr>
          <p:spPr>
            <a:xfrm>
              <a:off x="1690738" y="483017"/>
              <a:ext cx="20962938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Types of DBMS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92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latin typeface="Lato Light"/>
                  <a:cs typeface="Lato Light"/>
                </a:rPr>
                <a:t/>
              </a:r>
              <a:r>
                <a:rPr lang="en-US" sz="3100" dirty="0" smtClean="0">
                  <a:latin typeface="Lato Light"/>
                  <a:cs typeface="Lato Light"/>
                </a:rPr>
                <a:t>Five Common </a:t>
              </a:r>
              <a:r>
                <a:rPr lang="en-US" sz="31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Data Models</a:t>
              </a:r>
              <a:endParaRPr lang="en-US" sz="31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27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33" grpId="0" animBg="1"/>
      <p:bldP spid="38" grpId="0"/>
      <p:bldP spid="75" grpId="0"/>
      <p:bldP spid="80" grpId="0"/>
      <p:bldP spid="84" grpId="0" animBg="1"/>
      <p:bldP spid="85" grpId="0"/>
      <p:bldP spid="86" grpId="0"/>
      <p:bldP spid="87" grpId="0" animBg="1"/>
      <p:bldP spid="88" grpId="0"/>
      <p:bldP spid="81" grpId="0"/>
      <p:bldP spid="82" grpId="0" animBg="1"/>
      <p:bldP spid="83" grpId="0"/>
      <p:bldP spid="89" grpId="0"/>
      <p:bldP spid="90" grpId="0" animBg="1"/>
      <p:bldP spid="91" grpId="0"/>
      <p:bldP spid="96" grpId="0"/>
      <p:bldP spid="97" grpId="0"/>
      <p:bldP spid="98" grpId="0"/>
      <p:bldP spid="99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643410" y="3884414"/>
            <a:ext cx="7502918" cy="7504452"/>
            <a:chOff x="7870626" y="2948401"/>
            <a:chExt cx="9031215" cy="9033062"/>
          </a:xfrm>
        </p:grpSpPr>
        <p:sp>
          <p:nvSpPr>
            <p:cNvPr id="68" name="Freeform 3"/>
            <p:cNvSpPr>
              <a:spLocks noChangeArrowheads="1"/>
            </p:cNvSpPr>
            <p:nvPr/>
          </p:nvSpPr>
          <p:spPr bwMode="auto">
            <a:xfrm rot="19397468">
              <a:off x="9000026" y="2948401"/>
              <a:ext cx="4612900" cy="468072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70" name="Freeform 3"/>
            <p:cNvSpPr>
              <a:spLocks noChangeArrowheads="1"/>
            </p:cNvSpPr>
            <p:nvPr/>
          </p:nvSpPr>
          <p:spPr bwMode="auto">
            <a:xfrm rot="3202081">
              <a:off x="12255036" y="4039640"/>
              <a:ext cx="4614101" cy="4679509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71" name="Freeform 3"/>
            <p:cNvSpPr>
              <a:spLocks noChangeArrowheads="1"/>
            </p:cNvSpPr>
            <p:nvPr/>
          </p:nvSpPr>
          <p:spPr bwMode="auto">
            <a:xfrm rot="8579122">
              <a:off x="11157827" y="7300735"/>
              <a:ext cx="4612900" cy="468072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72" name="Freeform 3"/>
            <p:cNvSpPr>
              <a:spLocks noChangeArrowheads="1"/>
            </p:cNvSpPr>
            <p:nvPr/>
          </p:nvSpPr>
          <p:spPr bwMode="auto">
            <a:xfrm rot="13978264">
              <a:off x="7903330" y="6233611"/>
              <a:ext cx="4614101" cy="4679509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9841414" y="3516812"/>
              <a:ext cx="2916614" cy="2963626"/>
            </a:xfrm>
            <a:prstGeom prst="rect">
              <a:avLst/>
            </a:prstGeom>
            <a:noFill/>
          </p:spPr>
          <p:txBody>
            <a:bodyPr wrap="square" lIns="243744" tIns="121869" rIns="243744" bIns="121869" rtlCol="0">
              <a:spAutoFit/>
            </a:bodyPr>
            <a:lstStyle/>
            <a:p>
              <a:pPr algn="ctr"/>
              <a:r>
                <a:rPr lang="en-US" sz="14400" b="1" dirty="0">
                  <a:solidFill>
                    <a:schemeClr val="bg1"/>
                  </a:solidFill>
                  <a:latin typeface="Lato Black"/>
                  <a:cs typeface="Lato Black"/>
                </a:rPr>
                <a:t>P</a:t>
              </a:r>
              <a:endParaRPr lang="ru-RU" sz="14400" b="1" dirty="0">
                <a:solidFill>
                  <a:schemeClr val="bg1"/>
                </a:solidFill>
                <a:latin typeface="Lato Black"/>
                <a:cs typeface="Lato Black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3251875" y="4810899"/>
              <a:ext cx="2916614" cy="2963626"/>
            </a:xfrm>
            <a:prstGeom prst="rect">
              <a:avLst/>
            </a:prstGeom>
            <a:noFill/>
          </p:spPr>
          <p:txBody>
            <a:bodyPr wrap="square" lIns="243744" tIns="121869" rIns="243744" bIns="121869" rtlCol="0">
              <a:spAutoFit/>
            </a:bodyPr>
            <a:lstStyle/>
            <a:p>
              <a:pPr algn="ctr"/>
              <a:r>
                <a:rPr lang="en-US" sz="14400" b="1" dirty="0" smtClean="0">
                  <a:solidFill>
                    <a:schemeClr val="bg1"/>
                  </a:solidFill>
                  <a:latin typeface="Lato Black"/>
                  <a:cs typeface="Lato Black"/>
                </a:rPr>
                <a:t>F</a:t>
              </a:r>
              <a:endParaRPr lang="ru-RU" sz="14400" b="1" dirty="0">
                <a:solidFill>
                  <a:schemeClr val="bg1"/>
                </a:solidFill>
                <a:latin typeface="Lato Black"/>
                <a:cs typeface="Lato Black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964099" y="8359756"/>
              <a:ext cx="2916614" cy="2963626"/>
            </a:xfrm>
            <a:prstGeom prst="rect">
              <a:avLst/>
            </a:prstGeom>
            <a:noFill/>
          </p:spPr>
          <p:txBody>
            <a:bodyPr wrap="square" lIns="243744" tIns="121869" rIns="243744" bIns="121869" rtlCol="0">
              <a:spAutoFit/>
            </a:bodyPr>
            <a:lstStyle/>
            <a:p>
              <a:pPr algn="ctr"/>
              <a:r>
                <a:rPr lang="en-US" sz="14400" b="1" dirty="0">
                  <a:solidFill>
                    <a:schemeClr val="bg1"/>
                  </a:solidFill>
                  <a:latin typeface="Lato Black"/>
                  <a:cs typeface="Lato Black"/>
                </a:rPr>
                <a:t>S</a:t>
              </a:r>
              <a:endParaRPr lang="ru-RU" sz="14400" b="1" dirty="0">
                <a:solidFill>
                  <a:schemeClr val="bg1"/>
                </a:solidFill>
                <a:latin typeface="Lato Black"/>
                <a:cs typeface="Lato Black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613884" y="7071280"/>
              <a:ext cx="2916614" cy="2963626"/>
            </a:xfrm>
            <a:prstGeom prst="rect">
              <a:avLst/>
            </a:prstGeom>
            <a:noFill/>
          </p:spPr>
          <p:txBody>
            <a:bodyPr wrap="square" lIns="243744" tIns="121869" rIns="243744" bIns="121869" rtlCol="0">
              <a:spAutoFit/>
            </a:bodyPr>
            <a:lstStyle/>
            <a:p>
              <a:pPr algn="ctr"/>
              <a:r>
                <a:rPr lang="en-US" sz="14400" b="1" dirty="0">
                  <a:solidFill>
                    <a:schemeClr val="bg1"/>
                  </a:solidFill>
                  <a:latin typeface="Lato Black"/>
                  <a:cs typeface="Lato Black"/>
                </a:rPr>
                <a:t>C</a:t>
              </a:r>
              <a:endParaRPr lang="ru-RU" sz="14400" b="1" dirty="0">
                <a:solidFill>
                  <a:schemeClr val="bg1"/>
                </a:solidFill>
                <a:latin typeface="Lato Black"/>
                <a:cs typeface="Lato Black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2697228" y="4544612"/>
            <a:ext cx="10537387" cy="960227"/>
          </a:xfrm>
          <a:prstGeom prst="rect">
            <a:avLst/>
          </a:prstGeom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Primary Key: a column (or set of columns) that uniquely identifies each row in a table. It cannot contain NULL values and must hold unique values.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r>
              <a:rPr lang="pt-BR" sz="2400" dirty="0" smtClean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endParaRPr lang="en-US" sz="2400" dirty="0">
              <a:solidFill>
                <a:schemeClr val="tx2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697230" y="6538878"/>
            <a:ext cx="10537385" cy="960227"/>
          </a:xfrm>
          <a:prstGeom prst="rect">
            <a:avLst/>
          </a:prstGeom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Foreign Key: a column that references the primary key of another table, used to establish and enforce relationships between tables.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endParaRPr lang="en-US" sz="2400" dirty="0">
              <a:solidFill>
                <a:schemeClr val="tx2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739364" y="8519960"/>
            <a:ext cx="10339288" cy="960227"/>
          </a:xfrm>
          <a:prstGeom prst="rect">
            <a:avLst/>
          </a:prstGeom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Candidate Key: any column or set of columns that could qualify as a unique row identifier; one candidate key is chosen as the primary key.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endParaRPr lang="en-US" sz="2400" dirty="0">
              <a:solidFill>
                <a:schemeClr val="tx2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801912" y="10507948"/>
            <a:ext cx="10432704" cy="960227"/>
          </a:xfrm>
          <a:prstGeom prst="rect">
            <a:avLst/>
          </a:prstGeom>
        </p:spPr>
        <p:txBody>
          <a:bodyPr wrap="square" lIns="219419" tIns="109710" rIns="219419" bIns="109710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Super Key: a set of one or more columns that can uniquely identify a row, though it may include extra attributes beyond what's strictly needed.</a:t>
            </a:r>
            <a:r>
              <a:rPr lang="en-US" sz="2400" dirty="0" err="1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/>
            </a:r>
            <a:r>
              <a:rPr lang="pt-BR" sz="2400" dirty="0">
                <a:solidFill>
                  <a:schemeClr val="tx2"/>
                </a:solidFill>
                <a:latin typeface="Lato Light"/>
                <a:cs typeface="Lato Light"/>
              </a:rPr>
              <a:t/>
            </a:r>
            <a:endParaRPr lang="en-US" sz="2400" dirty="0">
              <a:solidFill>
                <a:schemeClr val="tx2"/>
              </a:solidFill>
              <a:latin typeface="Lato Light"/>
              <a:ea typeface="Open Sans Light" panose="020B0306030504020204" pitchFamily="34" charset="0"/>
              <a:cs typeface="Lato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824193" y="3830205"/>
            <a:ext cx="2932850" cy="693629"/>
            <a:chOff x="2824193" y="3830205"/>
            <a:chExt cx="2932850" cy="693629"/>
          </a:xfrm>
        </p:grpSpPr>
        <p:sp>
          <p:nvSpPr>
            <p:cNvPr id="77" name="Round Same Side Corner Rectangle 76"/>
            <p:cNvSpPr/>
            <p:nvPr/>
          </p:nvSpPr>
          <p:spPr>
            <a:xfrm rot="5400000">
              <a:off x="3943803" y="2710595"/>
              <a:ext cx="693629" cy="29328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78" name="Freeform 11"/>
            <p:cNvSpPr>
              <a:spLocks/>
            </p:cNvSpPr>
            <p:nvPr/>
          </p:nvSpPr>
          <p:spPr bwMode="auto">
            <a:xfrm>
              <a:off x="2824197" y="3837358"/>
              <a:ext cx="698763" cy="686467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Lato Ligh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499558" y="3896481"/>
              <a:ext cx="1780394" cy="590895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en-US" sz="2400" b="1" dirty="0" smtClean="0">
                  <a:solidFill>
                    <a:schemeClr val="tx2"/>
                  </a:solidFill>
                  <a:latin typeface="Lato Regular"/>
                  <a:ea typeface="Open Sans Light" panose="020B0306030504020204" pitchFamily="34" charset="0"/>
                  <a:cs typeface="Lato Regular"/>
                </a:rPr>
                <a:t>Primary Key</a:t>
              </a:r>
              <a:endParaRPr lang="bg-BG" sz="24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00" name="Freeform 2"/>
            <p:cNvSpPr>
              <a:spLocks noChangeArrowheads="1"/>
            </p:cNvSpPr>
            <p:nvPr/>
          </p:nvSpPr>
          <p:spPr bwMode="auto">
            <a:xfrm>
              <a:off x="2991306" y="3985520"/>
              <a:ext cx="402985" cy="403090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2594 h 6844"/>
                <a:gd name="T40" fmla="*/ 1250 w 6844"/>
                <a:gd name="T41" fmla="*/ 1313 h 6844"/>
                <a:gd name="T42" fmla="*/ 407 w 6844"/>
                <a:gd name="T43" fmla="*/ 2563 h 6844"/>
                <a:gd name="T44" fmla="*/ 1032 w 6844"/>
                <a:gd name="T45" fmla="*/ 32 h 6844"/>
                <a:gd name="T46" fmla="*/ 1813 w 6844"/>
                <a:gd name="T47" fmla="*/ 938 h 6844"/>
                <a:gd name="T48" fmla="*/ 2157 w 6844"/>
                <a:gd name="T49" fmla="*/ 907 h 6844"/>
                <a:gd name="T50" fmla="*/ 4718 w 6844"/>
                <a:gd name="T51" fmla="*/ 907 h 6844"/>
                <a:gd name="T52" fmla="*/ 5031 w 6844"/>
                <a:gd name="T53" fmla="*/ 938 h 6844"/>
                <a:gd name="T54" fmla="*/ 5812 w 6844"/>
                <a:gd name="T55" fmla="*/ 0 h 6844"/>
                <a:gd name="T56" fmla="*/ 4562 w 6844"/>
                <a:gd name="T57" fmla="*/ 1188 h 6844"/>
                <a:gd name="T58" fmla="*/ 3437 w 6844"/>
                <a:gd name="T59" fmla="*/ 1157 h 6844"/>
                <a:gd name="T60" fmla="*/ 2282 w 6844"/>
                <a:gd name="T61" fmla="*/ 2469 h 6844"/>
                <a:gd name="T62" fmla="*/ 3718 w 6844"/>
                <a:gd name="T63" fmla="*/ 3157 h 6844"/>
                <a:gd name="T64" fmla="*/ 4562 w 6844"/>
                <a:gd name="T65" fmla="*/ 1188 h 6844"/>
                <a:gd name="T66" fmla="*/ 4562 w 6844"/>
                <a:gd name="T67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lnTo>
                    <a:pt x="1782" y="2750"/>
                  </a:ln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824193" y="5824471"/>
            <a:ext cx="2932850" cy="693629"/>
            <a:chOff x="2824193" y="5824471"/>
            <a:chExt cx="2932850" cy="693629"/>
          </a:xfrm>
        </p:grpSpPr>
        <p:sp>
          <p:nvSpPr>
            <p:cNvPr id="81" name="Round Same Side Corner Rectangle 80"/>
            <p:cNvSpPr/>
            <p:nvPr/>
          </p:nvSpPr>
          <p:spPr>
            <a:xfrm rot="5400000">
              <a:off x="3943803" y="4704861"/>
              <a:ext cx="693629" cy="29328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82" name="Freeform 11"/>
            <p:cNvSpPr>
              <a:spLocks/>
            </p:cNvSpPr>
            <p:nvPr/>
          </p:nvSpPr>
          <p:spPr bwMode="auto">
            <a:xfrm>
              <a:off x="2824197" y="5831623"/>
              <a:ext cx="698763" cy="686467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Lato Ligh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499566" y="5890746"/>
              <a:ext cx="1862728" cy="590895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en-US" sz="2400" b="1" dirty="0" smtClean="0">
                  <a:solidFill>
                    <a:schemeClr val="tx2"/>
                  </a:solidFill>
                  <a:latin typeface="Lato Regular"/>
                  <a:ea typeface="Open Sans Light" panose="020B0306030504020204" pitchFamily="34" charset="0"/>
                  <a:cs typeface="Lato Regular"/>
                </a:rPr>
                <a:t>Foreign Key</a:t>
              </a:r>
              <a:endParaRPr lang="bg-BG" sz="24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01" name="Freeform 3"/>
            <p:cNvSpPr>
              <a:spLocks noChangeArrowheads="1"/>
            </p:cNvSpPr>
            <p:nvPr/>
          </p:nvSpPr>
          <p:spPr bwMode="auto">
            <a:xfrm>
              <a:off x="2995536" y="5999517"/>
              <a:ext cx="397875" cy="305483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66326" y="7805553"/>
            <a:ext cx="3067315" cy="693629"/>
            <a:chOff x="2866326" y="7805553"/>
            <a:chExt cx="3067315" cy="693629"/>
          </a:xfrm>
        </p:grpSpPr>
        <p:sp>
          <p:nvSpPr>
            <p:cNvPr id="85" name="Round Same Side Corner Rectangle 84"/>
            <p:cNvSpPr/>
            <p:nvPr/>
          </p:nvSpPr>
          <p:spPr>
            <a:xfrm rot="5400000">
              <a:off x="3985936" y="6685943"/>
              <a:ext cx="693629" cy="29328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86" name="Freeform 11"/>
            <p:cNvSpPr>
              <a:spLocks/>
            </p:cNvSpPr>
            <p:nvPr/>
          </p:nvSpPr>
          <p:spPr bwMode="auto">
            <a:xfrm>
              <a:off x="2866330" y="7812706"/>
              <a:ext cx="698763" cy="686467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Lato Light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541699" y="7871829"/>
              <a:ext cx="2391942" cy="590895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  <a:latin typeface="Lato Regular"/>
                  <a:ea typeface="Open Sans Light" panose="020B0306030504020204" pitchFamily="34" charset="0"/>
                  <a:cs typeface="Lato Regular"/>
                </a:rPr>
                <a:t>Candidate Key</a:t>
              </a:r>
              <a:endParaRPr lang="bg-BG" sz="24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02" name="Freeform 1"/>
            <p:cNvSpPr>
              <a:spLocks noChangeArrowheads="1"/>
            </p:cNvSpPr>
            <p:nvPr/>
          </p:nvSpPr>
          <p:spPr bwMode="auto">
            <a:xfrm>
              <a:off x="3070846" y="8015238"/>
              <a:ext cx="336145" cy="336232"/>
            </a:xfrm>
            <a:custGeom>
              <a:avLst/>
              <a:gdLst>
                <a:gd name="T0" fmla="*/ 4905 w 5031"/>
                <a:gd name="T1" fmla="*/ 0 h 5031"/>
                <a:gd name="T2" fmla="*/ 4905 w 5031"/>
                <a:gd name="T3" fmla="*/ 0 h 5031"/>
                <a:gd name="T4" fmla="*/ 125 w 5031"/>
                <a:gd name="T5" fmla="*/ 0 h 5031"/>
                <a:gd name="T6" fmla="*/ 0 w 5031"/>
                <a:gd name="T7" fmla="*/ 125 h 5031"/>
                <a:gd name="T8" fmla="*/ 0 w 5031"/>
                <a:gd name="T9" fmla="*/ 4905 h 5031"/>
                <a:gd name="T10" fmla="*/ 125 w 5031"/>
                <a:gd name="T11" fmla="*/ 5030 h 5031"/>
                <a:gd name="T12" fmla="*/ 4905 w 5031"/>
                <a:gd name="T13" fmla="*/ 5030 h 5031"/>
                <a:gd name="T14" fmla="*/ 5030 w 5031"/>
                <a:gd name="T15" fmla="*/ 4905 h 5031"/>
                <a:gd name="T16" fmla="*/ 5030 w 5031"/>
                <a:gd name="T17" fmla="*/ 125 h 5031"/>
                <a:gd name="T18" fmla="*/ 4905 w 5031"/>
                <a:gd name="T19" fmla="*/ 0 h 5031"/>
                <a:gd name="T20" fmla="*/ 3687 w 5031"/>
                <a:gd name="T21" fmla="*/ 2624 h 5031"/>
                <a:gd name="T22" fmla="*/ 3687 w 5031"/>
                <a:gd name="T23" fmla="*/ 2624 h 5031"/>
                <a:gd name="T24" fmla="*/ 3624 w 5031"/>
                <a:gd name="T25" fmla="*/ 2687 h 5031"/>
                <a:gd name="T26" fmla="*/ 3562 w 5031"/>
                <a:gd name="T27" fmla="*/ 2687 h 5031"/>
                <a:gd name="T28" fmla="*/ 3187 w 5031"/>
                <a:gd name="T29" fmla="*/ 2313 h 5031"/>
                <a:gd name="T30" fmla="*/ 1688 w 5031"/>
                <a:gd name="T31" fmla="*/ 3812 h 5031"/>
                <a:gd name="T32" fmla="*/ 1625 w 5031"/>
                <a:gd name="T33" fmla="*/ 3843 h 5031"/>
                <a:gd name="T34" fmla="*/ 1563 w 5031"/>
                <a:gd name="T35" fmla="*/ 3812 h 5031"/>
                <a:gd name="T36" fmla="*/ 1219 w 5031"/>
                <a:gd name="T37" fmla="*/ 3468 h 5031"/>
                <a:gd name="T38" fmla="*/ 1188 w 5031"/>
                <a:gd name="T39" fmla="*/ 3405 h 5031"/>
                <a:gd name="T40" fmla="*/ 1219 w 5031"/>
                <a:gd name="T41" fmla="*/ 3343 h 5031"/>
                <a:gd name="T42" fmla="*/ 2718 w 5031"/>
                <a:gd name="T43" fmla="*/ 1844 h 5031"/>
                <a:gd name="T44" fmla="*/ 2344 w 5031"/>
                <a:gd name="T45" fmla="*/ 1469 h 5031"/>
                <a:gd name="T46" fmla="*/ 2344 w 5031"/>
                <a:gd name="T47" fmla="*/ 1406 h 5031"/>
                <a:gd name="T48" fmla="*/ 2406 w 5031"/>
                <a:gd name="T49" fmla="*/ 1344 h 5031"/>
                <a:gd name="T50" fmla="*/ 3749 w 5031"/>
                <a:gd name="T51" fmla="*/ 1188 h 5031"/>
                <a:gd name="T52" fmla="*/ 3812 w 5031"/>
                <a:gd name="T53" fmla="*/ 1219 h 5031"/>
                <a:gd name="T54" fmla="*/ 3843 w 5031"/>
                <a:gd name="T55" fmla="*/ 1281 h 5031"/>
                <a:gd name="T56" fmla="*/ 3687 w 5031"/>
                <a:gd name="T57" fmla="*/ 2624 h 5031"/>
                <a:gd name="T58" fmla="*/ 3687 w 5031"/>
                <a:gd name="T59" fmla="*/ 2624 h 5031"/>
                <a:gd name="T60" fmla="*/ 3687 w 5031"/>
                <a:gd name="T61" fmla="*/ 2624 h 5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31" h="5031">
                  <a:moveTo>
                    <a:pt x="4905" y="0"/>
                  </a:moveTo>
                  <a:lnTo>
                    <a:pt x="4905" y="0"/>
                  </a:lnTo>
                  <a:cubicBezTo>
                    <a:pt x="125" y="0"/>
                    <a:pt x="125" y="0"/>
                    <a:pt x="125" y="0"/>
                  </a:cubicBezTo>
                  <a:cubicBezTo>
                    <a:pt x="62" y="0"/>
                    <a:pt x="0" y="62"/>
                    <a:pt x="0" y="125"/>
                  </a:cubicBezTo>
                  <a:cubicBezTo>
                    <a:pt x="0" y="4905"/>
                    <a:pt x="0" y="4905"/>
                    <a:pt x="0" y="4905"/>
                  </a:cubicBezTo>
                  <a:cubicBezTo>
                    <a:pt x="0" y="4968"/>
                    <a:pt x="62" y="5030"/>
                    <a:pt x="125" y="5030"/>
                  </a:cubicBezTo>
                  <a:cubicBezTo>
                    <a:pt x="4905" y="5030"/>
                    <a:pt x="4905" y="5030"/>
                    <a:pt x="4905" y="5030"/>
                  </a:cubicBezTo>
                  <a:cubicBezTo>
                    <a:pt x="4968" y="5030"/>
                    <a:pt x="5030" y="4968"/>
                    <a:pt x="5030" y="4905"/>
                  </a:cubicBezTo>
                  <a:cubicBezTo>
                    <a:pt x="5030" y="125"/>
                    <a:pt x="5030" y="125"/>
                    <a:pt x="5030" y="125"/>
                  </a:cubicBezTo>
                  <a:cubicBezTo>
                    <a:pt x="5030" y="62"/>
                    <a:pt x="4968" y="0"/>
                    <a:pt x="4905" y="0"/>
                  </a:cubicBezTo>
                  <a:close/>
                  <a:moveTo>
                    <a:pt x="3687" y="2624"/>
                  </a:moveTo>
                  <a:lnTo>
                    <a:pt x="3687" y="2624"/>
                  </a:lnTo>
                  <a:cubicBezTo>
                    <a:pt x="3687" y="2655"/>
                    <a:pt x="3655" y="2687"/>
                    <a:pt x="3624" y="2687"/>
                  </a:cubicBezTo>
                  <a:cubicBezTo>
                    <a:pt x="3593" y="2687"/>
                    <a:pt x="3562" y="2687"/>
                    <a:pt x="3562" y="2687"/>
                  </a:cubicBezTo>
                  <a:cubicBezTo>
                    <a:pt x="3187" y="2313"/>
                    <a:pt x="3187" y="2313"/>
                    <a:pt x="3187" y="2313"/>
                  </a:cubicBezTo>
                  <a:cubicBezTo>
                    <a:pt x="1688" y="3812"/>
                    <a:pt x="1688" y="3812"/>
                    <a:pt x="1688" y="3812"/>
                  </a:cubicBezTo>
                  <a:cubicBezTo>
                    <a:pt x="1656" y="3812"/>
                    <a:pt x="1625" y="3843"/>
                    <a:pt x="1625" y="3843"/>
                  </a:cubicBezTo>
                  <a:cubicBezTo>
                    <a:pt x="1594" y="3843"/>
                    <a:pt x="1594" y="3812"/>
                    <a:pt x="1563" y="3812"/>
                  </a:cubicBezTo>
                  <a:cubicBezTo>
                    <a:pt x="1219" y="3468"/>
                    <a:pt x="1219" y="3468"/>
                    <a:pt x="1219" y="3468"/>
                  </a:cubicBezTo>
                  <a:cubicBezTo>
                    <a:pt x="1219" y="3437"/>
                    <a:pt x="1188" y="3437"/>
                    <a:pt x="1188" y="3405"/>
                  </a:cubicBezTo>
                  <a:cubicBezTo>
                    <a:pt x="1188" y="3374"/>
                    <a:pt x="1219" y="3374"/>
                    <a:pt x="1219" y="3343"/>
                  </a:cubicBezTo>
                  <a:cubicBezTo>
                    <a:pt x="2718" y="1844"/>
                    <a:pt x="2718" y="1844"/>
                    <a:pt x="2718" y="1844"/>
                  </a:cubicBezTo>
                  <a:cubicBezTo>
                    <a:pt x="2344" y="1469"/>
                    <a:pt x="2344" y="1469"/>
                    <a:pt x="2344" y="1469"/>
                  </a:cubicBezTo>
                  <a:cubicBezTo>
                    <a:pt x="2344" y="1469"/>
                    <a:pt x="2313" y="1438"/>
                    <a:pt x="2344" y="1406"/>
                  </a:cubicBezTo>
                  <a:cubicBezTo>
                    <a:pt x="2344" y="1375"/>
                    <a:pt x="2375" y="1344"/>
                    <a:pt x="2406" y="1344"/>
                  </a:cubicBezTo>
                  <a:cubicBezTo>
                    <a:pt x="3749" y="1188"/>
                    <a:pt x="3749" y="1188"/>
                    <a:pt x="3749" y="1188"/>
                  </a:cubicBezTo>
                  <a:cubicBezTo>
                    <a:pt x="3780" y="1188"/>
                    <a:pt x="3780" y="1188"/>
                    <a:pt x="3812" y="1219"/>
                  </a:cubicBezTo>
                  <a:cubicBezTo>
                    <a:pt x="3812" y="1250"/>
                    <a:pt x="3843" y="1250"/>
                    <a:pt x="3843" y="1281"/>
                  </a:cubicBezTo>
                  <a:lnTo>
                    <a:pt x="3687" y="2624"/>
                  </a:lnTo>
                  <a:close/>
                  <a:moveTo>
                    <a:pt x="3687" y="2624"/>
                  </a:moveTo>
                  <a:lnTo>
                    <a:pt x="3687" y="26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928874" y="9793541"/>
            <a:ext cx="2932850" cy="693629"/>
            <a:chOff x="2928874" y="9793541"/>
            <a:chExt cx="2932850" cy="693629"/>
          </a:xfrm>
        </p:grpSpPr>
        <p:sp>
          <p:nvSpPr>
            <p:cNvPr id="95" name="Round Same Side Corner Rectangle 94"/>
            <p:cNvSpPr/>
            <p:nvPr/>
          </p:nvSpPr>
          <p:spPr>
            <a:xfrm rot="5400000">
              <a:off x="4048484" y="8673931"/>
              <a:ext cx="693629" cy="29328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Lato Light"/>
              </a:endParaRPr>
            </a:p>
          </p:txBody>
        </p:sp>
        <p:sp>
          <p:nvSpPr>
            <p:cNvPr id="96" name="Freeform 11"/>
            <p:cNvSpPr>
              <a:spLocks/>
            </p:cNvSpPr>
            <p:nvPr/>
          </p:nvSpPr>
          <p:spPr bwMode="auto">
            <a:xfrm>
              <a:off x="2928878" y="9800694"/>
              <a:ext cx="698763" cy="686467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dirty="0">
                <a:latin typeface="Lato Light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3604247" y="9859817"/>
              <a:ext cx="1506168" cy="590895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en-US" sz="2400" b="1" dirty="0" smtClean="0">
                  <a:solidFill>
                    <a:schemeClr val="tx2"/>
                  </a:solidFill>
                  <a:latin typeface="Lato Regular"/>
                  <a:ea typeface="Open Sans Light" panose="020B0306030504020204" pitchFamily="34" charset="0"/>
                  <a:cs typeface="Lato Regular"/>
                </a:rPr>
                <a:t>Super Key</a:t>
              </a:r>
              <a:endParaRPr lang="bg-BG" sz="24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03" name="Freeform 4"/>
            <p:cNvSpPr>
              <a:spLocks noChangeArrowheads="1"/>
            </p:cNvSpPr>
            <p:nvPr/>
          </p:nvSpPr>
          <p:spPr bwMode="auto">
            <a:xfrm>
              <a:off x="3119426" y="9975251"/>
              <a:ext cx="335246" cy="335334"/>
            </a:xfrm>
            <a:custGeom>
              <a:avLst/>
              <a:gdLst>
                <a:gd name="T0" fmla="*/ 2374 w 2594"/>
                <a:gd name="T1" fmla="*/ 0 h 2594"/>
                <a:gd name="T2" fmla="*/ 2374 w 2594"/>
                <a:gd name="T3" fmla="*/ 0 h 2594"/>
                <a:gd name="T4" fmla="*/ 219 w 2594"/>
                <a:gd name="T5" fmla="*/ 0 h 2594"/>
                <a:gd name="T6" fmla="*/ 0 w 2594"/>
                <a:gd name="T7" fmla="*/ 219 h 2594"/>
                <a:gd name="T8" fmla="*/ 0 w 2594"/>
                <a:gd name="T9" fmla="*/ 2374 h 2594"/>
                <a:gd name="T10" fmla="*/ 219 w 2594"/>
                <a:gd name="T11" fmla="*/ 2593 h 2594"/>
                <a:gd name="T12" fmla="*/ 2374 w 2594"/>
                <a:gd name="T13" fmla="*/ 2593 h 2594"/>
                <a:gd name="T14" fmla="*/ 2593 w 2594"/>
                <a:gd name="T15" fmla="*/ 2374 h 2594"/>
                <a:gd name="T16" fmla="*/ 2593 w 2594"/>
                <a:gd name="T17" fmla="*/ 219 h 2594"/>
                <a:gd name="T18" fmla="*/ 2374 w 2594"/>
                <a:gd name="T19" fmla="*/ 0 h 2594"/>
                <a:gd name="T20" fmla="*/ 2249 w 2594"/>
                <a:gd name="T21" fmla="*/ 250 h 2594"/>
                <a:gd name="T22" fmla="*/ 2249 w 2594"/>
                <a:gd name="T23" fmla="*/ 250 h 2594"/>
                <a:gd name="T24" fmla="*/ 2343 w 2594"/>
                <a:gd name="T25" fmla="*/ 313 h 2594"/>
                <a:gd name="T26" fmla="*/ 2249 w 2594"/>
                <a:gd name="T27" fmla="*/ 407 h 2594"/>
                <a:gd name="T28" fmla="*/ 2156 w 2594"/>
                <a:gd name="T29" fmla="*/ 313 h 2594"/>
                <a:gd name="T30" fmla="*/ 2249 w 2594"/>
                <a:gd name="T31" fmla="*/ 250 h 2594"/>
                <a:gd name="T32" fmla="*/ 1937 w 2594"/>
                <a:gd name="T33" fmla="*/ 250 h 2594"/>
                <a:gd name="T34" fmla="*/ 1937 w 2594"/>
                <a:gd name="T35" fmla="*/ 250 h 2594"/>
                <a:gd name="T36" fmla="*/ 2031 w 2594"/>
                <a:gd name="T37" fmla="*/ 313 h 2594"/>
                <a:gd name="T38" fmla="*/ 1937 w 2594"/>
                <a:gd name="T39" fmla="*/ 407 h 2594"/>
                <a:gd name="T40" fmla="*/ 1843 w 2594"/>
                <a:gd name="T41" fmla="*/ 313 h 2594"/>
                <a:gd name="T42" fmla="*/ 1937 w 2594"/>
                <a:gd name="T43" fmla="*/ 250 h 2594"/>
                <a:gd name="T44" fmla="*/ 2343 w 2594"/>
                <a:gd name="T45" fmla="*/ 2343 h 2594"/>
                <a:gd name="T46" fmla="*/ 2343 w 2594"/>
                <a:gd name="T47" fmla="*/ 2343 h 2594"/>
                <a:gd name="T48" fmla="*/ 250 w 2594"/>
                <a:gd name="T49" fmla="*/ 2343 h 2594"/>
                <a:gd name="T50" fmla="*/ 250 w 2594"/>
                <a:gd name="T51" fmla="*/ 625 h 2594"/>
                <a:gd name="T52" fmla="*/ 2343 w 2594"/>
                <a:gd name="T53" fmla="*/ 625 h 2594"/>
                <a:gd name="T54" fmla="*/ 2343 w 2594"/>
                <a:gd name="T55" fmla="*/ 2343 h 2594"/>
                <a:gd name="T56" fmla="*/ 594 w 2594"/>
                <a:gd name="T57" fmla="*/ 2093 h 2594"/>
                <a:gd name="T58" fmla="*/ 594 w 2594"/>
                <a:gd name="T59" fmla="*/ 2093 h 2594"/>
                <a:gd name="T60" fmla="*/ 1999 w 2594"/>
                <a:gd name="T61" fmla="*/ 2093 h 2594"/>
                <a:gd name="T62" fmla="*/ 2031 w 2594"/>
                <a:gd name="T63" fmla="*/ 2062 h 2594"/>
                <a:gd name="T64" fmla="*/ 2031 w 2594"/>
                <a:gd name="T65" fmla="*/ 2031 h 2594"/>
                <a:gd name="T66" fmla="*/ 1343 w 2594"/>
                <a:gd name="T67" fmla="*/ 844 h 2594"/>
                <a:gd name="T68" fmla="*/ 1312 w 2594"/>
                <a:gd name="T69" fmla="*/ 813 h 2594"/>
                <a:gd name="T70" fmla="*/ 1250 w 2594"/>
                <a:gd name="T71" fmla="*/ 844 h 2594"/>
                <a:gd name="T72" fmla="*/ 563 w 2594"/>
                <a:gd name="T73" fmla="*/ 2031 h 2594"/>
                <a:gd name="T74" fmla="*/ 563 w 2594"/>
                <a:gd name="T75" fmla="*/ 2093 h 2594"/>
                <a:gd name="T76" fmla="*/ 594 w 2594"/>
                <a:gd name="T77" fmla="*/ 2093 h 2594"/>
                <a:gd name="T78" fmla="*/ 1374 w 2594"/>
                <a:gd name="T79" fmla="*/ 1937 h 2594"/>
                <a:gd name="T80" fmla="*/ 1374 w 2594"/>
                <a:gd name="T81" fmla="*/ 1937 h 2594"/>
                <a:gd name="T82" fmla="*/ 1343 w 2594"/>
                <a:gd name="T83" fmla="*/ 1968 h 2594"/>
                <a:gd name="T84" fmla="*/ 1250 w 2594"/>
                <a:gd name="T85" fmla="*/ 1968 h 2594"/>
                <a:gd name="T86" fmla="*/ 1219 w 2594"/>
                <a:gd name="T87" fmla="*/ 1937 h 2594"/>
                <a:gd name="T88" fmla="*/ 1219 w 2594"/>
                <a:gd name="T89" fmla="*/ 1843 h 2594"/>
                <a:gd name="T90" fmla="*/ 1250 w 2594"/>
                <a:gd name="T91" fmla="*/ 1812 h 2594"/>
                <a:gd name="T92" fmla="*/ 1343 w 2594"/>
                <a:gd name="T93" fmla="*/ 1812 h 2594"/>
                <a:gd name="T94" fmla="*/ 1374 w 2594"/>
                <a:gd name="T95" fmla="*/ 1843 h 2594"/>
                <a:gd name="T96" fmla="*/ 1374 w 2594"/>
                <a:gd name="T97" fmla="*/ 1937 h 2594"/>
                <a:gd name="T98" fmla="*/ 1219 w 2594"/>
                <a:gd name="T99" fmla="*/ 1125 h 2594"/>
                <a:gd name="T100" fmla="*/ 1219 w 2594"/>
                <a:gd name="T101" fmla="*/ 1125 h 2594"/>
                <a:gd name="T102" fmla="*/ 1374 w 2594"/>
                <a:gd name="T103" fmla="*/ 1125 h 2594"/>
                <a:gd name="T104" fmla="*/ 1406 w 2594"/>
                <a:gd name="T105" fmla="*/ 1157 h 2594"/>
                <a:gd name="T106" fmla="*/ 1374 w 2594"/>
                <a:gd name="T107" fmla="*/ 1718 h 2594"/>
                <a:gd name="T108" fmla="*/ 1343 w 2594"/>
                <a:gd name="T109" fmla="*/ 1749 h 2594"/>
                <a:gd name="T110" fmla="*/ 1250 w 2594"/>
                <a:gd name="T111" fmla="*/ 1749 h 2594"/>
                <a:gd name="T112" fmla="*/ 1219 w 2594"/>
                <a:gd name="T113" fmla="*/ 1718 h 2594"/>
                <a:gd name="T114" fmla="*/ 1219 w 2594"/>
                <a:gd name="T115" fmla="*/ 1157 h 2594"/>
                <a:gd name="T116" fmla="*/ 1219 w 2594"/>
                <a:gd name="T117" fmla="*/ 1125 h 2594"/>
                <a:gd name="T118" fmla="*/ 1219 w 2594"/>
                <a:gd name="T119" fmla="*/ 1125 h 2594"/>
                <a:gd name="T120" fmla="*/ 1219 w 2594"/>
                <a:gd name="T121" fmla="*/ 1125 h 2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94" h="2594">
                  <a:moveTo>
                    <a:pt x="2374" y="0"/>
                  </a:moveTo>
                  <a:lnTo>
                    <a:pt x="2374" y="0"/>
                  </a:lnTo>
                  <a:cubicBezTo>
                    <a:pt x="219" y="0"/>
                    <a:pt x="219" y="0"/>
                    <a:pt x="219" y="0"/>
                  </a:cubicBezTo>
                  <a:cubicBezTo>
                    <a:pt x="94" y="0"/>
                    <a:pt x="0" y="94"/>
                    <a:pt x="0" y="219"/>
                  </a:cubicBezTo>
                  <a:cubicBezTo>
                    <a:pt x="0" y="2374"/>
                    <a:pt x="0" y="2374"/>
                    <a:pt x="0" y="2374"/>
                  </a:cubicBezTo>
                  <a:cubicBezTo>
                    <a:pt x="0" y="2499"/>
                    <a:pt x="94" y="2593"/>
                    <a:pt x="219" y="2593"/>
                  </a:cubicBezTo>
                  <a:cubicBezTo>
                    <a:pt x="2374" y="2593"/>
                    <a:pt x="2374" y="2593"/>
                    <a:pt x="2374" y="2593"/>
                  </a:cubicBezTo>
                  <a:cubicBezTo>
                    <a:pt x="2499" y="2593"/>
                    <a:pt x="2593" y="2499"/>
                    <a:pt x="2593" y="2374"/>
                  </a:cubicBezTo>
                  <a:cubicBezTo>
                    <a:pt x="2593" y="219"/>
                    <a:pt x="2593" y="219"/>
                    <a:pt x="2593" y="219"/>
                  </a:cubicBezTo>
                  <a:cubicBezTo>
                    <a:pt x="2593" y="94"/>
                    <a:pt x="2499" y="0"/>
                    <a:pt x="2374" y="0"/>
                  </a:cubicBezTo>
                  <a:close/>
                  <a:moveTo>
                    <a:pt x="2249" y="250"/>
                  </a:moveTo>
                  <a:lnTo>
                    <a:pt x="2249" y="250"/>
                  </a:lnTo>
                  <a:cubicBezTo>
                    <a:pt x="2312" y="250"/>
                    <a:pt x="2343" y="282"/>
                    <a:pt x="2343" y="313"/>
                  </a:cubicBezTo>
                  <a:cubicBezTo>
                    <a:pt x="2343" y="375"/>
                    <a:pt x="2312" y="407"/>
                    <a:pt x="2249" y="407"/>
                  </a:cubicBezTo>
                  <a:cubicBezTo>
                    <a:pt x="2187" y="407"/>
                    <a:pt x="2156" y="375"/>
                    <a:pt x="2156" y="313"/>
                  </a:cubicBezTo>
                  <a:cubicBezTo>
                    <a:pt x="2156" y="282"/>
                    <a:pt x="2187" y="250"/>
                    <a:pt x="2249" y="250"/>
                  </a:cubicBezTo>
                  <a:close/>
                  <a:moveTo>
                    <a:pt x="1937" y="250"/>
                  </a:moveTo>
                  <a:lnTo>
                    <a:pt x="1937" y="250"/>
                  </a:lnTo>
                  <a:cubicBezTo>
                    <a:pt x="1999" y="250"/>
                    <a:pt x="2031" y="282"/>
                    <a:pt x="2031" y="313"/>
                  </a:cubicBezTo>
                  <a:cubicBezTo>
                    <a:pt x="2031" y="375"/>
                    <a:pt x="1999" y="407"/>
                    <a:pt x="1937" y="407"/>
                  </a:cubicBezTo>
                  <a:cubicBezTo>
                    <a:pt x="1906" y="407"/>
                    <a:pt x="1843" y="375"/>
                    <a:pt x="1843" y="313"/>
                  </a:cubicBezTo>
                  <a:cubicBezTo>
                    <a:pt x="1843" y="282"/>
                    <a:pt x="1906" y="250"/>
                    <a:pt x="1937" y="250"/>
                  </a:cubicBezTo>
                  <a:close/>
                  <a:moveTo>
                    <a:pt x="2343" y="2343"/>
                  </a:moveTo>
                  <a:lnTo>
                    <a:pt x="2343" y="2343"/>
                  </a:lnTo>
                  <a:cubicBezTo>
                    <a:pt x="250" y="2343"/>
                    <a:pt x="250" y="2343"/>
                    <a:pt x="250" y="2343"/>
                  </a:cubicBezTo>
                  <a:cubicBezTo>
                    <a:pt x="250" y="625"/>
                    <a:pt x="250" y="625"/>
                    <a:pt x="250" y="625"/>
                  </a:cubicBezTo>
                  <a:cubicBezTo>
                    <a:pt x="2343" y="625"/>
                    <a:pt x="2343" y="625"/>
                    <a:pt x="2343" y="625"/>
                  </a:cubicBezTo>
                  <a:lnTo>
                    <a:pt x="2343" y="2343"/>
                  </a:lnTo>
                  <a:close/>
                  <a:moveTo>
                    <a:pt x="594" y="2093"/>
                  </a:moveTo>
                  <a:lnTo>
                    <a:pt x="594" y="2093"/>
                  </a:lnTo>
                  <a:cubicBezTo>
                    <a:pt x="1999" y="2093"/>
                    <a:pt x="1999" y="2093"/>
                    <a:pt x="1999" y="2093"/>
                  </a:cubicBezTo>
                  <a:cubicBezTo>
                    <a:pt x="2031" y="2093"/>
                    <a:pt x="2031" y="2093"/>
                    <a:pt x="2031" y="2062"/>
                  </a:cubicBezTo>
                  <a:lnTo>
                    <a:pt x="2031" y="2031"/>
                  </a:lnTo>
                  <a:cubicBezTo>
                    <a:pt x="1343" y="844"/>
                    <a:pt x="1343" y="844"/>
                    <a:pt x="1343" y="844"/>
                  </a:cubicBezTo>
                  <a:cubicBezTo>
                    <a:pt x="1343" y="813"/>
                    <a:pt x="1312" y="813"/>
                    <a:pt x="1312" y="813"/>
                  </a:cubicBezTo>
                  <a:cubicBezTo>
                    <a:pt x="1281" y="813"/>
                    <a:pt x="1281" y="813"/>
                    <a:pt x="1250" y="844"/>
                  </a:cubicBezTo>
                  <a:cubicBezTo>
                    <a:pt x="563" y="2031"/>
                    <a:pt x="563" y="2031"/>
                    <a:pt x="563" y="2031"/>
                  </a:cubicBezTo>
                  <a:cubicBezTo>
                    <a:pt x="563" y="2062"/>
                    <a:pt x="563" y="2062"/>
                    <a:pt x="563" y="2093"/>
                  </a:cubicBezTo>
                  <a:lnTo>
                    <a:pt x="594" y="2093"/>
                  </a:lnTo>
                  <a:close/>
                  <a:moveTo>
                    <a:pt x="1374" y="1937"/>
                  </a:moveTo>
                  <a:lnTo>
                    <a:pt x="1374" y="1937"/>
                  </a:lnTo>
                  <a:cubicBezTo>
                    <a:pt x="1374" y="1968"/>
                    <a:pt x="1374" y="1968"/>
                    <a:pt x="1343" y="1968"/>
                  </a:cubicBezTo>
                  <a:cubicBezTo>
                    <a:pt x="1250" y="1968"/>
                    <a:pt x="1250" y="1968"/>
                    <a:pt x="1250" y="1968"/>
                  </a:cubicBezTo>
                  <a:cubicBezTo>
                    <a:pt x="1219" y="1968"/>
                    <a:pt x="1219" y="1968"/>
                    <a:pt x="1219" y="1937"/>
                  </a:cubicBezTo>
                  <a:cubicBezTo>
                    <a:pt x="1219" y="1843"/>
                    <a:pt x="1219" y="1843"/>
                    <a:pt x="1219" y="1843"/>
                  </a:cubicBezTo>
                  <a:cubicBezTo>
                    <a:pt x="1219" y="1812"/>
                    <a:pt x="1219" y="1812"/>
                    <a:pt x="1250" y="1812"/>
                  </a:cubicBezTo>
                  <a:cubicBezTo>
                    <a:pt x="1343" y="1812"/>
                    <a:pt x="1343" y="1812"/>
                    <a:pt x="1343" y="1812"/>
                  </a:cubicBezTo>
                  <a:cubicBezTo>
                    <a:pt x="1374" y="1812"/>
                    <a:pt x="1374" y="1812"/>
                    <a:pt x="1374" y="1843"/>
                  </a:cubicBezTo>
                  <a:lnTo>
                    <a:pt x="1374" y="1937"/>
                  </a:lnTo>
                  <a:close/>
                  <a:moveTo>
                    <a:pt x="1219" y="1125"/>
                  </a:moveTo>
                  <a:lnTo>
                    <a:pt x="1219" y="1125"/>
                  </a:lnTo>
                  <a:cubicBezTo>
                    <a:pt x="1374" y="1125"/>
                    <a:pt x="1374" y="1125"/>
                    <a:pt x="1374" y="1125"/>
                  </a:cubicBezTo>
                  <a:lnTo>
                    <a:pt x="1406" y="1157"/>
                  </a:lnTo>
                  <a:cubicBezTo>
                    <a:pt x="1374" y="1718"/>
                    <a:pt x="1374" y="1718"/>
                    <a:pt x="1374" y="1718"/>
                  </a:cubicBezTo>
                  <a:cubicBezTo>
                    <a:pt x="1374" y="1749"/>
                    <a:pt x="1374" y="1749"/>
                    <a:pt x="1343" y="1749"/>
                  </a:cubicBezTo>
                  <a:cubicBezTo>
                    <a:pt x="1250" y="1749"/>
                    <a:pt x="1250" y="1749"/>
                    <a:pt x="1250" y="1749"/>
                  </a:cubicBezTo>
                  <a:cubicBezTo>
                    <a:pt x="1219" y="1749"/>
                    <a:pt x="1219" y="1749"/>
                    <a:pt x="1219" y="1718"/>
                  </a:cubicBezTo>
                  <a:cubicBezTo>
                    <a:pt x="1219" y="1157"/>
                    <a:pt x="1219" y="1157"/>
                    <a:pt x="1219" y="1157"/>
                  </a:cubicBezTo>
                  <a:lnTo>
                    <a:pt x="1219" y="1125"/>
                  </a:lnTo>
                  <a:close/>
                  <a:moveTo>
                    <a:pt x="1219" y="1125"/>
                  </a:moveTo>
                  <a:lnTo>
                    <a:pt x="1219" y="1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Lato Light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717674" y="483017"/>
            <a:ext cx="20934363" cy="2079087"/>
            <a:chOff x="5988388" y="483017"/>
            <a:chExt cx="12359700" cy="2079087"/>
          </a:xfrm>
        </p:grpSpPr>
        <p:sp>
          <p:nvSpPr>
            <p:cNvPr id="49" name="TextBox 48"/>
            <p:cNvSpPr txBox="1"/>
            <p:nvPr/>
          </p:nvSpPr>
          <p:spPr>
            <a:xfrm>
              <a:off x="5988388" y="483017"/>
              <a:ext cx="12359700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Keys in DBMS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54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latin typeface="Lato Light"/>
                  <a:cs typeface="Lato Light"/>
                </a:rPr>
                <a:t/>
              </a:r>
              <a:r>
                <a:rPr lang="en-US" sz="3100" dirty="0" smtClean="0">
                  <a:latin typeface="Lato Light"/>
                  <a:cs typeface="Lato Light"/>
                </a:rPr>
                <a:t>Four Essential </a:t>
              </a:r>
              <a:r>
                <a:rPr lang="en-US" sz="31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Key Types</a:t>
              </a:r>
              <a:endParaRPr lang="en-US" sz="31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148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4" grpId="0"/>
      <p:bldP spid="88" grpId="0"/>
      <p:bldP spid="9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1711325" y="483017"/>
            <a:ext cx="20962938" cy="2079087"/>
            <a:chOff x="1690738" y="483017"/>
            <a:chExt cx="20962938" cy="2079087"/>
          </a:xfrm>
        </p:grpSpPr>
        <p:sp>
          <p:nvSpPr>
            <p:cNvPr id="60" name="TextBox 59"/>
            <p:cNvSpPr txBox="1"/>
            <p:nvPr/>
          </p:nvSpPr>
          <p:spPr>
            <a:xfrm>
              <a:off x="1690738" y="483017"/>
              <a:ext cx="20962938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ACID Properties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62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latin typeface="Lato Light"/>
                  <a:cs typeface="Lato Light"/>
                </a:rPr>
                <a:t/>
              </a:r>
              <a:r>
                <a:rPr lang="en-US" sz="3100" dirty="0" smtClean="0">
                  <a:latin typeface="Lato Light"/>
                  <a:cs typeface="Lato Light"/>
                </a:rPr>
                <a:t>Four Pillars </a:t>
              </a:r>
              <a:r>
                <a:rPr lang="en-US" sz="31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of Reliable Transactions</a:t>
              </a:r>
              <a:endParaRPr lang="en-US" sz="31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sp>
        <p:nvSpPr>
          <p:cNvPr id="49" name="Oval 48"/>
          <p:cNvSpPr/>
          <p:nvPr/>
        </p:nvSpPr>
        <p:spPr bwMode="auto">
          <a:xfrm>
            <a:off x="16793639" y="9032323"/>
            <a:ext cx="1529720" cy="153011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dirty="0">
              <a:latin typeface="Lato Light"/>
            </a:endParaRPr>
          </a:p>
        </p:txBody>
      </p:sp>
      <p:sp>
        <p:nvSpPr>
          <p:cNvPr id="50" name="Freeform 127"/>
          <p:cNvSpPr>
            <a:spLocks noChangeArrowheads="1"/>
          </p:cNvSpPr>
          <p:nvPr/>
        </p:nvSpPr>
        <p:spPr bwMode="auto">
          <a:xfrm>
            <a:off x="17166707" y="9458650"/>
            <a:ext cx="828417" cy="667132"/>
          </a:xfrm>
          <a:custGeom>
            <a:avLst/>
            <a:gdLst>
              <a:gd name="T0" fmla="*/ 169 w 497"/>
              <a:gd name="T1" fmla="*/ 196 h 400"/>
              <a:gd name="T2" fmla="*/ 169 w 497"/>
              <a:gd name="T3" fmla="*/ 196 h 400"/>
              <a:gd name="T4" fmla="*/ 248 w 497"/>
              <a:gd name="T5" fmla="*/ 275 h 400"/>
              <a:gd name="T6" fmla="*/ 328 w 497"/>
              <a:gd name="T7" fmla="*/ 196 h 400"/>
              <a:gd name="T8" fmla="*/ 248 w 497"/>
              <a:gd name="T9" fmla="*/ 116 h 400"/>
              <a:gd name="T10" fmla="*/ 169 w 497"/>
              <a:gd name="T11" fmla="*/ 196 h 400"/>
              <a:gd name="T12" fmla="*/ 116 w 497"/>
              <a:gd name="T13" fmla="*/ 169 h 400"/>
              <a:gd name="T14" fmla="*/ 116 w 497"/>
              <a:gd name="T15" fmla="*/ 169 h 400"/>
              <a:gd name="T16" fmla="*/ 248 w 497"/>
              <a:gd name="T17" fmla="*/ 63 h 400"/>
              <a:gd name="T18" fmla="*/ 345 w 497"/>
              <a:gd name="T19" fmla="*/ 98 h 400"/>
              <a:gd name="T20" fmla="*/ 390 w 497"/>
              <a:gd name="T21" fmla="*/ 98 h 400"/>
              <a:gd name="T22" fmla="*/ 390 w 497"/>
              <a:gd name="T23" fmla="*/ 54 h 400"/>
              <a:gd name="T24" fmla="*/ 248 w 497"/>
              <a:gd name="T25" fmla="*/ 0 h 400"/>
              <a:gd name="T26" fmla="*/ 62 w 497"/>
              <a:gd name="T27" fmla="*/ 143 h 400"/>
              <a:gd name="T28" fmla="*/ 0 w 497"/>
              <a:gd name="T29" fmla="*/ 143 h 400"/>
              <a:gd name="T30" fmla="*/ 0 w 497"/>
              <a:gd name="T31" fmla="*/ 196 h 400"/>
              <a:gd name="T32" fmla="*/ 80 w 497"/>
              <a:gd name="T33" fmla="*/ 196 h 400"/>
              <a:gd name="T34" fmla="*/ 116 w 497"/>
              <a:gd name="T35" fmla="*/ 169 h 400"/>
              <a:gd name="T36" fmla="*/ 416 w 497"/>
              <a:gd name="T37" fmla="*/ 196 h 400"/>
              <a:gd name="T38" fmla="*/ 416 w 497"/>
              <a:gd name="T39" fmla="*/ 196 h 400"/>
              <a:gd name="T40" fmla="*/ 381 w 497"/>
              <a:gd name="T41" fmla="*/ 231 h 400"/>
              <a:gd name="T42" fmla="*/ 248 w 497"/>
              <a:gd name="T43" fmla="*/ 337 h 400"/>
              <a:gd name="T44" fmla="*/ 151 w 497"/>
              <a:gd name="T45" fmla="*/ 293 h 400"/>
              <a:gd name="T46" fmla="*/ 107 w 497"/>
              <a:gd name="T47" fmla="*/ 293 h 400"/>
              <a:gd name="T48" fmla="*/ 107 w 497"/>
              <a:gd name="T49" fmla="*/ 337 h 400"/>
              <a:gd name="T50" fmla="*/ 248 w 497"/>
              <a:gd name="T51" fmla="*/ 399 h 400"/>
              <a:gd name="T52" fmla="*/ 435 w 497"/>
              <a:gd name="T53" fmla="*/ 257 h 400"/>
              <a:gd name="T54" fmla="*/ 496 w 497"/>
              <a:gd name="T55" fmla="*/ 257 h 400"/>
              <a:gd name="T56" fmla="*/ 496 w 497"/>
              <a:gd name="T57" fmla="*/ 196 h 400"/>
              <a:gd name="T58" fmla="*/ 416 w 497"/>
              <a:gd name="T59" fmla="*/ 19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7" h="400">
                <a:moveTo>
                  <a:pt x="169" y="196"/>
                </a:moveTo>
                <a:lnTo>
                  <a:pt x="169" y="196"/>
                </a:lnTo>
                <a:cubicBezTo>
                  <a:pt x="169" y="240"/>
                  <a:pt x="204" y="275"/>
                  <a:pt x="248" y="275"/>
                </a:cubicBezTo>
                <a:cubicBezTo>
                  <a:pt x="292" y="275"/>
                  <a:pt x="328" y="240"/>
                  <a:pt x="328" y="196"/>
                </a:cubicBezTo>
                <a:cubicBezTo>
                  <a:pt x="328" y="151"/>
                  <a:pt x="292" y="116"/>
                  <a:pt x="248" y="116"/>
                </a:cubicBezTo>
                <a:cubicBezTo>
                  <a:pt x="204" y="116"/>
                  <a:pt x="169" y="151"/>
                  <a:pt x="169" y="196"/>
                </a:cubicBezTo>
                <a:close/>
                <a:moveTo>
                  <a:pt x="116" y="169"/>
                </a:moveTo>
                <a:lnTo>
                  <a:pt x="116" y="169"/>
                </a:lnTo>
                <a:cubicBezTo>
                  <a:pt x="124" y="107"/>
                  <a:pt x="186" y="63"/>
                  <a:pt x="248" y="63"/>
                </a:cubicBezTo>
                <a:cubicBezTo>
                  <a:pt x="284" y="63"/>
                  <a:pt x="319" y="71"/>
                  <a:pt x="345" y="98"/>
                </a:cubicBezTo>
                <a:cubicBezTo>
                  <a:pt x="354" y="107"/>
                  <a:pt x="381" y="107"/>
                  <a:pt x="390" y="98"/>
                </a:cubicBezTo>
                <a:cubicBezTo>
                  <a:pt x="399" y="89"/>
                  <a:pt x="399" y="71"/>
                  <a:pt x="390" y="54"/>
                </a:cubicBezTo>
                <a:cubicBezTo>
                  <a:pt x="354" y="18"/>
                  <a:pt x="301" y="0"/>
                  <a:pt x="248" y="0"/>
                </a:cubicBezTo>
                <a:cubicBezTo>
                  <a:pt x="160" y="0"/>
                  <a:pt x="80" y="54"/>
                  <a:pt x="62" y="143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96"/>
                  <a:pt x="0" y="196"/>
                  <a:pt x="0" y="196"/>
                </a:cubicBezTo>
                <a:cubicBezTo>
                  <a:pt x="80" y="196"/>
                  <a:pt x="80" y="196"/>
                  <a:pt x="80" y="196"/>
                </a:cubicBezTo>
                <a:cubicBezTo>
                  <a:pt x="107" y="196"/>
                  <a:pt x="107" y="178"/>
                  <a:pt x="116" y="169"/>
                </a:cubicBezTo>
                <a:close/>
                <a:moveTo>
                  <a:pt x="416" y="196"/>
                </a:moveTo>
                <a:lnTo>
                  <a:pt x="416" y="196"/>
                </a:lnTo>
                <a:cubicBezTo>
                  <a:pt x="390" y="196"/>
                  <a:pt x="390" y="222"/>
                  <a:pt x="381" y="231"/>
                </a:cubicBezTo>
                <a:cubicBezTo>
                  <a:pt x="372" y="293"/>
                  <a:pt x="319" y="337"/>
                  <a:pt x="248" y="337"/>
                </a:cubicBezTo>
                <a:cubicBezTo>
                  <a:pt x="213" y="337"/>
                  <a:pt x="177" y="319"/>
                  <a:pt x="151" y="293"/>
                </a:cubicBezTo>
                <a:cubicBezTo>
                  <a:pt x="142" y="284"/>
                  <a:pt x="116" y="284"/>
                  <a:pt x="107" y="293"/>
                </a:cubicBezTo>
                <a:cubicBezTo>
                  <a:pt x="97" y="310"/>
                  <a:pt x="97" y="328"/>
                  <a:pt x="107" y="337"/>
                </a:cubicBezTo>
                <a:cubicBezTo>
                  <a:pt x="142" y="373"/>
                  <a:pt x="195" y="399"/>
                  <a:pt x="248" y="399"/>
                </a:cubicBezTo>
                <a:cubicBezTo>
                  <a:pt x="337" y="399"/>
                  <a:pt x="416" y="337"/>
                  <a:pt x="435" y="257"/>
                </a:cubicBezTo>
                <a:cubicBezTo>
                  <a:pt x="496" y="257"/>
                  <a:pt x="496" y="257"/>
                  <a:pt x="496" y="257"/>
                </a:cubicBezTo>
                <a:cubicBezTo>
                  <a:pt x="496" y="196"/>
                  <a:pt x="496" y="196"/>
                  <a:pt x="496" y="196"/>
                </a:cubicBezTo>
                <a:lnTo>
                  <a:pt x="416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" name="Oval 42"/>
          <p:cNvSpPr/>
          <p:nvPr/>
        </p:nvSpPr>
        <p:spPr bwMode="auto">
          <a:xfrm>
            <a:off x="6016889" y="9009754"/>
            <a:ext cx="1529720" cy="15301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dirty="0">
              <a:latin typeface="Lato Light"/>
            </a:endParaRPr>
          </a:p>
        </p:txBody>
      </p:sp>
      <p:sp>
        <p:nvSpPr>
          <p:cNvPr id="44" name="Freeform 36"/>
          <p:cNvSpPr>
            <a:spLocks noChangeArrowheads="1"/>
          </p:cNvSpPr>
          <p:nvPr/>
        </p:nvSpPr>
        <p:spPr bwMode="auto">
          <a:xfrm>
            <a:off x="6513721" y="9420673"/>
            <a:ext cx="545389" cy="709746"/>
          </a:xfrm>
          <a:custGeom>
            <a:avLst/>
            <a:gdLst>
              <a:gd name="T0" fmla="*/ 115 w 320"/>
              <a:gd name="T1" fmla="*/ 62 h 417"/>
              <a:gd name="T2" fmla="*/ 115 w 320"/>
              <a:gd name="T3" fmla="*/ 62 h 417"/>
              <a:gd name="T4" fmla="*/ 62 w 320"/>
              <a:gd name="T5" fmla="*/ 0 h 417"/>
              <a:gd name="T6" fmla="*/ 0 w 320"/>
              <a:gd name="T7" fmla="*/ 62 h 417"/>
              <a:gd name="T8" fmla="*/ 36 w 320"/>
              <a:gd name="T9" fmla="*/ 115 h 417"/>
              <a:gd name="T10" fmla="*/ 36 w 320"/>
              <a:gd name="T11" fmla="*/ 301 h 417"/>
              <a:gd name="T12" fmla="*/ 0 w 320"/>
              <a:gd name="T13" fmla="*/ 354 h 417"/>
              <a:gd name="T14" fmla="*/ 62 w 320"/>
              <a:gd name="T15" fmla="*/ 416 h 417"/>
              <a:gd name="T16" fmla="*/ 115 w 320"/>
              <a:gd name="T17" fmla="*/ 354 h 417"/>
              <a:gd name="T18" fmla="*/ 80 w 320"/>
              <a:gd name="T19" fmla="*/ 301 h 417"/>
              <a:gd name="T20" fmla="*/ 80 w 320"/>
              <a:gd name="T21" fmla="*/ 115 h 417"/>
              <a:gd name="T22" fmla="*/ 115 w 320"/>
              <a:gd name="T23" fmla="*/ 62 h 417"/>
              <a:gd name="T24" fmla="*/ 98 w 320"/>
              <a:gd name="T25" fmla="*/ 354 h 417"/>
              <a:gd name="T26" fmla="*/ 98 w 320"/>
              <a:gd name="T27" fmla="*/ 354 h 417"/>
              <a:gd name="T28" fmla="*/ 62 w 320"/>
              <a:gd name="T29" fmla="*/ 390 h 417"/>
              <a:gd name="T30" fmla="*/ 27 w 320"/>
              <a:gd name="T31" fmla="*/ 354 h 417"/>
              <a:gd name="T32" fmla="*/ 62 w 320"/>
              <a:gd name="T33" fmla="*/ 319 h 417"/>
              <a:gd name="T34" fmla="*/ 98 w 320"/>
              <a:gd name="T35" fmla="*/ 354 h 417"/>
              <a:gd name="T36" fmla="*/ 62 w 320"/>
              <a:gd name="T37" fmla="*/ 88 h 417"/>
              <a:gd name="T38" fmla="*/ 62 w 320"/>
              <a:gd name="T39" fmla="*/ 88 h 417"/>
              <a:gd name="T40" fmla="*/ 27 w 320"/>
              <a:gd name="T41" fmla="*/ 62 h 417"/>
              <a:gd name="T42" fmla="*/ 62 w 320"/>
              <a:gd name="T43" fmla="*/ 27 h 417"/>
              <a:gd name="T44" fmla="*/ 98 w 320"/>
              <a:gd name="T45" fmla="*/ 62 h 417"/>
              <a:gd name="T46" fmla="*/ 62 w 320"/>
              <a:gd name="T47" fmla="*/ 88 h 417"/>
              <a:gd name="T48" fmla="*/ 284 w 320"/>
              <a:gd name="T49" fmla="*/ 301 h 417"/>
              <a:gd name="T50" fmla="*/ 284 w 320"/>
              <a:gd name="T51" fmla="*/ 301 h 417"/>
              <a:gd name="T52" fmla="*/ 284 w 320"/>
              <a:gd name="T53" fmla="*/ 115 h 417"/>
              <a:gd name="T54" fmla="*/ 319 w 320"/>
              <a:gd name="T55" fmla="*/ 62 h 417"/>
              <a:gd name="T56" fmla="*/ 257 w 320"/>
              <a:gd name="T57" fmla="*/ 0 h 417"/>
              <a:gd name="T58" fmla="*/ 195 w 320"/>
              <a:gd name="T59" fmla="*/ 62 h 417"/>
              <a:gd name="T60" fmla="*/ 239 w 320"/>
              <a:gd name="T61" fmla="*/ 115 h 417"/>
              <a:gd name="T62" fmla="*/ 239 w 320"/>
              <a:gd name="T63" fmla="*/ 301 h 417"/>
              <a:gd name="T64" fmla="*/ 195 w 320"/>
              <a:gd name="T65" fmla="*/ 354 h 417"/>
              <a:gd name="T66" fmla="*/ 257 w 320"/>
              <a:gd name="T67" fmla="*/ 416 h 417"/>
              <a:gd name="T68" fmla="*/ 319 w 320"/>
              <a:gd name="T69" fmla="*/ 354 h 417"/>
              <a:gd name="T70" fmla="*/ 284 w 320"/>
              <a:gd name="T71" fmla="*/ 301 h 417"/>
              <a:gd name="T72" fmla="*/ 221 w 320"/>
              <a:gd name="T73" fmla="*/ 62 h 417"/>
              <a:gd name="T74" fmla="*/ 221 w 320"/>
              <a:gd name="T75" fmla="*/ 62 h 417"/>
              <a:gd name="T76" fmla="*/ 257 w 320"/>
              <a:gd name="T77" fmla="*/ 27 h 417"/>
              <a:gd name="T78" fmla="*/ 292 w 320"/>
              <a:gd name="T79" fmla="*/ 62 h 417"/>
              <a:gd name="T80" fmla="*/ 257 w 320"/>
              <a:gd name="T81" fmla="*/ 88 h 417"/>
              <a:gd name="T82" fmla="*/ 221 w 320"/>
              <a:gd name="T83" fmla="*/ 62 h 417"/>
              <a:gd name="T84" fmla="*/ 257 w 320"/>
              <a:gd name="T85" fmla="*/ 390 h 417"/>
              <a:gd name="T86" fmla="*/ 257 w 320"/>
              <a:gd name="T87" fmla="*/ 390 h 417"/>
              <a:gd name="T88" fmla="*/ 221 w 320"/>
              <a:gd name="T89" fmla="*/ 354 h 417"/>
              <a:gd name="T90" fmla="*/ 257 w 320"/>
              <a:gd name="T91" fmla="*/ 319 h 417"/>
              <a:gd name="T92" fmla="*/ 292 w 320"/>
              <a:gd name="T93" fmla="*/ 354 h 417"/>
              <a:gd name="T94" fmla="*/ 257 w 320"/>
              <a:gd name="T95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0" h="417">
                <a:moveTo>
                  <a:pt x="115" y="62"/>
                </a:moveTo>
                <a:lnTo>
                  <a:pt x="115" y="62"/>
                </a:lnTo>
                <a:cubicBezTo>
                  <a:pt x="115" y="27"/>
                  <a:pt x="89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89" y="416"/>
                  <a:pt x="115" y="390"/>
                  <a:pt x="115" y="354"/>
                </a:cubicBezTo>
                <a:cubicBezTo>
                  <a:pt x="115" y="328"/>
                  <a:pt x="106" y="310"/>
                  <a:pt x="80" y="30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106" y="106"/>
                  <a:pt x="115" y="80"/>
                  <a:pt x="115" y="62"/>
                </a:cubicBezTo>
                <a:close/>
                <a:moveTo>
                  <a:pt x="98" y="354"/>
                </a:moveTo>
                <a:lnTo>
                  <a:pt x="98" y="354"/>
                </a:lnTo>
                <a:cubicBezTo>
                  <a:pt x="98" y="372"/>
                  <a:pt x="80" y="390"/>
                  <a:pt x="62" y="390"/>
                </a:cubicBez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8" y="337"/>
                  <a:pt x="98" y="354"/>
                </a:cubicBezTo>
                <a:close/>
                <a:moveTo>
                  <a:pt x="62" y="88"/>
                </a:moveTo>
                <a:lnTo>
                  <a:pt x="62" y="88"/>
                </a:lnTo>
                <a:cubicBezTo>
                  <a:pt x="44" y="88"/>
                  <a:pt x="27" y="80"/>
                  <a:pt x="27" y="62"/>
                </a:cubicBez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8" y="35"/>
                  <a:pt x="98" y="62"/>
                </a:cubicBezTo>
                <a:cubicBezTo>
                  <a:pt x="98" y="80"/>
                  <a:pt x="80" y="88"/>
                  <a:pt x="62" y="88"/>
                </a:cubicBezTo>
                <a:close/>
                <a:moveTo>
                  <a:pt x="284" y="301"/>
                </a:moveTo>
                <a:lnTo>
                  <a:pt x="284" y="301"/>
                </a:lnTo>
                <a:cubicBezTo>
                  <a:pt x="284" y="115"/>
                  <a:pt x="284" y="115"/>
                  <a:pt x="284" y="115"/>
                </a:cubicBezTo>
                <a:cubicBezTo>
                  <a:pt x="302" y="106"/>
                  <a:pt x="319" y="80"/>
                  <a:pt x="319" y="62"/>
                </a:cubicBez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5" y="27"/>
                  <a:pt x="195" y="62"/>
                </a:cubicBezTo>
                <a:cubicBezTo>
                  <a:pt x="195" y="80"/>
                  <a:pt x="212" y="106"/>
                  <a:pt x="239" y="115"/>
                </a:cubicBezTo>
                <a:cubicBezTo>
                  <a:pt x="239" y="301"/>
                  <a:pt x="239" y="301"/>
                  <a:pt x="239" y="301"/>
                </a:cubicBezTo>
                <a:cubicBezTo>
                  <a:pt x="212" y="310"/>
                  <a:pt x="195" y="328"/>
                  <a:pt x="195" y="354"/>
                </a:cubicBezTo>
                <a:cubicBezTo>
                  <a:pt x="195" y="390"/>
                  <a:pt x="221" y="416"/>
                  <a:pt x="257" y="416"/>
                </a:cubicBezTo>
                <a:cubicBezTo>
                  <a:pt x="292" y="416"/>
                  <a:pt x="319" y="390"/>
                  <a:pt x="319" y="354"/>
                </a:cubicBezTo>
                <a:cubicBezTo>
                  <a:pt x="319" y="328"/>
                  <a:pt x="302" y="310"/>
                  <a:pt x="284" y="301"/>
                </a:cubicBezTo>
                <a:close/>
                <a:moveTo>
                  <a:pt x="221" y="62"/>
                </a:moveTo>
                <a:lnTo>
                  <a:pt x="221" y="62"/>
                </a:ln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ubicBezTo>
                  <a:pt x="239" y="88"/>
                  <a:pt x="221" y="80"/>
                  <a:pt x="221" y="62"/>
                </a:cubicBezTo>
                <a:close/>
                <a:moveTo>
                  <a:pt x="257" y="390"/>
                </a:moveTo>
                <a:lnTo>
                  <a:pt x="257" y="390"/>
                </a:lnTo>
                <a:cubicBezTo>
                  <a:pt x="239" y="390"/>
                  <a:pt x="221" y="372"/>
                  <a:pt x="221" y="354"/>
                </a:cubicBezTo>
                <a:cubicBezTo>
                  <a:pt x="221" y="337"/>
                  <a:pt x="239" y="319"/>
                  <a:pt x="257" y="319"/>
                </a:cubicBezTo>
                <a:cubicBezTo>
                  <a:pt x="275" y="319"/>
                  <a:pt x="292" y="337"/>
                  <a:pt x="292" y="354"/>
                </a:cubicBezTo>
                <a:cubicBezTo>
                  <a:pt x="292" y="372"/>
                  <a:pt x="275" y="390"/>
                  <a:pt x="257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725366" y="10611325"/>
            <a:ext cx="2172036" cy="73862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b="1" dirty="0" smtClean="0">
                <a:solidFill>
                  <a:schemeClr val="tx2"/>
                </a:solidFill>
                <a:latin typeface="Lato Regular"/>
                <a:cs typeface="Lato Regular"/>
              </a:rPr>
              <a:t>Atomicity</a:t>
            </a:r>
            <a:endParaRPr lang="id-ID" sz="4000" b="1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30745" y="11163825"/>
            <a:ext cx="3750687" cy="91303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 defTabSz="647570">
              <a:lnSpc>
                <a:spcPct val="120000"/>
              </a:lnSpc>
              <a:spcBef>
                <a:spcPts val="1700"/>
              </a:spcBef>
              <a:defRPr/>
            </a:pPr>
            <a:r>
              <a:rPr lang="en-US" sz="2000" dirty="0">
                <a:latin typeface="Lato Light"/>
                <a:cs typeface="Lato Light"/>
              </a:rPr>
              <a:t>A transaction executes fully or not at all — </a:t>
            </a:r>
            <a:r>
              <a:rPr lang="en-US" sz="2000" dirty="0">
                <a:latin typeface="Lato Light"/>
                <a:cs typeface="Lato Regular"/>
              </a:rPr>
              <a:t>no partial updates </a:t>
            </a:r>
            <a:r>
              <a:rPr lang="en-US" sz="2000" dirty="0" smtClean="0">
                <a:latin typeface="Lato Light"/>
                <a:cs typeface="Lato Regular"/>
              </a:rPr>
              <a:t>ever reach the database.</a:t>
            </a:r>
            <a:endParaRPr lang="es-ES" sz="2000" dirty="0">
              <a:latin typeface="Lato Light"/>
              <a:cs typeface="Lato Light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9630212" y="9009754"/>
            <a:ext cx="1529720" cy="153011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dirty="0">
              <a:latin typeface="Lato Light"/>
            </a:endParaRPr>
          </a:p>
        </p:txBody>
      </p:sp>
      <p:sp>
        <p:nvSpPr>
          <p:cNvPr id="46" name="Freeform 39"/>
          <p:cNvSpPr>
            <a:spLocks noChangeArrowheads="1"/>
          </p:cNvSpPr>
          <p:nvPr/>
        </p:nvSpPr>
        <p:spPr bwMode="auto">
          <a:xfrm>
            <a:off x="10070536" y="9425552"/>
            <a:ext cx="632624" cy="632629"/>
          </a:xfrm>
          <a:custGeom>
            <a:avLst/>
            <a:gdLst>
              <a:gd name="T0" fmla="*/ 399 w 444"/>
              <a:gd name="T1" fmla="*/ 53 h 444"/>
              <a:gd name="T2" fmla="*/ 399 w 444"/>
              <a:gd name="T3" fmla="*/ 53 h 444"/>
              <a:gd name="T4" fmla="*/ 372 w 444"/>
              <a:gd name="T5" fmla="*/ 53 h 444"/>
              <a:gd name="T6" fmla="*/ 372 w 444"/>
              <a:gd name="T7" fmla="*/ 98 h 444"/>
              <a:gd name="T8" fmla="*/ 293 w 444"/>
              <a:gd name="T9" fmla="*/ 98 h 444"/>
              <a:gd name="T10" fmla="*/ 293 w 444"/>
              <a:gd name="T11" fmla="*/ 53 h 444"/>
              <a:gd name="T12" fmla="*/ 151 w 444"/>
              <a:gd name="T13" fmla="*/ 53 h 444"/>
              <a:gd name="T14" fmla="*/ 151 w 444"/>
              <a:gd name="T15" fmla="*/ 98 h 444"/>
              <a:gd name="T16" fmla="*/ 71 w 444"/>
              <a:gd name="T17" fmla="*/ 98 h 444"/>
              <a:gd name="T18" fmla="*/ 71 w 444"/>
              <a:gd name="T19" fmla="*/ 53 h 444"/>
              <a:gd name="T20" fmla="*/ 45 w 444"/>
              <a:gd name="T21" fmla="*/ 53 h 444"/>
              <a:gd name="T22" fmla="*/ 0 w 444"/>
              <a:gd name="T23" fmla="*/ 98 h 444"/>
              <a:gd name="T24" fmla="*/ 0 w 444"/>
              <a:gd name="T25" fmla="*/ 399 h 444"/>
              <a:gd name="T26" fmla="*/ 45 w 444"/>
              <a:gd name="T27" fmla="*/ 443 h 444"/>
              <a:gd name="T28" fmla="*/ 399 w 444"/>
              <a:gd name="T29" fmla="*/ 443 h 444"/>
              <a:gd name="T30" fmla="*/ 443 w 444"/>
              <a:gd name="T31" fmla="*/ 399 h 444"/>
              <a:gd name="T32" fmla="*/ 443 w 444"/>
              <a:gd name="T33" fmla="*/ 98 h 444"/>
              <a:gd name="T34" fmla="*/ 399 w 444"/>
              <a:gd name="T35" fmla="*/ 53 h 444"/>
              <a:gd name="T36" fmla="*/ 399 w 444"/>
              <a:gd name="T37" fmla="*/ 399 h 444"/>
              <a:gd name="T38" fmla="*/ 399 w 444"/>
              <a:gd name="T39" fmla="*/ 399 h 444"/>
              <a:gd name="T40" fmla="*/ 45 w 444"/>
              <a:gd name="T41" fmla="*/ 399 h 444"/>
              <a:gd name="T42" fmla="*/ 45 w 444"/>
              <a:gd name="T43" fmla="*/ 196 h 444"/>
              <a:gd name="T44" fmla="*/ 399 w 444"/>
              <a:gd name="T45" fmla="*/ 196 h 444"/>
              <a:gd name="T46" fmla="*/ 399 w 444"/>
              <a:gd name="T47" fmla="*/ 399 h 444"/>
              <a:gd name="T48" fmla="*/ 124 w 444"/>
              <a:gd name="T49" fmla="*/ 0 h 444"/>
              <a:gd name="T50" fmla="*/ 124 w 444"/>
              <a:gd name="T51" fmla="*/ 0 h 444"/>
              <a:gd name="T52" fmla="*/ 89 w 444"/>
              <a:gd name="T53" fmla="*/ 0 h 444"/>
              <a:gd name="T54" fmla="*/ 89 w 444"/>
              <a:gd name="T55" fmla="*/ 89 h 444"/>
              <a:gd name="T56" fmla="*/ 124 w 444"/>
              <a:gd name="T57" fmla="*/ 89 h 444"/>
              <a:gd name="T58" fmla="*/ 124 w 444"/>
              <a:gd name="T59" fmla="*/ 0 h 444"/>
              <a:gd name="T60" fmla="*/ 354 w 444"/>
              <a:gd name="T61" fmla="*/ 0 h 444"/>
              <a:gd name="T62" fmla="*/ 354 w 444"/>
              <a:gd name="T63" fmla="*/ 0 h 444"/>
              <a:gd name="T64" fmla="*/ 319 w 444"/>
              <a:gd name="T65" fmla="*/ 0 h 444"/>
              <a:gd name="T66" fmla="*/ 319 w 444"/>
              <a:gd name="T67" fmla="*/ 89 h 444"/>
              <a:gd name="T68" fmla="*/ 354 w 444"/>
              <a:gd name="T69" fmla="*/ 89 h 444"/>
              <a:gd name="T70" fmla="*/ 354 w 444"/>
              <a:gd name="T71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44" h="444">
                <a:moveTo>
                  <a:pt x="399" y="53"/>
                </a:moveTo>
                <a:lnTo>
                  <a:pt x="399" y="53"/>
                </a:lnTo>
                <a:cubicBezTo>
                  <a:pt x="372" y="53"/>
                  <a:pt x="372" y="53"/>
                  <a:pt x="372" y="53"/>
                </a:cubicBezTo>
                <a:cubicBezTo>
                  <a:pt x="372" y="98"/>
                  <a:pt x="372" y="98"/>
                  <a:pt x="372" y="98"/>
                </a:cubicBezTo>
                <a:cubicBezTo>
                  <a:pt x="293" y="98"/>
                  <a:pt x="293" y="98"/>
                  <a:pt x="293" y="98"/>
                </a:cubicBezTo>
                <a:cubicBezTo>
                  <a:pt x="293" y="53"/>
                  <a:pt x="293" y="53"/>
                  <a:pt x="293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98"/>
                  <a:pt x="151" y="98"/>
                  <a:pt x="151" y="98"/>
                </a:cubicBezTo>
                <a:cubicBezTo>
                  <a:pt x="71" y="98"/>
                  <a:pt x="71" y="98"/>
                  <a:pt x="71" y="98"/>
                </a:cubicBezTo>
                <a:cubicBezTo>
                  <a:pt x="71" y="53"/>
                  <a:pt x="71" y="53"/>
                  <a:pt x="71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18" y="53"/>
                  <a:pt x="0" y="71"/>
                  <a:pt x="0" y="98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43"/>
                  <a:pt x="45" y="443"/>
                </a:cubicBezTo>
                <a:cubicBezTo>
                  <a:pt x="399" y="443"/>
                  <a:pt x="399" y="443"/>
                  <a:pt x="399" y="443"/>
                </a:cubicBezTo>
                <a:cubicBezTo>
                  <a:pt x="425" y="443"/>
                  <a:pt x="443" y="425"/>
                  <a:pt x="443" y="399"/>
                </a:cubicBezTo>
                <a:cubicBezTo>
                  <a:pt x="443" y="98"/>
                  <a:pt x="443" y="98"/>
                  <a:pt x="443" y="98"/>
                </a:cubicBezTo>
                <a:cubicBezTo>
                  <a:pt x="443" y="71"/>
                  <a:pt x="425" y="53"/>
                  <a:pt x="399" y="53"/>
                </a:cubicBezTo>
                <a:close/>
                <a:moveTo>
                  <a:pt x="399" y="399"/>
                </a:moveTo>
                <a:lnTo>
                  <a:pt x="399" y="399"/>
                </a:lnTo>
                <a:cubicBezTo>
                  <a:pt x="45" y="399"/>
                  <a:pt x="45" y="399"/>
                  <a:pt x="45" y="399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399" y="196"/>
                  <a:pt x="399" y="196"/>
                  <a:pt x="399" y="196"/>
                </a:cubicBezTo>
                <a:lnTo>
                  <a:pt x="399" y="399"/>
                </a:lnTo>
                <a:close/>
                <a:moveTo>
                  <a:pt x="124" y="0"/>
                </a:moveTo>
                <a:lnTo>
                  <a:pt x="124" y="0"/>
                </a:lnTo>
                <a:cubicBezTo>
                  <a:pt x="89" y="0"/>
                  <a:pt x="89" y="0"/>
                  <a:pt x="89" y="0"/>
                </a:cubicBezTo>
                <a:cubicBezTo>
                  <a:pt x="89" y="89"/>
                  <a:pt x="89" y="89"/>
                  <a:pt x="89" y="89"/>
                </a:cubicBezTo>
                <a:cubicBezTo>
                  <a:pt x="124" y="89"/>
                  <a:pt x="124" y="89"/>
                  <a:pt x="124" y="89"/>
                </a:cubicBezTo>
                <a:lnTo>
                  <a:pt x="124" y="0"/>
                </a:lnTo>
                <a:close/>
                <a:moveTo>
                  <a:pt x="354" y="0"/>
                </a:moveTo>
                <a:lnTo>
                  <a:pt x="354" y="0"/>
                </a:lnTo>
                <a:cubicBezTo>
                  <a:pt x="319" y="0"/>
                  <a:pt x="319" y="0"/>
                  <a:pt x="319" y="0"/>
                </a:cubicBezTo>
                <a:cubicBezTo>
                  <a:pt x="319" y="89"/>
                  <a:pt x="319" y="89"/>
                  <a:pt x="319" y="89"/>
                </a:cubicBezTo>
                <a:cubicBezTo>
                  <a:pt x="354" y="89"/>
                  <a:pt x="354" y="89"/>
                  <a:pt x="354" y="89"/>
                </a:cubicBezTo>
                <a:lnTo>
                  <a:pt x="35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9263183" y="10597934"/>
            <a:ext cx="2279830" cy="73862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b="1" dirty="0" smtClean="0">
                <a:solidFill>
                  <a:schemeClr val="tx2"/>
                </a:solidFill>
                <a:latin typeface="Lato Regular"/>
                <a:cs typeface="Lato Regular"/>
              </a:rPr>
              <a:t>Consistency</a:t>
            </a:r>
            <a:endParaRPr lang="id-ID" sz="4000" b="1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522456" y="11150434"/>
            <a:ext cx="3750687" cy="91303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 defTabSz="647570">
              <a:lnSpc>
                <a:spcPct val="120000"/>
              </a:lnSpc>
              <a:spcBef>
                <a:spcPts val="1700"/>
              </a:spcBef>
              <a:defRPr/>
            </a:pPr>
            <a:r>
              <a:rPr lang="en-US" sz="2000" dirty="0">
                <a:latin typeface="Lato Light"/>
                <a:cs typeface="Lato Light"/>
              </a:rPr>
              <a:t>A transaction moves the database from one valid state to another, </a:t>
            </a:r>
            <a:r>
              <a:rPr lang="en-US" sz="2000" dirty="0">
                <a:latin typeface="Lato Light"/>
                <a:cs typeface="Lato Regular"/>
              </a:rPr>
              <a:t>preserving all </a:t>
            </a:r>
            <a:r>
              <a:rPr lang="en-US" sz="2000" dirty="0" smtClean="0">
                <a:latin typeface="Lato Light"/>
                <a:cs typeface="Lato Regular"/>
              </a:rPr>
              <a:t>defined rules.</a:t>
            </a:r>
            <a:endParaRPr lang="es-ES" sz="2000" dirty="0">
              <a:latin typeface="Lato Light"/>
              <a:cs typeface="Lato Light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13182698" y="9009754"/>
            <a:ext cx="1529720" cy="153011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dirty="0">
              <a:latin typeface="Lato Light"/>
            </a:endParaRPr>
          </a:p>
        </p:txBody>
      </p:sp>
      <p:sp>
        <p:nvSpPr>
          <p:cNvPr id="48" name="Freeform 21"/>
          <p:cNvSpPr>
            <a:spLocks noChangeArrowheads="1"/>
          </p:cNvSpPr>
          <p:nvPr/>
        </p:nvSpPr>
        <p:spPr bwMode="auto">
          <a:xfrm>
            <a:off x="13467028" y="9513450"/>
            <a:ext cx="987585" cy="550603"/>
          </a:xfrm>
          <a:custGeom>
            <a:avLst/>
            <a:gdLst>
              <a:gd name="T0" fmla="*/ 249 w 497"/>
              <a:gd name="T1" fmla="*/ 0 h 276"/>
              <a:gd name="T2" fmla="*/ 249 w 497"/>
              <a:gd name="T3" fmla="*/ 0 h 276"/>
              <a:gd name="T4" fmla="*/ 0 w 497"/>
              <a:gd name="T5" fmla="*/ 133 h 276"/>
              <a:gd name="T6" fmla="*/ 249 w 497"/>
              <a:gd name="T7" fmla="*/ 275 h 276"/>
              <a:gd name="T8" fmla="*/ 496 w 497"/>
              <a:gd name="T9" fmla="*/ 133 h 276"/>
              <a:gd name="T10" fmla="*/ 249 w 497"/>
              <a:gd name="T11" fmla="*/ 0 h 276"/>
              <a:gd name="T12" fmla="*/ 249 w 497"/>
              <a:gd name="T13" fmla="*/ 239 h 276"/>
              <a:gd name="T14" fmla="*/ 249 w 497"/>
              <a:gd name="T15" fmla="*/ 239 h 276"/>
              <a:gd name="T16" fmla="*/ 142 w 497"/>
              <a:gd name="T17" fmla="*/ 133 h 276"/>
              <a:gd name="T18" fmla="*/ 249 w 497"/>
              <a:gd name="T19" fmla="*/ 26 h 276"/>
              <a:gd name="T20" fmla="*/ 355 w 497"/>
              <a:gd name="T21" fmla="*/ 133 h 276"/>
              <a:gd name="T22" fmla="*/ 249 w 497"/>
              <a:gd name="T23" fmla="*/ 239 h 276"/>
              <a:gd name="T24" fmla="*/ 249 w 497"/>
              <a:gd name="T25" fmla="*/ 133 h 276"/>
              <a:gd name="T26" fmla="*/ 249 w 497"/>
              <a:gd name="T27" fmla="*/ 133 h 276"/>
              <a:gd name="T28" fmla="*/ 249 w 497"/>
              <a:gd name="T29" fmla="*/ 79 h 276"/>
              <a:gd name="T30" fmla="*/ 195 w 497"/>
              <a:gd name="T31" fmla="*/ 133 h 276"/>
              <a:gd name="T32" fmla="*/ 249 w 497"/>
              <a:gd name="T33" fmla="*/ 186 h 276"/>
              <a:gd name="T34" fmla="*/ 302 w 497"/>
              <a:gd name="T35" fmla="*/ 133 h 276"/>
              <a:gd name="T36" fmla="*/ 249 w 497"/>
              <a:gd name="T37" fmla="*/ 1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7" h="276">
                <a:moveTo>
                  <a:pt x="249" y="0"/>
                </a:moveTo>
                <a:lnTo>
                  <a:pt x="249" y="0"/>
                </a:lnTo>
                <a:cubicBezTo>
                  <a:pt x="89" y="0"/>
                  <a:pt x="0" y="115"/>
                  <a:pt x="0" y="133"/>
                </a:cubicBezTo>
                <a:cubicBezTo>
                  <a:pt x="0" y="151"/>
                  <a:pt x="89" y="275"/>
                  <a:pt x="249" y="275"/>
                </a:cubicBezTo>
                <a:cubicBezTo>
                  <a:pt x="408" y="275"/>
                  <a:pt x="496" y="151"/>
                  <a:pt x="496" y="133"/>
                </a:cubicBezTo>
                <a:cubicBezTo>
                  <a:pt x="496" y="115"/>
                  <a:pt x="408" y="0"/>
                  <a:pt x="249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186" y="239"/>
                  <a:pt x="142" y="195"/>
                  <a:pt x="142" y="133"/>
                </a:cubicBezTo>
                <a:cubicBezTo>
                  <a:pt x="142" y="79"/>
                  <a:pt x="186" y="26"/>
                  <a:pt x="249" y="26"/>
                </a:cubicBezTo>
                <a:cubicBezTo>
                  <a:pt x="310" y="26"/>
                  <a:pt x="355" y="79"/>
                  <a:pt x="355" y="133"/>
                </a:cubicBezTo>
                <a:cubicBezTo>
                  <a:pt x="355" y="195"/>
                  <a:pt x="310" y="239"/>
                  <a:pt x="249" y="239"/>
                </a:cubicBezTo>
                <a:close/>
                <a:moveTo>
                  <a:pt x="249" y="133"/>
                </a:moveTo>
                <a:lnTo>
                  <a:pt x="249" y="133"/>
                </a:lnTo>
                <a:cubicBezTo>
                  <a:pt x="239" y="123"/>
                  <a:pt x="266" y="79"/>
                  <a:pt x="249" y="79"/>
                </a:cubicBezTo>
                <a:cubicBezTo>
                  <a:pt x="221" y="79"/>
                  <a:pt x="195" y="107"/>
                  <a:pt x="195" y="133"/>
                </a:cubicBezTo>
                <a:cubicBezTo>
                  <a:pt x="195" y="168"/>
                  <a:pt x="221" y="186"/>
                  <a:pt x="249" y="186"/>
                </a:cubicBezTo>
                <a:cubicBezTo>
                  <a:pt x="274" y="186"/>
                  <a:pt x="302" y="168"/>
                  <a:pt x="302" y="133"/>
                </a:cubicBezTo>
                <a:cubicBezTo>
                  <a:pt x="302" y="123"/>
                  <a:pt x="257" y="142"/>
                  <a:pt x="249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12529107" y="10584543"/>
            <a:ext cx="2986635" cy="73862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b="1" dirty="0" smtClean="0">
                <a:solidFill>
                  <a:schemeClr val="tx2"/>
                </a:solidFill>
                <a:latin typeface="Lato Regular"/>
                <a:cs typeface="Lato Regular"/>
              </a:rPr>
              <a:t>Isolation</a:t>
            </a:r>
            <a:endParaRPr lang="id-ID" sz="4000" b="1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141782" y="11137043"/>
            <a:ext cx="3750687" cy="91303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 defTabSz="647570">
              <a:lnSpc>
                <a:spcPct val="120000"/>
              </a:lnSpc>
              <a:spcBef>
                <a:spcPts val="1700"/>
              </a:spcBef>
              <a:defRPr/>
            </a:pPr>
            <a:r>
              <a:rPr lang="en-US" sz="2000" dirty="0">
                <a:latin typeface="Lato Light"/>
                <a:cs typeface="Lato Light"/>
              </a:rPr>
              <a:t>Concurrent transactions execute as though they </a:t>
            </a:r>
            <a:r>
              <a:rPr lang="en-US" sz="2000" dirty="0">
                <a:latin typeface="Lato Light"/>
                <a:cs typeface="Lato Regular"/>
              </a:rPr>
              <a:t>each </a:t>
            </a:r>
            <a:r>
              <a:rPr lang="en-US" sz="2000" dirty="0" smtClean="0">
                <a:latin typeface="Lato Light"/>
                <a:cs typeface="Lato Regular"/>
              </a:rPr>
              <a:t>ran alone, preventing interference.</a:t>
            </a:r>
            <a:endParaRPr lang="es-ES" sz="2000" dirty="0">
              <a:latin typeface="Lato Light"/>
              <a:cs typeface="Lato Ligh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197147" y="10593143"/>
            <a:ext cx="2767350" cy="73862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b="1" dirty="0" smtClean="0">
                <a:solidFill>
                  <a:schemeClr val="tx2"/>
                </a:solidFill>
                <a:latin typeface="Lato Regular"/>
                <a:cs typeface="Lato Regular"/>
              </a:rPr>
              <a:t>Durability</a:t>
            </a:r>
            <a:endParaRPr lang="id-ID" sz="4000" b="1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700181" y="11145643"/>
            <a:ext cx="3750687" cy="91303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 defTabSz="647570">
              <a:lnSpc>
                <a:spcPct val="120000"/>
              </a:lnSpc>
              <a:spcBef>
                <a:spcPts val="1700"/>
              </a:spcBef>
              <a:defRPr/>
            </a:pPr>
            <a:r>
              <a:rPr lang="en-US" sz="2000" dirty="0">
                <a:latin typeface="Lato Light"/>
                <a:cs typeface="Lato Light"/>
              </a:rPr>
              <a:t>Once a transaction commits, its changes are </a:t>
            </a:r>
            <a:r>
              <a:rPr lang="en-US" sz="2000" dirty="0">
                <a:latin typeface="Lato Light"/>
                <a:cs typeface="Lato Regular"/>
              </a:rPr>
              <a:t>permanent — </a:t>
            </a:r>
            <a:r>
              <a:rPr lang="en-US" sz="2000" dirty="0" smtClean="0">
                <a:latin typeface="Lato Light"/>
                <a:cs typeface="Lato Regular"/>
              </a:rPr>
              <a:t>even if the system crashes right after.</a:t>
            </a:r>
            <a:endParaRPr lang="es-ES" sz="2000" dirty="0">
              <a:latin typeface="Lato Light"/>
              <a:cs typeface="Lato Light"/>
            </a:endParaRPr>
          </a:p>
        </p:txBody>
      </p:sp>
      <p:sp>
        <p:nvSpPr>
          <p:cNvPr id="356" name="Freeform 17"/>
          <p:cNvSpPr>
            <a:spLocks/>
          </p:cNvSpPr>
          <p:nvPr/>
        </p:nvSpPr>
        <p:spPr bwMode="auto">
          <a:xfrm>
            <a:off x="8796156" y="7882174"/>
            <a:ext cx="6829898" cy="624840"/>
          </a:xfrm>
          <a:custGeom>
            <a:avLst/>
            <a:gdLst>
              <a:gd name="T0" fmla="*/ 1479 w 1500"/>
              <a:gd name="T1" fmla="*/ 0 h 95"/>
              <a:gd name="T2" fmla="*/ 21 w 1500"/>
              <a:gd name="T3" fmla="*/ 0 h 95"/>
              <a:gd name="T4" fmla="*/ 0 w 1500"/>
              <a:gd name="T5" fmla="*/ 21 h 95"/>
              <a:gd name="T6" fmla="*/ 0 w 1500"/>
              <a:gd name="T7" fmla="*/ 74 h 95"/>
              <a:gd name="T8" fmla="*/ 21 w 1500"/>
              <a:gd name="T9" fmla="*/ 95 h 95"/>
              <a:gd name="T10" fmla="*/ 1479 w 1500"/>
              <a:gd name="T11" fmla="*/ 95 h 95"/>
              <a:gd name="T12" fmla="*/ 1500 w 1500"/>
              <a:gd name="T13" fmla="*/ 74 h 95"/>
              <a:gd name="T14" fmla="*/ 1500 w 1500"/>
              <a:gd name="T15" fmla="*/ 21 h 95"/>
              <a:gd name="T16" fmla="*/ 1479 w 1500"/>
              <a:gd name="T1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00" h="95">
                <a:moveTo>
                  <a:pt x="1479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9" y="95"/>
                  <a:pt x="21" y="95"/>
                </a:cubicBezTo>
                <a:cubicBezTo>
                  <a:pt x="1479" y="95"/>
                  <a:pt x="1479" y="95"/>
                  <a:pt x="1479" y="95"/>
                </a:cubicBezTo>
                <a:cubicBezTo>
                  <a:pt x="1491" y="95"/>
                  <a:pt x="1500" y="86"/>
                  <a:pt x="1500" y="74"/>
                </a:cubicBezTo>
                <a:cubicBezTo>
                  <a:pt x="1500" y="21"/>
                  <a:pt x="1500" y="21"/>
                  <a:pt x="1500" y="21"/>
                </a:cubicBezTo>
                <a:cubicBezTo>
                  <a:pt x="1500" y="9"/>
                  <a:pt x="1491" y="0"/>
                  <a:pt x="147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219419" tIns="109710" rIns="219419" bIns="10971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grpSp>
        <p:nvGrpSpPr>
          <p:cNvPr id="14" name="Group 13"/>
          <p:cNvGrpSpPr/>
          <p:nvPr/>
        </p:nvGrpSpPr>
        <p:grpSpPr>
          <a:xfrm>
            <a:off x="10070537" y="3323510"/>
            <a:ext cx="4265896" cy="4265690"/>
            <a:chOff x="10070537" y="3323510"/>
            <a:chExt cx="4265896" cy="4265690"/>
          </a:xfrm>
        </p:grpSpPr>
        <p:sp>
          <p:nvSpPr>
            <p:cNvPr id="395" name="Freeform 13"/>
            <p:cNvSpPr>
              <a:spLocks noChangeArrowheads="1"/>
            </p:cNvSpPr>
            <p:nvPr/>
          </p:nvSpPr>
          <p:spPr bwMode="auto">
            <a:xfrm>
              <a:off x="10070537" y="3323510"/>
              <a:ext cx="4265896" cy="4265690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3523 0 0"/>
                <a:gd name="G7" fmla="+- 2269 0 0"/>
                <a:gd name="G8" fmla="+- 1016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1634765 w 4540"/>
                <a:gd name="T1" fmla="*/ 817202 h 4540"/>
                <a:gd name="T2" fmla="*/ 1634765 w 4540"/>
                <a:gd name="T3" fmla="*/ 817202 h 4540"/>
                <a:gd name="T4" fmla="*/ 817563 w 4540"/>
                <a:gd name="T5" fmla="*/ 1634765 h 4540"/>
                <a:gd name="T6" fmla="*/ 0 w 4540"/>
                <a:gd name="T7" fmla="*/ 817202 h 4540"/>
                <a:gd name="T8" fmla="*/ 817563 w 4540"/>
                <a:gd name="T9" fmla="*/ 0 h 4540"/>
                <a:gd name="T10" fmla="*/ 1634765 w 4540"/>
                <a:gd name="T11" fmla="*/ 817202 h 4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0" h="4540">
                  <a:moveTo>
                    <a:pt x="4539" y="2269"/>
                  </a:moveTo>
                  <a:lnTo>
                    <a:pt x="4539" y="2269"/>
                  </a:lnTo>
                  <a:cubicBezTo>
                    <a:pt x="4539" y="3523"/>
                    <a:pt x="3523" y="4539"/>
                    <a:pt x="2270" y="4539"/>
                  </a:cubicBezTo>
                  <a:cubicBezTo>
                    <a:pt x="1016" y="4539"/>
                    <a:pt x="0" y="3523"/>
                    <a:pt x="0" y="2269"/>
                  </a:cubicBezTo>
                  <a:cubicBezTo>
                    <a:pt x="0" y="1016"/>
                    <a:pt x="1016" y="0"/>
                    <a:pt x="2270" y="0"/>
                  </a:cubicBezTo>
                  <a:cubicBezTo>
                    <a:pt x="3523" y="0"/>
                    <a:pt x="4539" y="1016"/>
                    <a:pt x="4539" y="226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396" name="Freeform 14"/>
            <p:cNvSpPr>
              <a:spLocks noChangeArrowheads="1"/>
            </p:cNvSpPr>
            <p:nvPr/>
          </p:nvSpPr>
          <p:spPr bwMode="auto">
            <a:xfrm>
              <a:off x="10542684" y="3791492"/>
              <a:ext cx="3321600" cy="3321439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2745 0 0"/>
                <a:gd name="G7" fmla="+- 1768 0 0"/>
                <a:gd name="G8" fmla="+- 792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1272815 w 3538"/>
                <a:gd name="T1" fmla="*/ 636228 h 3538"/>
                <a:gd name="T2" fmla="*/ 1272815 w 3538"/>
                <a:gd name="T3" fmla="*/ 636228 h 3538"/>
                <a:gd name="T4" fmla="*/ 636588 w 3538"/>
                <a:gd name="T5" fmla="*/ 1272815 h 3538"/>
                <a:gd name="T6" fmla="*/ 0 w 3538"/>
                <a:gd name="T7" fmla="*/ 636228 h 3538"/>
                <a:gd name="T8" fmla="*/ 636588 w 3538"/>
                <a:gd name="T9" fmla="*/ 0 h 3538"/>
                <a:gd name="T10" fmla="*/ 1272815 w 3538"/>
                <a:gd name="T11" fmla="*/ 636228 h 3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38" h="3538">
                  <a:moveTo>
                    <a:pt x="3537" y="1768"/>
                  </a:moveTo>
                  <a:lnTo>
                    <a:pt x="3537" y="1768"/>
                  </a:lnTo>
                  <a:cubicBezTo>
                    <a:pt x="3537" y="2745"/>
                    <a:pt x="2745" y="3537"/>
                    <a:pt x="1769" y="3537"/>
                  </a:cubicBezTo>
                  <a:cubicBezTo>
                    <a:pt x="792" y="3537"/>
                    <a:pt x="0" y="2745"/>
                    <a:pt x="0" y="1768"/>
                  </a:cubicBezTo>
                  <a:cubicBezTo>
                    <a:pt x="0" y="792"/>
                    <a:pt x="792" y="0"/>
                    <a:pt x="1769" y="0"/>
                  </a:cubicBezTo>
                  <a:cubicBezTo>
                    <a:pt x="2745" y="0"/>
                    <a:pt x="3537" y="792"/>
                    <a:pt x="3537" y="176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397" name="Freeform 15"/>
            <p:cNvSpPr>
              <a:spLocks noChangeArrowheads="1"/>
            </p:cNvSpPr>
            <p:nvPr/>
          </p:nvSpPr>
          <p:spPr bwMode="auto">
            <a:xfrm>
              <a:off x="11010691" y="4263617"/>
              <a:ext cx="2381445" cy="2381333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1966 0 0"/>
                <a:gd name="G7" fmla="+- 1267 0 0"/>
                <a:gd name="G8" fmla="+- 566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912452 w 2536"/>
                <a:gd name="T1" fmla="*/ 456047 h 2536"/>
                <a:gd name="T2" fmla="*/ 912452 w 2536"/>
                <a:gd name="T3" fmla="*/ 456047 h 2536"/>
                <a:gd name="T4" fmla="*/ 456406 w 2536"/>
                <a:gd name="T5" fmla="*/ 912453 h 2536"/>
                <a:gd name="T6" fmla="*/ 0 w 2536"/>
                <a:gd name="T7" fmla="*/ 456047 h 2536"/>
                <a:gd name="T8" fmla="*/ 456406 w 2536"/>
                <a:gd name="T9" fmla="*/ 0 h 2536"/>
                <a:gd name="T10" fmla="*/ 912452 w 2536"/>
                <a:gd name="T11" fmla="*/ 456047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6" h="2536">
                  <a:moveTo>
                    <a:pt x="2535" y="1267"/>
                  </a:moveTo>
                  <a:lnTo>
                    <a:pt x="2535" y="1267"/>
                  </a:lnTo>
                  <a:cubicBezTo>
                    <a:pt x="2535" y="1966"/>
                    <a:pt x="1969" y="2535"/>
                    <a:pt x="1268" y="2535"/>
                  </a:cubicBezTo>
                  <a:cubicBezTo>
                    <a:pt x="569" y="2535"/>
                    <a:pt x="0" y="1966"/>
                    <a:pt x="0" y="1267"/>
                  </a:cubicBezTo>
                  <a:cubicBezTo>
                    <a:pt x="0" y="566"/>
                    <a:pt x="569" y="0"/>
                    <a:pt x="1268" y="0"/>
                  </a:cubicBezTo>
                  <a:cubicBezTo>
                    <a:pt x="1969" y="0"/>
                    <a:pt x="2535" y="566"/>
                    <a:pt x="2535" y="126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398" name="Freeform 16"/>
            <p:cNvSpPr>
              <a:spLocks noChangeArrowheads="1"/>
            </p:cNvSpPr>
            <p:nvPr/>
          </p:nvSpPr>
          <p:spPr bwMode="auto">
            <a:xfrm>
              <a:off x="11482839" y="4731602"/>
              <a:ext cx="1441293" cy="1445364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1193 0 0"/>
                <a:gd name="G7" fmla="+- 769 0 0"/>
                <a:gd name="G8" fmla="+- 345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552090 w 1534"/>
                <a:gd name="T1" fmla="*/ 277199 h 1537"/>
                <a:gd name="T2" fmla="*/ 552090 w 1534"/>
                <a:gd name="T3" fmla="*/ 277199 h 1537"/>
                <a:gd name="T4" fmla="*/ 276225 w 1534"/>
                <a:gd name="T5" fmla="*/ 553677 h 1537"/>
                <a:gd name="T6" fmla="*/ 0 w 1534"/>
                <a:gd name="T7" fmla="*/ 277199 h 1537"/>
                <a:gd name="T8" fmla="*/ 276225 w 1534"/>
                <a:gd name="T9" fmla="*/ 0 h 1537"/>
                <a:gd name="T10" fmla="*/ 552090 w 1534"/>
                <a:gd name="T11" fmla="*/ 277199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4" h="1537">
                  <a:moveTo>
                    <a:pt x="1533" y="769"/>
                  </a:moveTo>
                  <a:lnTo>
                    <a:pt x="1533" y="769"/>
                  </a:lnTo>
                  <a:cubicBezTo>
                    <a:pt x="1533" y="1193"/>
                    <a:pt x="1191" y="1536"/>
                    <a:pt x="767" y="1536"/>
                  </a:cubicBezTo>
                  <a:cubicBezTo>
                    <a:pt x="342" y="1536"/>
                    <a:pt x="0" y="1193"/>
                    <a:pt x="0" y="769"/>
                  </a:cubicBezTo>
                  <a:cubicBezTo>
                    <a:pt x="0" y="345"/>
                    <a:pt x="342" y="0"/>
                    <a:pt x="767" y="0"/>
                  </a:cubicBezTo>
                  <a:cubicBezTo>
                    <a:pt x="1191" y="0"/>
                    <a:pt x="1533" y="345"/>
                    <a:pt x="1533" y="76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399" name="Freeform 17"/>
            <p:cNvSpPr>
              <a:spLocks noChangeArrowheads="1"/>
            </p:cNvSpPr>
            <p:nvPr/>
          </p:nvSpPr>
          <p:spPr bwMode="auto">
            <a:xfrm>
              <a:off x="11950843" y="5199582"/>
              <a:ext cx="501141" cy="501117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*/ 1 0 0"/>
                <a:gd name="T0" fmla="*/ 534 256 1"/>
                <a:gd name="T1" fmla="*/ 0 256 1"/>
                <a:gd name="G5" fmla="+- 0 T0 T1"/>
                <a:gd name="G6" fmla="cos G4 G5"/>
                <a:gd name="G7" fmla="+- 1 0 0"/>
                <a:gd name="G8" fmla="+- 415 0 0"/>
                <a:gd name="G9" fmla="+- 268 0 0"/>
                <a:gd name="G10" fmla="+- 121 0 0"/>
                <a:gd name="G11" fmla="+- 1 0 0"/>
                <a:gd name="G12" fmla="*/ 1 0 0"/>
                <a:gd name="G13" fmla="*/ 1 0 0"/>
                <a:gd name="G14" fmla="cos G12 G13"/>
                <a:gd name="G15" fmla="+- 1 0 0"/>
                <a:gd name="G16" fmla="+- 1 0 0"/>
                <a:gd name="G17" fmla="+- 1 0 0"/>
                <a:gd name="T2" fmla="*/ 191729 w 535"/>
                <a:gd name="T3" fmla="*/ 96224 h 535"/>
                <a:gd name="T4" fmla="*/ 191729 w 535"/>
                <a:gd name="T5" fmla="*/ 96224 h 535"/>
                <a:gd name="T6" fmla="*/ 95505 w 535"/>
                <a:gd name="T7" fmla="*/ 191729 h 535"/>
                <a:gd name="T8" fmla="*/ 0 w 535"/>
                <a:gd name="T9" fmla="*/ 96224 h 535"/>
                <a:gd name="T10" fmla="*/ 95505 w 535"/>
                <a:gd name="T11" fmla="*/ 0 h 535"/>
                <a:gd name="T12" fmla="*/ 191729 w 535"/>
                <a:gd name="T13" fmla="*/ 96224 h 535"/>
              </a:gdLst>
              <a:ahLst/>
              <a:cxnLst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5" h="535">
                  <a:moveTo>
                    <a:pt x="534" y="268"/>
                  </a:moveTo>
                  <a:lnTo>
                    <a:pt x="534" y="268"/>
                  </a:lnTo>
                  <a:cubicBezTo>
                    <a:pt x="534" y="415"/>
                    <a:pt x="412" y="534"/>
                    <a:pt x="266" y="534"/>
                  </a:cubicBezTo>
                  <a:cubicBezTo>
                    <a:pt x="119" y="534"/>
                    <a:pt x="0" y="415"/>
                    <a:pt x="0" y="268"/>
                  </a:cubicBezTo>
                  <a:cubicBezTo>
                    <a:pt x="0" y="121"/>
                    <a:pt x="119" y="0"/>
                    <a:pt x="266" y="0"/>
                  </a:cubicBezTo>
                  <a:cubicBezTo>
                    <a:pt x="412" y="0"/>
                    <a:pt x="534" y="121"/>
                    <a:pt x="534" y="26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12124791" y="3770786"/>
            <a:ext cx="3478984" cy="1689710"/>
            <a:chOff x="12124791" y="3770786"/>
            <a:chExt cx="3478984" cy="1689710"/>
          </a:xfrm>
        </p:grpSpPr>
        <p:sp>
          <p:nvSpPr>
            <p:cNvPr id="407" name="Freeform 18"/>
            <p:cNvSpPr>
              <a:spLocks noChangeArrowheads="1"/>
            </p:cNvSpPr>
            <p:nvPr/>
          </p:nvSpPr>
          <p:spPr bwMode="auto">
            <a:xfrm>
              <a:off x="12124793" y="4118666"/>
              <a:ext cx="2841169" cy="1341829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429 0 0"/>
                <a:gd name="G4" fmla="+- 1 0 0"/>
                <a:gd name="T0" fmla="*/ 106633 w 3023"/>
                <a:gd name="T1" fmla="*/ 407523 h 1430"/>
                <a:gd name="T2" fmla="*/ 1067050 w 3023"/>
                <a:gd name="T3" fmla="*/ 0 h 1430"/>
                <a:gd name="T4" fmla="*/ 1088665 w 3023"/>
                <a:gd name="T5" fmla="*/ 52154 h 1430"/>
                <a:gd name="T6" fmla="*/ 0 w 3023"/>
                <a:gd name="T7" fmla="*/ 513990 h 1430"/>
                <a:gd name="T8" fmla="*/ 106633 w 3023"/>
                <a:gd name="T9" fmla="*/ 407523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3" h="1430">
                  <a:moveTo>
                    <a:pt x="296" y="1133"/>
                  </a:moveTo>
                  <a:lnTo>
                    <a:pt x="2962" y="0"/>
                  </a:lnTo>
                  <a:lnTo>
                    <a:pt x="3022" y="145"/>
                  </a:lnTo>
                  <a:lnTo>
                    <a:pt x="0" y="1429"/>
                  </a:lnTo>
                  <a:lnTo>
                    <a:pt x="296" y="1133"/>
                  </a:lnTo>
                </a:path>
              </a:pathLst>
            </a:custGeom>
            <a:solidFill>
              <a:srgbClr val="515D5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408" name="Freeform 19"/>
            <p:cNvSpPr>
              <a:spLocks noChangeArrowheads="1"/>
            </p:cNvSpPr>
            <p:nvPr/>
          </p:nvSpPr>
          <p:spPr bwMode="auto">
            <a:xfrm>
              <a:off x="12124791" y="4255333"/>
              <a:ext cx="2899153" cy="1205163"/>
            </a:xfrm>
            <a:custGeom>
              <a:avLst/>
              <a:gdLst>
                <a:gd name="G0" fmla="+- 1 0 0"/>
                <a:gd name="G1" fmla="*/ 1 0 0"/>
                <a:gd name="G2" fmla="+- 1 0 0"/>
                <a:gd name="G3" fmla="+- 1284 0 0"/>
                <a:gd name="G4" fmla="+- 1 0 0"/>
                <a:gd name="T0" fmla="*/ 150879 w 3086"/>
                <a:gd name="T1" fmla="*/ 459087 h 1285"/>
                <a:gd name="T2" fmla="*/ 1110890 w 3086"/>
                <a:gd name="T3" fmla="*/ 51769 h 1285"/>
                <a:gd name="T4" fmla="*/ 1088204 w 3086"/>
                <a:gd name="T5" fmla="*/ 0 h 1285"/>
                <a:gd name="T6" fmla="*/ 0 w 3086"/>
                <a:gd name="T7" fmla="*/ 461603 h 1285"/>
                <a:gd name="T8" fmla="*/ 150879 w 3086"/>
                <a:gd name="T9" fmla="*/ 459087 h 1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6" h="1285">
                  <a:moveTo>
                    <a:pt x="419" y="1277"/>
                  </a:moveTo>
                  <a:lnTo>
                    <a:pt x="3085" y="144"/>
                  </a:lnTo>
                  <a:lnTo>
                    <a:pt x="3022" y="0"/>
                  </a:lnTo>
                  <a:lnTo>
                    <a:pt x="0" y="1284"/>
                  </a:lnTo>
                  <a:lnTo>
                    <a:pt x="419" y="1277"/>
                  </a:lnTo>
                </a:path>
              </a:pathLst>
            </a:custGeom>
            <a:solidFill>
              <a:srgbClr val="8282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409" name="Freeform 20"/>
            <p:cNvSpPr>
              <a:spLocks noChangeArrowheads="1"/>
            </p:cNvSpPr>
            <p:nvPr/>
          </p:nvSpPr>
          <p:spPr bwMode="auto">
            <a:xfrm>
              <a:off x="12157926" y="4097957"/>
              <a:ext cx="2841169" cy="1341829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429 0 0"/>
                <a:gd name="G4" fmla="+- 1 0 0"/>
                <a:gd name="T0" fmla="*/ 106527 w 3026"/>
                <a:gd name="T1" fmla="*/ 407523 h 1430"/>
                <a:gd name="T2" fmla="*/ 1066712 w 3026"/>
                <a:gd name="T3" fmla="*/ 0 h 1430"/>
                <a:gd name="T4" fmla="*/ 1088665 w 3026"/>
                <a:gd name="T5" fmla="*/ 51795 h 1430"/>
                <a:gd name="T6" fmla="*/ 0 w 3026"/>
                <a:gd name="T7" fmla="*/ 513990 h 1430"/>
                <a:gd name="T8" fmla="*/ 106527 w 3026"/>
                <a:gd name="T9" fmla="*/ 407523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" h="1430">
                  <a:moveTo>
                    <a:pt x="296" y="1133"/>
                  </a:moveTo>
                  <a:lnTo>
                    <a:pt x="2964" y="0"/>
                  </a:lnTo>
                  <a:lnTo>
                    <a:pt x="3025" y="144"/>
                  </a:lnTo>
                  <a:lnTo>
                    <a:pt x="0" y="1429"/>
                  </a:lnTo>
                  <a:lnTo>
                    <a:pt x="296" y="1133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410" name="Freeform 21"/>
            <p:cNvSpPr>
              <a:spLocks noChangeArrowheads="1"/>
            </p:cNvSpPr>
            <p:nvPr/>
          </p:nvSpPr>
          <p:spPr bwMode="auto">
            <a:xfrm>
              <a:off x="12157924" y="4234626"/>
              <a:ext cx="2899153" cy="1209302"/>
            </a:xfrm>
            <a:custGeom>
              <a:avLst/>
              <a:gdLst>
                <a:gd name="G0" fmla="+- 1 0 0"/>
                <a:gd name="G1" fmla="*/ 1 0 0"/>
                <a:gd name="G2" fmla="+- 1 0 0"/>
                <a:gd name="G3" fmla="+- 1285 0 0"/>
                <a:gd name="G4" fmla="+- 1 0 0"/>
                <a:gd name="T0" fmla="*/ 151093 w 3089"/>
                <a:gd name="T1" fmla="*/ 460666 h 1286"/>
                <a:gd name="T2" fmla="*/ 1110890 w 3089"/>
                <a:gd name="T3" fmla="*/ 52267 h 1286"/>
                <a:gd name="T4" fmla="*/ 1088226 w 3089"/>
                <a:gd name="T5" fmla="*/ 0 h 1286"/>
                <a:gd name="T6" fmla="*/ 0 w 3089"/>
                <a:gd name="T7" fmla="*/ 463190 h 1286"/>
                <a:gd name="T8" fmla="*/ 151093 w 3089"/>
                <a:gd name="T9" fmla="*/ 460666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9" h="1286">
                  <a:moveTo>
                    <a:pt x="420" y="1278"/>
                  </a:moveTo>
                  <a:lnTo>
                    <a:pt x="3088" y="145"/>
                  </a:lnTo>
                  <a:lnTo>
                    <a:pt x="3025" y="0"/>
                  </a:lnTo>
                  <a:lnTo>
                    <a:pt x="0" y="1285"/>
                  </a:lnTo>
                  <a:lnTo>
                    <a:pt x="420" y="1278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411" name="Freeform 22"/>
            <p:cNvSpPr>
              <a:spLocks noChangeArrowheads="1"/>
            </p:cNvSpPr>
            <p:nvPr/>
          </p:nvSpPr>
          <p:spPr bwMode="auto">
            <a:xfrm>
              <a:off x="14560081" y="3770786"/>
              <a:ext cx="820046" cy="604652"/>
            </a:xfrm>
            <a:custGeom>
              <a:avLst/>
              <a:gdLst>
                <a:gd name="G0" fmla="+- 643 0 0"/>
                <a:gd name="G1" fmla="+- 643 0 0"/>
                <a:gd name="G2" fmla="+- 643 0 0"/>
                <a:gd name="G3" fmla="+- 1 0 0"/>
                <a:gd name="G4" fmla="+- 1 0 0"/>
                <a:gd name="G5" fmla="+- 1 0 0"/>
                <a:gd name="G6" fmla="+- 1 0 0"/>
                <a:gd name="G7" fmla="+- 1 0 0"/>
                <a:gd name="G8" fmla="+- 1 0 0"/>
                <a:gd name="G9" fmla="+- 1 0 0"/>
                <a:gd name="G10" fmla="+- 1 0 0"/>
                <a:gd name="G11" fmla="+- 643 0 0"/>
                <a:gd name="T0" fmla="*/ 0 w 875"/>
                <a:gd name="T1" fmla="*/ 231415 h 644"/>
                <a:gd name="T2" fmla="*/ 0 w 875"/>
                <a:gd name="T3" fmla="*/ 231415 h 644"/>
                <a:gd name="T4" fmla="*/ 116390 w 875"/>
                <a:gd name="T5" fmla="*/ 84936 h 644"/>
                <a:gd name="T6" fmla="*/ 313966 w 875"/>
                <a:gd name="T7" fmla="*/ 0 h 644"/>
                <a:gd name="T8" fmla="*/ 221644 w 875"/>
                <a:gd name="T9" fmla="*/ 137841 h 644"/>
                <a:gd name="T10" fmla="*/ 0 w 875"/>
                <a:gd name="T11" fmla="*/ 231415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5" h="644">
                  <a:moveTo>
                    <a:pt x="0" y="643"/>
                  </a:moveTo>
                  <a:lnTo>
                    <a:pt x="0" y="643"/>
                  </a:lnTo>
                  <a:cubicBezTo>
                    <a:pt x="0" y="643"/>
                    <a:pt x="58" y="347"/>
                    <a:pt x="324" y="236"/>
                  </a:cubicBezTo>
                  <a:cubicBezTo>
                    <a:pt x="589" y="122"/>
                    <a:pt x="874" y="0"/>
                    <a:pt x="874" y="0"/>
                  </a:cubicBezTo>
                  <a:cubicBezTo>
                    <a:pt x="617" y="383"/>
                    <a:pt x="617" y="383"/>
                    <a:pt x="617" y="383"/>
                  </a:cubicBezTo>
                  <a:lnTo>
                    <a:pt x="0" y="643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  <p:sp>
          <p:nvSpPr>
            <p:cNvPr id="412" name="Freeform 23"/>
            <p:cNvSpPr>
              <a:spLocks noChangeArrowheads="1"/>
            </p:cNvSpPr>
            <p:nvPr/>
          </p:nvSpPr>
          <p:spPr bwMode="auto">
            <a:xfrm>
              <a:off x="14597357" y="4218063"/>
              <a:ext cx="1006418" cy="401719"/>
            </a:xfrm>
            <a:custGeom>
              <a:avLst/>
              <a:gdLst>
                <a:gd name="G0" fmla="+- 263 0 0"/>
                <a:gd name="G1" fmla="+- 263 0 0"/>
                <a:gd name="G2" fmla="+- 263 0 0"/>
                <a:gd name="G3" fmla="+- 1 0 0"/>
                <a:gd name="G4" fmla="*/ 1 35987 45568"/>
                <a:gd name="G5" fmla="*/ 1 35987 55552"/>
                <a:gd name="G6" fmla="*/ G5 1 180"/>
                <a:gd name="G7" fmla="*/ G4 1 G6"/>
                <a:gd name="G8" fmla="+- 1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G14" fmla="+- 263 0 0"/>
                <a:gd name="T0" fmla="*/ 0 w 1071"/>
                <a:gd name="T1" fmla="*/ 94844 h 427"/>
                <a:gd name="T2" fmla="*/ 0 w 1071"/>
                <a:gd name="T3" fmla="*/ 94844 h 427"/>
                <a:gd name="T4" fmla="*/ 187298 w 1071"/>
                <a:gd name="T5" fmla="*/ 113236 h 427"/>
                <a:gd name="T6" fmla="*/ 385402 w 1071"/>
                <a:gd name="T7" fmla="*/ 28489 h 427"/>
                <a:gd name="T8" fmla="*/ 223317 w 1071"/>
                <a:gd name="T9" fmla="*/ 0 h 427"/>
                <a:gd name="T10" fmla="*/ 0 w 1071"/>
                <a:gd name="T11" fmla="*/ 94844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1" h="427">
                  <a:moveTo>
                    <a:pt x="0" y="263"/>
                  </a:moveTo>
                  <a:lnTo>
                    <a:pt x="0" y="263"/>
                  </a:lnTo>
                  <a:cubicBezTo>
                    <a:pt x="0" y="263"/>
                    <a:pt x="254" y="426"/>
                    <a:pt x="520" y="314"/>
                  </a:cubicBezTo>
                  <a:cubicBezTo>
                    <a:pt x="786" y="200"/>
                    <a:pt x="1070" y="79"/>
                    <a:pt x="1070" y="79"/>
                  </a:cubicBezTo>
                  <a:cubicBezTo>
                    <a:pt x="620" y="0"/>
                    <a:pt x="620" y="0"/>
                    <a:pt x="620" y="0"/>
                  </a:cubicBezTo>
                  <a:lnTo>
                    <a:pt x="0" y="263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243756" tIns="121878" rIns="243756" bIns="121878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13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43" grpId="0" animBg="1"/>
      <p:bldP spid="44" grpId="0" animBg="1"/>
      <p:bldP spid="51" grpId="0"/>
      <p:bldP spid="52" grpId="0"/>
      <p:bldP spid="45" grpId="0" animBg="1"/>
      <p:bldP spid="46" grpId="0" animBg="1"/>
      <p:bldP spid="53" grpId="0"/>
      <p:bldP spid="54" grpId="0"/>
      <p:bldP spid="47" grpId="0" animBg="1"/>
      <p:bldP spid="48" grpId="0" animBg="1"/>
      <p:bldP spid="55" grpId="0"/>
      <p:bldP spid="56" grpId="0"/>
      <p:bldP spid="57" grpId="0"/>
      <p:bldP spid="58" grpId="0"/>
      <p:bldP spid="356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1717674" y="483017"/>
            <a:ext cx="20934363" cy="2079087"/>
            <a:chOff x="1697087" y="483017"/>
            <a:chExt cx="20934363" cy="2079087"/>
          </a:xfrm>
        </p:grpSpPr>
        <p:sp>
          <p:nvSpPr>
            <p:cNvPr id="36" name="TextBox 35"/>
            <p:cNvSpPr txBox="1"/>
            <p:nvPr/>
          </p:nvSpPr>
          <p:spPr>
            <a:xfrm>
              <a:off x="1697087" y="483017"/>
              <a:ext cx="20934363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Normalization: Normal Forms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38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latin typeface="Lato Light"/>
                  <a:cs typeface="Lato Light"/>
                </a:rPr>
                <a:t/>
              </a:r>
              <a:r>
                <a:rPr lang="en-US" sz="3100" dirty="0" smtClean="0">
                  <a:latin typeface="Lato Light"/>
                  <a:cs typeface="Lato Light"/>
                </a:rPr>
                <a:t>Progressive Levels </a:t>
              </a:r>
              <a:r>
                <a:rPr lang="en-US" sz="3100" dirty="0" smtClean="0">
                  <a:solidFill>
                    <a:schemeClr val="accent1"/>
                  </a:solidFill>
                  <a:latin typeface="Lato Light"/>
                  <a:cs typeface="Lato Light"/>
                </a:rPr>
                <a:t>of Redundancy Reduction</a:t>
              </a:r>
              <a:endParaRPr lang="en-US" sz="3100" dirty="0">
                <a:solidFill>
                  <a:schemeClr val="accent1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621548" y="7220767"/>
            <a:ext cx="2471894" cy="598164"/>
            <a:chOff x="4621548" y="7220767"/>
            <a:chExt cx="2471894" cy="598164"/>
          </a:xfrm>
        </p:grpSpPr>
        <p:sp>
          <p:nvSpPr>
            <p:cNvPr id="24" name="Round Same Side Corner Rectangle 23"/>
            <p:cNvSpPr/>
            <p:nvPr/>
          </p:nvSpPr>
          <p:spPr>
            <a:xfrm rot="16200000" flipH="1">
              <a:off x="5696560" y="6145755"/>
              <a:ext cx="321869" cy="24718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54" name="Freeform 734"/>
            <p:cNvSpPr>
              <a:spLocks noChangeArrowheads="1"/>
            </p:cNvSpPr>
            <p:nvPr/>
          </p:nvSpPr>
          <p:spPr bwMode="auto">
            <a:xfrm rot="5400000">
              <a:off x="5746002" y="7418886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653094" y="7220771"/>
            <a:ext cx="2471894" cy="619391"/>
            <a:chOff x="9653094" y="7220771"/>
            <a:chExt cx="2471894" cy="619391"/>
          </a:xfrm>
        </p:grpSpPr>
        <p:sp>
          <p:nvSpPr>
            <p:cNvPr id="26" name="Rectangle 25"/>
            <p:cNvSpPr/>
            <p:nvPr/>
          </p:nvSpPr>
          <p:spPr>
            <a:xfrm>
              <a:off x="9653094" y="7220771"/>
              <a:ext cx="2471894" cy="321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55" name="Freeform 734"/>
            <p:cNvSpPr>
              <a:spLocks noChangeArrowheads="1"/>
            </p:cNvSpPr>
            <p:nvPr/>
          </p:nvSpPr>
          <p:spPr bwMode="auto">
            <a:xfrm rot="5400000">
              <a:off x="10755034" y="7440117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4684641" y="7220769"/>
            <a:ext cx="2471894" cy="604161"/>
            <a:chOff x="14684641" y="7220769"/>
            <a:chExt cx="2471894" cy="604161"/>
          </a:xfrm>
          <a:solidFill>
            <a:schemeClr val="accent6"/>
          </a:solidFill>
        </p:grpSpPr>
        <p:sp>
          <p:nvSpPr>
            <p:cNvPr id="28" name="Rectangle 27"/>
            <p:cNvSpPr/>
            <p:nvPr/>
          </p:nvSpPr>
          <p:spPr>
            <a:xfrm>
              <a:off x="14684641" y="7220769"/>
              <a:ext cx="2471894" cy="3218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68" name="Freeform 734"/>
            <p:cNvSpPr>
              <a:spLocks noChangeArrowheads="1"/>
            </p:cNvSpPr>
            <p:nvPr/>
          </p:nvSpPr>
          <p:spPr bwMode="auto">
            <a:xfrm rot="5400000">
              <a:off x="15834927" y="7424885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7200415" y="6945511"/>
            <a:ext cx="2471894" cy="597120"/>
            <a:chOff x="17200415" y="6945511"/>
            <a:chExt cx="2471894" cy="597120"/>
          </a:xfrm>
        </p:grpSpPr>
        <p:sp>
          <p:nvSpPr>
            <p:cNvPr id="7" name="Round Same Side Corner Rectangle 6"/>
            <p:cNvSpPr/>
            <p:nvPr/>
          </p:nvSpPr>
          <p:spPr>
            <a:xfrm rot="5400000">
              <a:off x="18275427" y="6145750"/>
              <a:ext cx="321869" cy="24718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73" name="Freeform 734"/>
            <p:cNvSpPr>
              <a:spLocks noChangeArrowheads="1"/>
            </p:cNvSpPr>
            <p:nvPr/>
          </p:nvSpPr>
          <p:spPr bwMode="auto">
            <a:xfrm rot="16200000">
              <a:off x="18271029" y="6887543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168868" y="6924280"/>
            <a:ext cx="2471894" cy="618360"/>
            <a:chOff x="12168868" y="6924280"/>
            <a:chExt cx="2471894" cy="618360"/>
          </a:xfrm>
        </p:grpSpPr>
        <p:sp>
          <p:nvSpPr>
            <p:cNvPr id="27" name="Rectangle 26"/>
            <p:cNvSpPr/>
            <p:nvPr/>
          </p:nvSpPr>
          <p:spPr>
            <a:xfrm>
              <a:off x="12168868" y="7220769"/>
              <a:ext cx="2471894" cy="321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74" name="Freeform 734"/>
            <p:cNvSpPr>
              <a:spLocks noChangeArrowheads="1"/>
            </p:cNvSpPr>
            <p:nvPr/>
          </p:nvSpPr>
          <p:spPr bwMode="auto">
            <a:xfrm rot="16200000">
              <a:off x="13261997" y="6866312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37321" y="6939512"/>
            <a:ext cx="2471894" cy="603133"/>
            <a:chOff x="7137321" y="6939512"/>
            <a:chExt cx="2471894" cy="603133"/>
          </a:xfrm>
        </p:grpSpPr>
        <p:sp>
          <p:nvSpPr>
            <p:cNvPr id="9" name="Rectangle 8"/>
            <p:cNvSpPr/>
            <p:nvPr/>
          </p:nvSpPr>
          <p:spPr>
            <a:xfrm>
              <a:off x="7137321" y="7220774"/>
              <a:ext cx="2471894" cy="3218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/>
            </a:p>
          </p:txBody>
        </p:sp>
        <p:sp>
          <p:nvSpPr>
            <p:cNvPr id="75" name="Freeform 734"/>
            <p:cNvSpPr>
              <a:spLocks noChangeArrowheads="1"/>
            </p:cNvSpPr>
            <p:nvPr/>
          </p:nvSpPr>
          <p:spPr bwMode="auto">
            <a:xfrm rot="16200000">
              <a:off x="8182104" y="6881544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631726" y="8833608"/>
            <a:ext cx="4532382" cy="1505422"/>
            <a:chOff x="3631726" y="8833608"/>
            <a:chExt cx="4532382" cy="1505422"/>
          </a:xfrm>
        </p:grpSpPr>
        <p:sp>
          <p:nvSpPr>
            <p:cNvPr id="22" name="TextBox 21"/>
            <p:cNvSpPr txBox="1"/>
            <p:nvPr/>
          </p:nvSpPr>
          <p:spPr>
            <a:xfrm>
              <a:off x="3631726" y="9415737"/>
              <a:ext cx="4532382" cy="92329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Eliminates repeating groups — </a:t>
              </a:r>
              <a:r>
                <a:rPr lang="en-US" sz="2400" dirty="0" smtClean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each column holds atomic values and rows have a unique identifier.</a:t>
              </a:r>
              <a:endPara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112347" y="8833608"/>
              <a:ext cx="3793271" cy="67707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id-ID" sz="3200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1NF </a:t>
              </a:r>
              <a:endParaRPr lang="id-ID" sz="3200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897575" y="5582190"/>
            <a:ext cx="4899634" cy="923293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Removes partial dependencies — </a:t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every attribute depends on the full key.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19669" y="5000061"/>
            <a:ext cx="4144598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sz="3200" dirty="0" smtClean="0">
                <a:solidFill>
                  <a:schemeClr val="tx2"/>
                </a:solidFill>
                <a:latin typeface="Lato Regular"/>
                <a:cs typeface="Lato Regular"/>
              </a:rPr>
              <a:t>2NF</a:t>
            </a:r>
            <a:endParaRPr lang="id-ID" sz="3200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64628" y="9436593"/>
            <a:ext cx="4899634" cy="923293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Removes transitive dependencies — </a:t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non-key attributes must depend only on the primary key.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41924" y="8854464"/>
            <a:ext cx="2434193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sz="3200" dirty="0" smtClean="0">
                <a:solidFill>
                  <a:schemeClr val="tx2"/>
                </a:solidFill>
                <a:latin typeface="Lato Regular"/>
                <a:cs typeface="Lato Regular"/>
              </a:rPr>
              <a:t>3NF</a:t>
            </a:r>
            <a:endParaRPr lang="id-ID" sz="3200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973517" y="5000599"/>
            <a:ext cx="4899634" cy="1505422"/>
            <a:chOff x="10973517" y="5000599"/>
            <a:chExt cx="4899634" cy="1505422"/>
          </a:xfrm>
        </p:grpSpPr>
        <p:sp>
          <p:nvSpPr>
            <p:cNvPr id="39" name="TextBox 38"/>
            <p:cNvSpPr txBox="1"/>
            <p:nvPr/>
          </p:nvSpPr>
          <p:spPr>
            <a:xfrm>
              <a:off x="10973517" y="5582728"/>
              <a:ext cx="4899634" cy="92329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Every determinant </a:t>
              </a:r>
              <a:r>
                <a: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must be a candidate key.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2148017" y="5000599"/>
              <a:ext cx="2639798" cy="67707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id-ID" sz="3200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BCNF</a:t>
              </a:r>
              <a:endParaRPr lang="id-ID" sz="3200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452918" y="9411976"/>
            <a:ext cx="4899634" cy="923293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Eliminates multi-valued dependencies — </a:t>
            </a:r>
            <a:r>
              <a:rPr lang="en-US" sz="2400" dirty="0">
                <a:solidFill>
                  <a:schemeClr val="tx2"/>
                </a:solidFill>
                <a:latin typeface="Lato Light"/>
                <a:ea typeface="Open Sans Light" panose="020B0306030504020204" pitchFamily="34" charset="0"/>
                <a:cs typeface="Lato Light"/>
              </a:rPr>
              <a:t>a table can't mix two independent multi-valued facts.</a:t>
            </a:r>
          </a:p>
        </p:txBody>
      </p:sp>
      <p:sp>
        <p:nvSpPr>
          <p:cNvPr id="43" name="AutoShape 19"/>
          <p:cNvSpPr>
            <a:spLocks noChangeAspect="1"/>
          </p:cNvSpPr>
          <p:nvPr/>
        </p:nvSpPr>
        <p:spPr bwMode="auto">
          <a:xfrm>
            <a:off x="15564897" y="7975961"/>
            <a:ext cx="877473" cy="877706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627829" y="8829847"/>
            <a:ext cx="2638978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sz="3200" dirty="0" smtClean="0">
                <a:solidFill>
                  <a:schemeClr val="tx2"/>
                </a:solidFill>
                <a:latin typeface="Lato Regular"/>
                <a:cs typeface="Lato Regular"/>
              </a:rPr>
              <a:t>4NF</a:t>
            </a:r>
            <a:endParaRPr lang="id-ID" sz="3200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5970268" y="5031787"/>
            <a:ext cx="4899634" cy="1505422"/>
            <a:chOff x="15970268" y="5031787"/>
            <a:chExt cx="4899634" cy="1505422"/>
          </a:xfrm>
        </p:grpSpPr>
        <p:sp>
          <p:nvSpPr>
            <p:cNvPr id="45" name="TextBox 44"/>
            <p:cNvSpPr txBox="1"/>
            <p:nvPr/>
          </p:nvSpPr>
          <p:spPr>
            <a:xfrm>
              <a:off x="15970268" y="5613916"/>
              <a:ext cx="4899634" cy="92329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Decomposes tables </a:t>
              </a:r>
              <a:r>
                <a:rPr lang="en-US" sz="2400" dirty="0">
                  <a:solidFill>
                    <a:schemeClr val="tx2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to remove join dependencies.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7113785" y="5031787"/>
              <a:ext cx="2701763" cy="67707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id-ID" sz="3200" dirty="0" smtClean="0">
                  <a:solidFill>
                    <a:schemeClr val="tx2"/>
                  </a:solidFill>
                  <a:latin typeface="Lato Regular"/>
                  <a:cs typeface="Lato Regular"/>
                </a:rPr>
                <a:t>5NF</a:t>
              </a:r>
              <a:endParaRPr lang="id-ID" sz="3200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</p:grpSp>
      <p:sp>
        <p:nvSpPr>
          <p:cNvPr id="49" name="AutoShape 20"/>
          <p:cNvSpPr>
            <a:spLocks/>
          </p:cNvSpPr>
          <p:nvPr/>
        </p:nvSpPr>
        <p:spPr bwMode="auto">
          <a:xfrm>
            <a:off x="17984974" y="4079335"/>
            <a:ext cx="946544" cy="9430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599" y="3743"/>
                  <a:pt x="21599" y="4175"/>
                </a:cubicBezTo>
                <a:lnTo>
                  <a:pt x="21599" y="19987"/>
                </a:lnTo>
                <a:cubicBezTo>
                  <a:pt x="21599" y="20419"/>
                  <a:pt x="21438" y="20796"/>
                  <a:pt x="21116" y="21116"/>
                </a:cubicBezTo>
                <a:cubicBezTo>
                  <a:pt x="20793" y="21438"/>
                  <a:pt x="20419" y="21599"/>
                  <a:pt x="19987" y="21599"/>
                </a:cubicBezTo>
                <a:lnTo>
                  <a:pt x="1612" y="21599"/>
                </a:lnTo>
                <a:cubicBezTo>
                  <a:pt x="1180" y="21599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1" name="AutoShape 82"/>
          <p:cNvSpPr>
            <a:spLocks/>
          </p:cNvSpPr>
          <p:nvPr/>
        </p:nvSpPr>
        <p:spPr bwMode="auto">
          <a:xfrm>
            <a:off x="13097336" y="4192866"/>
            <a:ext cx="800362" cy="8005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3" name="Freeform 21"/>
          <p:cNvSpPr>
            <a:spLocks noChangeArrowheads="1"/>
          </p:cNvSpPr>
          <p:nvPr/>
        </p:nvSpPr>
        <p:spPr bwMode="auto">
          <a:xfrm>
            <a:off x="5348865" y="8241997"/>
            <a:ext cx="1104203" cy="615620"/>
          </a:xfrm>
          <a:custGeom>
            <a:avLst/>
            <a:gdLst>
              <a:gd name="T0" fmla="*/ 249 w 497"/>
              <a:gd name="T1" fmla="*/ 0 h 276"/>
              <a:gd name="T2" fmla="*/ 249 w 497"/>
              <a:gd name="T3" fmla="*/ 0 h 276"/>
              <a:gd name="T4" fmla="*/ 0 w 497"/>
              <a:gd name="T5" fmla="*/ 133 h 276"/>
              <a:gd name="T6" fmla="*/ 249 w 497"/>
              <a:gd name="T7" fmla="*/ 275 h 276"/>
              <a:gd name="T8" fmla="*/ 496 w 497"/>
              <a:gd name="T9" fmla="*/ 133 h 276"/>
              <a:gd name="T10" fmla="*/ 249 w 497"/>
              <a:gd name="T11" fmla="*/ 0 h 276"/>
              <a:gd name="T12" fmla="*/ 249 w 497"/>
              <a:gd name="T13" fmla="*/ 239 h 276"/>
              <a:gd name="T14" fmla="*/ 249 w 497"/>
              <a:gd name="T15" fmla="*/ 239 h 276"/>
              <a:gd name="T16" fmla="*/ 142 w 497"/>
              <a:gd name="T17" fmla="*/ 133 h 276"/>
              <a:gd name="T18" fmla="*/ 249 w 497"/>
              <a:gd name="T19" fmla="*/ 26 h 276"/>
              <a:gd name="T20" fmla="*/ 355 w 497"/>
              <a:gd name="T21" fmla="*/ 133 h 276"/>
              <a:gd name="T22" fmla="*/ 249 w 497"/>
              <a:gd name="T23" fmla="*/ 239 h 276"/>
              <a:gd name="T24" fmla="*/ 249 w 497"/>
              <a:gd name="T25" fmla="*/ 133 h 276"/>
              <a:gd name="T26" fmla="*/ 249 w 497"/>
              <a:gd name="T27" fmla="*/ 133 h 276"/>
              <a:gd name="T28" fmla="*/ 249 w 497"/>
              <a:gd name="T29" fmla="*/ 79 h 276"/>
              <a:gd name="T30" fmla="*/ 195 w 497"/>
              <a:gd name="T31" fmla="*/ 133 h 276"/>
              <a:gd name="T32" fmla="*/ 249 w 497"/>
              <a:gd name="T33" fmla="*/ 186 h 276"/>
              <a:gd name="T34" fmla="*/ 302 w 497"/>
              <a:gd name="T35" fmla="*/ 133 h 276"/>
              <a:gd name="T36" fmla="*/ 249 w 497"/>
              <a:gd name="T37" fmla="*/ 1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7" h="276">
                <a:moveTo>
                  <a:pt x="249" y="0"/>
                </a:moveTo>
                <a:lnTo>
                  <a:pt x="249" y="0"/>
                </a:lnTo>
                <a:cubicBezTo>
                  <a:pt x="89" y="0"/>
                  <a:pt x="0" y="115"/>
                  <a:pt x="0" y="133"/>
                </a:cubicBezTo>
                <a:cubicBezTo>
                  <a:pt x="0" y="151"/>
                  <a:pt x="89" y="275"/>
                  <a:pt x="249" y="275"/>
                </a:cubicBezTo>
                <a:cubicBezTo>
                  <a:pt x="408" y="275"/>
                  <a:pt x="496" y="151"/>
                  <a:pt x="496" y="133"/>
                </a:cubicBezTo>
                <a:cubicBezTo>
                  <a:pt x="496" y="115"/>
                  <a:pt x="408" y="0"/>
                  <a:pt x="249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186" y="239"/>
                  <a:pt x="142" y="195"/>
                  <a:pt x="142" y="133"/>
                </a:cubicBezTo>
                <a:cubicBezTo>
                  <a:pt x="142" y="79"/>
                  <a:pt x="186" y="26"/>
                  <a:pt x="249" y="26"/>
                </a:cubicBezTo>
                <a:cubicBezTo>
                  <a:pt x="310" y="26"/>
                  <a:pt x="355" y="79"/>
                  <a:pt x="355" y="133"/>
                </a:cubicBezTo>
                <a:cubicBezTo>
                  <a:pt x="355" y="195"/>
                  <a:pt x="310" y="239"/>
                  <a:pt x="249" y="239"/>
                </a:cubicBezTo>
                <a:close/>
                <a:moveTo>
                  <a:pt x="249" y="133"/>
                </a:moveTo>
                <a:lnTo>
                  <a:pt x="249" y="133"/>
                </a:lnTo>
                <a:cubicBezTo>
                  <a:pt x="239" y="123"/>
                  <a:pt x="266" y="79"/>
                  <a:pt x="249" y="79"/>
                </a:cubicBezTo>
                <a:cubicBezTo>
                  <a:pt x="221" y="79"/>
                  <a:pt x="195" y="107"/>
                  <a:pt x="195" y="133"/>
                </a:cubicBezTo>
                <a:cubicBezTo>
                  <a:pt x="195" y="168"/>
                  <a:pt x="221" y="186"/>
                  <a:pt x="249" y="186"/>
                </a:cubicBezTo>
                <a:cubicBezTo>
                  <a:pt x="274" y="186"/>
                  <a:pt x="302" y="168"/>
                  <a:pt x="302" y="133"/>
                </a:cubicBezTo>
                <a:cubicBezTo>
                  <a:pt x="302" y="123"/>
                  <a:pt x="257" y="142"/>
                  <a:pt x="249" y="1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59" name="Group 58"/>
          <p:cNvGrpSpPr>
            <a:grpSpLocks noChangeAspect="1"/>
          </p:cNvGrpSpPr>
          <p:nvPr/>
        </p:nvGrpSpPr>
        <p:grpSpPr>
          <a:xfrm>
            <a:off x="8146424" y="4185042"/>
            <a:ext cx="541740" cy="838580"/>
            <a:chOff x="8468294" y="8301267"/>
            <a:chExt cx="385047" cy="596031"/>
          </a:xfrm>
          <a:solidFill>
            <a:schemeClr val="accent2"/>
          </a:solidFill>
        </p:grpSpPr>
        <p:sp>
          <p:nvSpPr>
            <p:cNvPr id="60" name="Freeform 40"/>
            <p:cNvSpPr>
              <a:spLocks noChangeArrowheads="1"/>
            </p:cNvSpPr>
            <p:nvPr/>
          </p:nvSpPr>
          <p:spPr bwMode="auto">
            <a:xfrm>
              <a:off x="8468294" y="8522801"/>
              <a:ext cx="385047" cy="374497"/>
            </a:xfrm>
            <a:custGeom>
              <a:avLst/>
              <a:gdLst>
                <a:gd name="T0" fmla="*/ 311 w 320"/>
                <a:gd name="T1" fmla="*/ 0 h 312"/>
                <a:gd name="T2" fmla="*/ 311 w 320"/>
                <a:gd name="T3" fmla="*/ 0 h 312"/>
                <a:gd name="T4" fmla="*/ 293 w 320"/>
                <a:gd name="T5" fmla="*/ 0 h 312"/>
                <a:gd name="T6" fmla="*/ 284 w 320"/>
                <a:gd name="T7" fmla="*/ 9 h 312"/>
                <a:gd name="T8" fmla="*/ 284 w 320"/>
                <a:gd name="T9" fmla="*/ 72 h 312"/>
                <a:gd name="T10" fmla="*/ 160 w 320"/>
                <a:gd name="T11" fmla="*/ 160 h 312"/>
                <a:gd name="T12" fmla="*/ 36 w 320"/>
                <a:gd name="T13" fmla="*/ 72 h 312"/>
                <a:gd name="T14" fmla="*/ 36 w 320"/>
                <a:gd name="T15" fmla="*/ 9 h 312"/>
                <a:gd name="T16" fmla="*/ 28 w 320"/>
                <a:gd name="T17" fmla="*/ 0 h 312"/>
                <a:gd name="T18" fmla="*/ 9 w 320"/>
                <a:gd name="T19" fmla="*/ 0 h 312"/>
                <a:gd name="T20" fmla="*/ 0 w 320"/>
                <a:gd name="T21" fmla="*/ 9 h 312"/>
                <a:gd name="T22" fmla="*/ 0 w 320"/>
                <a:gd name="T23" fmla="*/ 72 h 312"/>
                <a:gd name="T24" fmla="*/ 134 w 320"/>
                <a:gd name="T25" fmla="*/ 196 h 312"/>
                <a:gd name="T26" fmla="*/ 134 w 320"/>
                <a:gd name="T27" fmla="*/ 266 h 312"/>
                <a:gd name="T28" fmla="*/ 72 w 320"/>
                <a:gd name="T29" fmla="*/ 266 h 312"/>
                <a:gd name="T30" fmla="*/ 63 w 320"/>
                <a:gd name="T31" fmla="*/ 275 h 312"/>
                <a:gd name="T32" fmla="*/ 63 w 320"/>
                <a:gd name="T33" fmla="*/ 302 h 312"/>
                <a:gd name="T34" fmla="*/ 72 w 320"/>
                <a:gd name="T35" fmla="*/ 311 h 312"/>
                <a:gd name="T36" fmla="*/ 249 w 320"/>
                <a:gd name="T37" fmla="*/ 311 h 312"/>
                <a:gd name="T38" fmla="*/ 257 w 320"/>
                <a:gd name="T39" fmla="*/ 302 h 312"/>
                <a:gd name="T40" fmla="*/ 257 w 320"/>
                <a:gd name="T41" fmla="*/ 275 h 312"/>
                <a:gd name="T42" fmla="*/ 249 w 320"/>
                <a:gd name="T43" fmla="*/ 266 h 312"/>
                <a:gd name="T44" fmla="*/ 187 w 320"/>
                <a:gd name="T45" fmla="*/ 266 h 312"/>
                <a:gd name="T46" fmla="*/ 187 w 320"/>
                <a:gd name="T47" fmla="*/ 196 h 312"/>
                <a:gd name="T48" fmla="*/ 319 w 320"/>
                <a:gd name="T49" fmla="*/ 72 h 312"/>
                <a:gd name="T50" fmla="*/ 319 w 320"/>
                <a:gd name="T51" fmla="*/ 9 h 312"/>
                <a:gd name="T52" fmla="*/ 311 w 320"/>
                <a:gd name="T5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0" h="312">
                  <a:moveTo>
                    <a:pt x="311" y="0"/>
                  </a:moveTo>
                  <a:lnTo>
                    <a:pt x="311" y="0"/>
                  </a:lnTo>
                  <a:cubicBezTo>
                    <a:pt x="293" y="0"/>
                    <a:pt x="293" y="0"/>
                    <a:pt x="293" y="0"/>
                  </a:cubicBezTo>
                  <a:cubicBezTo>
                    <a:pt x="284" y="0"/>
                    <a:pt x="284" y="0"/>
                    <a:pt x="284" y="9"/>
                  </a:cubicBezTo>
                  <a:cubicBezTo>
                    <a:pt x="284" y="72"/>
                    <a:pt x="284" y="72"/>
                    <a:pt x="284" y="72"/>
                  </a:cubicBezTo>
                  <a:cubicBezTo>
                    <a:pt x="284" y="107"/>
                    <a:pt x="257" y="160"/>
                    <a:pt x="160" y="160"/>
                  </a:cubicBezTo>
                  <a:cubicBezTo>
                    <a:pt x="63" y="160"/>
                    <a:pt x="36" y="107"/>
                    <a:pt x="36" y="7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0"/>
                    <a:pt x="28" y="0"/>
                    <a:pt x="2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0" y="0"/>
                    <a:pt x="0" y="9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34"/>
                    <a:pt x="44" y="187"/>
                    <a:pt x="134" y="196"/>
                  </a:cubicBezTo>
                  <a:cubicBezTo>
                    <a:pt x="134" y="266"/>
                    <a:pt x="134" y="266"/>
                    <a:pt x="134" y="266"/>
                  </a:cubicBezTo>
                  <a:cubicBezTo>
                    <a:pt x="72" y="266"/>
                    <a:pt x="72" y="266"/>
                    <a:pt x="72" y="266"/>
                  </a:cubicBezTo>
                  <a:cubicBezTo>
                    <a:pt x="63" y="266"/>
                    <a:pt x="63" y="266"/>
                    <a:pt x="63" y="275"/>
                  </a:cubicBezTo>
                  <a:cubicBezTo>
                    <a:pt x="63" y="302"/>
                    <a:pt x="63" y="302"/>
                    <a:pt x="63" y="302"/>
                  </a:cubicBezTo>
                  <a:cubicBezTo>
                    <a:pt x="63" y="311"/>
                    <a:pt x="63" y="311"/>
                    <a:pt x="72" y="311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57" y="311"/>
                    <a:pt x="257" y="311"/>
                    <a:pt x="257" y="302"/>
                  </a:cubicBezTo>
                  <a:cubicBezTo>
                    <a:pt x="257" y="275"/>
                    <a:pt x="257" y="275"/>
                    <a:pt x="257" y="275"/>
                  </a:cubicBezTo>
                  <a:cubicBezTo>
                    <a:pt x="257" y="266"/>
                    <a:pt x="257" y="266"/>
                    <a:pt x="249" y="266"/>
                  </a:cubicBezTo>
                  <a:cubicBezTo>
                    <a:pt x="187" y="266"/>
                    <a:pt x="187" y="266"/>
                    <a:pt x="187" y="266"/>
                  </a:cubicBezTo>
                  <a:cubicBezTo>
                    <a:pt x="187" y="196"/>
                    <a:pt x="187" y="196"/>
                    <a:pt x="187" y="196"/>
                  </a:cubicBezTo>
                  <a:cubicBezTo>
                    <a:pt x="275" y="187"/>
                    <a:pt x="319" y="134"/>
                    <a:pt x="319" y="72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9" y="0"/>
                    <a:pt x="311" y="0"/>
                    <a:pt x="311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1" name="Freeform 41"/>
            <p:cNvSpPr>
              <a:spLocks noChangeArrowheads="1"/>
            </p:cNvSpPr>
            <p:nvPr/>
          </p:nvSpPr>
          <p:spPr bwMode="auto">
            <a:xfrm>
              <a:off x="8573786" y="8522801"/>
              <a:ext cx="168787" cy="142415"/>
            </a:xfrm>
            <a:custGeom>
              <a:avLst/>
              <a:gdLst>
                <a:gd name="T0" fmla="*/ 71 w 143"/>
                <a:gd name="T1" fmla="*/ 116 h 117"/>
                <a:gd name="T2" fmla="*/ 71 w 143"/>
                <a:gd name="T3" fmla="*/ 116 h 117"/>
                <a:gd name="T4" fmla="*/ 142 w 143"/>
                <a:gd name="T5" fmla="*/ 72 h 117"/>
                <a:gd name="T6" fmla="*/ 142 w 143"/>
                <a:gd name="T7" fmla="*/ 0 h 117"/>
                <a:gd name="T8" fmla="*/ 0 w 143"/>
                <a:gd name="T9" fmla="*/ 0 h 117"/>
                <a:gd name="T10" fmla="*/ 0 w 143"/>
                <a:gd name="T11" fmla="*/ 72 h 117"/>
                <a:gd name="T12" fmla="*/ 71 w 143"/>
                <a:gd name="T13" fmla="*/ 11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17">
                  <a:moveTo>
                    <a:pt x="71" y="116"/>
                  </a:moveTo>
                  <a:lnTo>
                    <a:pt x="71" y="116"/>
                  </a:lnTo>
                  <a:cubicBezTo>
                    <a:pt x="133" y="116"/>
                    <a:pt x="142" y="90"/>
                    <a:pt x="142" y="72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90"/>
                    <a:pt x="9" y="116"/>
                    <a:pt x="71" y="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2" name="Freeform 42"/>
            <p:cNvSpPr>
              <a:spLocks noChangeArrowheads="1"/>
            </p:cNvSpPr>
            <p:nvPr/>
          </p:nvSpPr>
          <p:spPr bwMode="auto">
            <a:xfrm>
              <a:off x="8573786" y="8301267"/>
              <a:ext cx="168787" cy="179337"/>
            </a:xfrm>
            <a:custGeom>
              <a:avLst/>
              <a:gdLst>
                <a:gd name="T0" fmla="*/ 142 w 143"/>
                <a:gd name="T1" fmla="*/ 44 h 151"/>
                <a:gd name="T2" fmla="*/ 142 w 143"/>
                <a:gd name="T3" fmla="*/ 44 h 151"/>
                <a:gd name="T4" fmla="*/ 71 w 143"/>
                <a:gd name="T5" fmla="*/ 0 h 151"/>
                <a:gd name="T6" fmla="*/ 0 w 143"/>
                <a:gd name="T7" fmla="*/ 44 h 151"/>
                <a:gd name="T8" fmla="*/ 0 w 143"/>
                <a:gd name="T9" fmla="*/ 150 h 151"/>
                <a:gd name="T10" fmla="*/ 142 w 143"/>
                <a:gd name="T11" fmla="*/ 150 h 151"/>
                <a:gd name="T12" fmla="*/ 142 w 143"/>
                <a:gd name="T13" fmla="*/ 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51">
                  <a:moveTo>
                    <a:pt x="142" y="44"/>
                  </a:moveTo>
                  <a:lnTo>
                    <a:pt x="142" y="44"/>
                  </a:lnTo>
                  <a:cubicBezTo>
                    <a:pt x="142" y="26"/>
                    <a:pt x="133" y="0"/>
                    <a:pt x="71" y="0"/>
                  </a:cubicBezTo>
                  <a:cubicBezTo>
                    <a:pt x="9" y="0"/>
                    <a:pt x="0" y="26"/>
                    <a:pt x="0" y="44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42" y="150"/>
                    <a:pt x="142" y="150"/>
                    <a:pt x="142" y="150"/>
                  </a:cubicBezTo>
                  <a:lnTo>
                    <a:pt x="142" y="4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64" name="Freeform 141"/>
          <p:cNvSpPr>
            <a:spLocks noChangeArrowheads="1"/>
          </p:cNvSpPr>
          <p:nvPr/>
        </p:nvSpPr>
        <p:spPr bwMode="auto">
          <a:xfrm>
            <a:off x="10485668" y="8031734"/>
            <a:ext cx="890441" cy="906201"/>
          </a:xfrm>
          <a:custGeom>
            <a:avLst/>
            <a:gdLst>
              <a:gd name="T0" fmla="*/ 479 w 497"/>
              <a:gd name="T1" fmla="*/ 186 h 506"/>
              <a:gd name="T2" fmla="*/ 479 w 497"/>
              <a:gd name="T3" fmla="*/ 186 h 506"/>
              <a:gd name="T4" fmla="*/ 292 w 497"/>
              <a:gd name="T5" fmla="*/ 142 h 506"/>
              <a:gd name="T6" fmla="*/ 266 w 497"/>
              <a:gd name="T7" fmla="*/ 17 h 506"/>
              <a:gd name="T8" fmla="*/ 239 w 497"/>
              <a:gd name="T9" fmla="*/ 0 h 506"/>
              <a:gd name="T10" fmla="*/ 17 w 497"/>
              <a:gd name="T11" fmla="*/ 61 h 506"/>
              <a:gd name="T12" fmla="*/ 0 w 497"/>
              <a:gd name="T13" fmla="*/ 89 h 506"/>
              <a:gd name="T14" fmla="*/ 79 w 497"/>
              <a:gd name="T15" fmla="*/ 390 h 506"/>
              <a:gd name="T16" fmla="*/ 107 w 497"/>
              <a:gd name="T17" fmla="*/ 399 h 506"/>
              <a:gd name="T18" fmla="*/ 195 w 497"/>
              <a:gd name="T19" fmla="*/ 372 h 506"/>
              <a:gd name="T20" fmla="*/ 177 w 497"/>
              <a:gd name="T21" fmla="*/ 425 h 506"/>
              <a:gd name="T22" fmla="*/ 195 w 497"/>
              <a:gd name="T23" fmla="*/ 443 h 506"/>
              <a:gd name="T24" fmla="*/ 398 w 497"/>
              <a:gd name="T25" fmla="*/ 496 h 506"/>
              <a:gd name="T26" fmla="*/ 426 w 497"/>
              <a:gd name="T27" fmla="*/ 487 h 506"/>
              <a:gd name="T28" fmla="*/ 496 w 497"/>
              <a:gd name="T29" fmla="*/ 212 h 506"/>
              <a:gd name="T30" fmla="*/ 479 w 497"/>
              <a:gd name="T31" fmla="*/ 186 h 506"/>
              <a:gd name="T32" fmla="*/ 35 w 497"/>
              <a:gd name="T33" fmla="*/ 97 h 506"/>
              <a:gd name="T34" fmla="*/ 35 w 497"/>
              <a:gd name="T35" fmla="*/ 97 h 506"/>
              <a:gd name="T36" fmla="*/ 230 w 497"/>
              <a:gd name="T37" fmla="*/ 44 h 506"/>
              <a:gd name="T38" fmla="*/ 310 w 497"/>
              <a:gd name="T39" fmla="*/ 310 h 506"/>
              <a:gd name="T40" fmla="*/ 116 w 497"/>
              <a:gd name="T41" fmla="*/ 364 h 506"/>
              <a:gd name="T42" fmla="*/ 35 w 497"/>
              <a:gd name="T43" fmla="*/ 97 h 506"/>
              <a:gd name="T44" fmla="*/ 389 w 497"/>
              <a:gd name="T45" fmla="*/ 461 h 506"/>
              <a:gd name="T46" fmla="*/ 389 w 497"/>
              <a:gd name="T47" fmla="*/ 461 h 506"/>
              <a:gd name="T48" fmla="*/ 222 w 497"/>
              <a:gd name="T49" fmla="*/ 417 h 506"/>
              <a:gd name="T50" fmla="*/ 230 w 497"/>
              <a:gd name="T51" fmla="*/ 364 h 506"/>
              <a:gd name="T52" fmla="*/ 328 w 497"/>
              <a:gd name="T53" fmla="*/ 336 h 506"/>
              <a:gd name="T54" fmla="*/ 345 w 497"/>
              <a:gd name="T55" fmla="*/ 319 h 506"/>
              <a:gd name="T56" fmla="*/ 310 w 497"/>
              <a:gd name="T57" fmla="*/ 177 h 506"/>
              <a:gd name="T58" fmla="*/ 451 w 497"/>
              <a:gd name="T59" fmla="*/ 212 h 506"/>
              <a:gd name="T60" fmla="*/ 389 w 497"/>
              <a:gd name="T61" fmla="*/ 461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506">
                <a:moveTo>
                  <a:pt x="479" y="186"/>
                </a:moveTo>
                <a:lnTo>
                  <a:pt x="479" y="186"/>
                </a:lnTo>
                <a:cubicBezTo>
                  <a:pt x="292" y="142"/>
                  <a:pt x="292" y="142"/>
                  <a:pt x="292" y="142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57" y="8"/>
                  <a:pt x="248" y="0"/>
                  <a:pt x="239" y="0"/>
                </a:cubicBezTo>
                <a:cubicBezTo>
                  <a:pt x="17" y="61"/>
                  <a:pt x="17" y="61"/>
                  <a:pt x="17" y="61"/>
                </a:cubicBezTo>
                <a:cubicBezTo>
                  <a:pt x="0" y="71"/>
                  <a:pt x="0" y="80"/>
                  <a:pt x="0" y="89"/>
                </a:cubicBezTo>
                <a:cubicBezTo>
                  <a:pt x="79" y="390"/>
                  <a:pt x="79" y="390"/>
                  <a:pt x="79" y="390"/>
                </a:cubicBezTo>
                <a:cubicBezTo>
                  <a:pt x="79" y="399"/>
                  <a:pt x="97" y="399"/>
                  <a:pt x="107" y="399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77" y="425"/>
                  <a:pt x="177" y="425"/>
                  <a:pt x="177" y="425"/>
                </a:cubicBezTo>
                <a:cubicBezTo>
                  <a:pt x="177" y="434"/>
                  <a:pt x="186" y="443"/>
                  <a:pt x="195" y="443"/>
                </a:cubicBezTo>
                <a:cubicBezTo>
                  <a:pt x="398" y="496"/>
                  <a:pt x="398" y="496"/>
                  <a:pt x="398" y="496"/>
                </a:cubicBezTo>
                <a:cubicBezTo>
                  <a:pt x="407" y="505"/>
                  <a:pt x="416" y="496"/>
                  <a:pt x="426" y="487"/>
                </a:cubicBezTo>
                <a:cubicBezTo>
                  <a:pt x="496" y="212"/>
                  <a:pt x="496" y="212"/>
                  <a:pt x="496" y="212"/>
                </a:cubicBezTo>
                <a:cubicBezTo>
                  <a:pt x="496" y="204"/>
                  <a:pt x="488" y="186"/>
                  <a:pt x="479" y="186"/>
                </a:cubicBezTo>
                <a:close/>
                <a:moveTo>
                  <a:pt x="35" y="97"/>
                </a:moveTo>
                <a:lnTo>
                  <a:pt x="35" y="97"/>
                </a:lnTo>
                <a:cubicBezTo>
                  <a:pt x="230" y="44"/>
                  <a:pt x="230" y="44"/>
                  <a:pt x="230" y="44"/>
                </a:cubicBezTo>
                <a:cubicBezTo>
                  <a:pt x="310" y="310"/>
                  <a:pt x="310" y="310"/>
                  <a:pt x="310" y="310"/>
                </a:cubicBezTo>
                <a:cubicBezTo>
                  <a:pt x="116" y="364"/>
                  <a:pt x="116" y="364"/>
                  <a:pt x="116" y="364"/>
                </a:cubicBezTo>
                <a:lnTo>
                  <a:pt x="35" y="97"/>
                </a:lnTo>
                <a:close/>
                <a:moveTo>
                  <a:pt x="389" y="461"/>
                </a:moveTo>
                <a:lnTo>
                  <a:pt x="389" y="461"/>
                </a:lnTo>
                <a:cubicBezTo>
                  <a:pt x="222" y="417"/>
                  <a:pt x="222" y="417"/>
                  <a:pt x="222" y="417"/>
                </a:cubicBezTo>
                <a:cubicBezTo>
                  <a:pt x="230" y="364"/>
                  <a:pt x="230" y="364"/>
                  <a:pt x="230" y="364"/>
                </a:cubicBezTo>
                <a:cubicBezTo>
                  <a:pt x="328" y="336"/>
                  <a:pt x="328" y="336"/>
                  <a:pt x="328" y="336"/>
                </a:cubicBezTo>
                <a:cubicBezTo>
                  <a:pt x="336" y="336"/>
                  <a:pt x="345" y="327"/>
                  <a:pt x="345" y="319"/>
                </a:cubicBezTo>
                <a:cubicBezTo>
                  <a:pt x="310" y="177"/>
                  <a:pt x="310" y="177"/>
                  <a:pt x="310" y="177"/>
                </a:cubicBezTo>
                <a:cubicBezTo>
                  <a:pt x="451" y="212"/>
                  <a:pt x="451" y="212"/>
                  <a:pt x="451" y="212"/>
                </a:cubicBezTo>
                <a:lnTo>
                  <a:pt x="389" y="4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2" grpId="0"/>
      <p:bldP spid="34" grpId="0"/>
      <p:bldP spid="42" grpId="0"/>
      <p:bldP spid="43" grpId="0" animBg="1"/>
      <p:bldP spid="44" grpId="0"/>
      <p:bldP spid="49" grpId="0" animBg="1"/>
      <p:bldP spid="51" grpId="0" animBg="1"/>
      <p:bldP spid="53" grpId="0" animBg="1"/>
      <p:bldP spid="64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5643" y="-25403"/>
            <a:ext cx="24377650" cy="9931403"/>
          </a:xfrm>
          <a:prstGeom prst="rect">
            <a:avLst/>
          </a:prstGeom>
          <a:solidFill>
            <a:srgbClr val="192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52" tIns="121926" rIns="243852" bIns="121926"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7567521" y="6707839"/>
            <a:ext cx="14467895" cy="1744556"/>
            <a:chOff x="2362200" y="2739608"/>
            <a:chExt cx="5426874" cy="654209"/>
          </a:xfrm>
        </p:grpSpPr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2599826" y="2978318"/>
              <a:ext cx="5189248" cy="415499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200" dirty="0">
                  <a:solidFill>
                    <a:schemeClr val="bg1"/>
                  </a:solidFill>
                  <a:latin typeface="Lato Light"/>
                  <a:cs typeface="Lato Light"/>
                </a:rPr>
                <a:t>Centralized storage and normalization minimize duplicate data, saving space and preventing update anomalies across the system.</a:t>
              </a:r>
            </a:p>
          </p:txBody>
        </p:sp>
        <p:sp>
          <p:nvSpPr>
            <p:cNvPr id="14" name="Title 13"/>
            <p:cNvSpPr txBox="1">
              <a:spLocks/>
            </p:cNvSpPr>
            <p:nvPr/>
          </p:nvSpPr>
          <p:spPr>
            <a:xfrm>
              <a:off x="2586431" y="2739608"/>
              <a:ext cx="3839172" cy="2827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4300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Reduced Redundancy</a:t>
              </a:r>
              <a:endParaRPr lang="en-US" sz="4300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362200" y="2780546"/>
              <a:ext cx="237626" cy="237626"/>
              <a:chOff x="2609260" y="2989019"/>
              <a:chExt cx="475253" cy="475253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609260" y="2989019"/>
                <a:ext cx="475253" cy="4752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2752030" y="3120652"/>
                <a:ext cx="189738" cy="19677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7567521" y="4609440"/>
            <a:ext cx="14467893" cy="1734981"/>
            <a:chOff x="2362200" y="1803025"/>
            <a:chExt cx="5426873" cy="650618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2599826" y="2038144"/>
              <a:ext cx="5189247" cy="415499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200" dirty="0">
                  <a:solidFill>
                    <a:schemeClr val="bg1"/>
                  </a:solidFill>
                  <a:latin typeface="Lato Light"/>
                  <a:cs typeface="Lato Light"/>
                </a:rPr>
                <a:t>Built-in constraints, access controls, and validation rules keep data accurate, consistent, and protected from unauthorized access.</a:t>
              </a:r>
            </a:p>
          </p:txBody>
        </p:sp>
        <p:sp>
          <p:nvSpPr>
            <p:cNvPr id="12" name="Title 13"/>
            <p:cNvSpPr txBox="1">
              <a:spLocks/>
            </p:cNvSpPr>
            <p:nvPr/>
          </p:nvSpPr>
          <p:spPr>
            <a:xfrm>
              <a:off x="2586431" y="1803025"/>
              <a:ext cx="3839172" cy="2827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4300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Data Integrity &amp; Security</a:t>
              </a:r>
              <a:endParaRPr lang="en-US" sz="4300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362200" y="1856182"/>
              <a:ext cx="237626" cy="237626"/>
              <a:chOff x="2609260" y="2989019"/>
              <a:chExt cx="475253" cy="475253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2609260" y="2989019"/>
                <a:ext cx="475253" cy="4752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2752030" y="3120652"/>
                <a:ext cx="189738" cy="19677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7567521" y="2552041"/>
            <a:ext cx="14467893" cy="1784458"/>
            <a:chOff x="2362200" y="1057275"/>
            <a:chExt cx="5426873" cy="669172"/>
          </a:xfrm>
        </p:grpSpPr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2599827" y="1310948"/>
              <a:ext cx="5189246" cy="4154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1pPr>
              <a:lvl2pPr marL="4572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8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2pPr>
              <a:lvl3pPr marL="9144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3pPr>
              <a:lvl4pPr marL="13716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4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4pPr>
              <a:lvl5pPr marL="1828800" indent="0" algn="l" defTabSz="457200" rtl="0" eaLnBrk="1" latinLnBrk="0" hangingPunct="1">
                <a:spcBef>
                  <a:spcPct val="20000"/>
                </a:spcBef>
                <a:buFont typeface="Arial"/>
                <a:buNone/>
                <a:defRPr sz="14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200" dirty="0">
                  <a:solidFill>
                    <a:schemeClr val="bg1"/>
                  </a:solidFill>
                  <a:latin typeface="Lato Light"/>
                  <a:cs typeface="Lato Light"/>
                </a:rPr>
                <a:t>Transaction management and locking let many users read and write data simultaneously without conflicts or corruption.</a:t>
              </a:r>
            </a:p>
          </p:txBody>
        </p:sp>
        <p:sp>
          <p:nvSpPr>
            <p:cNvPr id="10" name="Title 13"/>
            <p:cNvSpPr txBox="1">
              <a:spLocks/>
            </p:cNvSpPr>
            <p:nvPr/>
          </p:nvSpPr>
          <p:spPr>
            <a:xfrm>
              <a:off x="2586431" y="1057275"/>
              <a:ext cx="3839172" cy="2827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4300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Concurrent Multi-User Access</a:t>
              </a:r>
              <a:endParaRPr lang="en-US" sz="4300" dirty="0">
                <a:solidFill>
                  <a:schemeClr val="bg1"/>
                </a:solidFill>
                <a:latin typeface="Lato Regular"/>
                <a:cs typeface="Lato Regular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362200" y="1098214"/>
              <a:ext cx="237626" cy="237626"/>
              <a:chOff x="2609260" y="2989019"/>
              <a:chExt cx="475253" cy="475253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2609260" y="2989019"/>
                <a:ext cx="475253" cy="4752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2752030" y="3120652"/>
                <a:ext cx="189738" cy="19677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6728714" y="483017"/>
            <a:ext cx="16532130" cy="2079087"/>
            <a:chOff x="725483" y="483017"/>
            <a:chExt cx="23369393" cy="2079087"/>
          </a:xfrm>
        </p:grpSpPr>
        <p:sp>
          <p:nvSpPr>
            <p:cNvPr id="30" name="TextBox 29"/>
            <p:cNvSpPr txBox="1"/>
            <p:nvPr/>
          </p:nvSpPr>
          <p:spPr>
            <a:xfrm>
              <a:off x="725483" y="483017"/>
              <a:ext cx="23369393" cy="1446532"/>
            </a:xfrm>
            <a:prstGeom prst="rect">
              <a:avLst/>
            </a:prstGeom>
            <a:noFill/>
          </p:spPr>
          <p:txBody>
            <a:bodyPr wrap="square" lIns="91422" tIns="45711" rIns="91422" bIns="45711" rtlCol="0">
              <a:spAutoFit/>
            </a:bodyPr>
            <a:lstStyle/>
            <a:p>
              <a:pPr algn="ctr"/>
              <a:r>
                <a:rPr lang="id-ID" sz="8800" b="1" dirty="0" smtClean="0">
                  <a:solidFill>
                    <a:schemeClr val="bg1"/>
                  </a:solidFill>
                  <a:latin typeface="Lato Regular"/>
                  <a:cs typeface="Lato Regular"/>
                </a:rPr>
                <a:t>Advantages of DBMS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412311" y="2470667"/>
              <a:ext cx="1553038" cy="91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39" tIns="45672" rIns="91339" bIns="45672" rtlCol="0" anchor="ctr"/>
            <a:lstStyle/>
            <a:p>
              <a:pPr algn="ctr"/>
              <a:endParaRPr lang="en-US" dirty="0">
                <a:solidFill>
                  <a:schemeClr val="accent2"/>
                </a:solidFill>
                <a:latin typeface="Open Sans Light"/>
              </a:endParaRPr>
            </a:p>
          </p:txBody>
        </p:sp>
        <p:sp>
          <p:nvSpPr>
            <p:cNvPr id="32" name="Subtitle 2"/>
            <p:cNvSpPr txBox="1">
              <a:spLocks/>
            </p:cNvSpPr>
            <p:nvPr/>
          </p:nvSpPr>
          <p:spPr>
            <a:xfrm>
              <a:off x="6361236" y="1634834"/>
              <a:ext cx="11655185" cy="839116"/>
            </a:xfrm>
            <a:prstGeom prst="rect">
              <a:avLst/>
            </a:prstGeom>
          </p:spPr>
          <p:txBody>
            <a:bodyPr vert="horz" lIns="217490" tIns="108745" rIns="217490" bIns="108745" rtlCol="0">
              <a:norm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100" dirty="0">
                  <a:solidFill>
                    <a:schemeClr val="bg1"/>
                  </a:solidFill>
                  <a:latin typeface="Lato Light"/>
                  <a:cs typeface="Lato Light"/>
                </a:rPr>
                <a:t/>
              </a:r>
              <a:r>
                <a:rPr lang="en-US" sz="3100" dirty="0" smtClean="0">
                  <a:solidFill>
                    <a:schemeClr val="bg1"/>
                  </a:solidFill>
                  <a:latin typeface="Lato Light"/>
                  <a:cs typeface="Lato Light"/>
                </a:rPr>
                <a:t>Why Databases Replaced </a:t>
              </a:r>
              <a:r>
                <a:rPr lang="en-US" sz="3100" dirty="0" smtClean="0">
                  <a:solidFill>
                    <a:schemeClr val="accent3"/>
                  </a:solidFill>
                  <a:latin typeface="Lato Light"/>
                  <a:cs typeface="Lato Light"/>
                </a:rPr>
                <a:t>File Systems</a:t>
              </a:r>
              <a:endParaRPr lang="en-US" sz="3100" dirty="0">
                <a:solidFill>
                  <a:schemeClr val="accent3"/>
                </a:solidFill>
                <a:latin typeface="Lato Light"/>
                <a:cs typeface="Lato Ligh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173813" y="10045930"/>
            <a:ext cx="3320373" cy="2898605"/>
            <a:chOff x="8173813" y="10045930"/>
            <a:chExt cx="3320373" cy="2898605"/>
          </a:xfrm>
        </p:grpSpPr>
        <p:sp>
          <p:nvSpPr>
            <p:cNvPr id="46" name="Freeform 29"/>
            <p:cNvSpPr>
              <a:spLocks noChangeArrowheads="1"/>
            </p:cNvSpPr>
            <p:nvPr/>
          </p:nvSpPr>
          <p:spPr bwMode="auto">
            <a:xfrm>
              <a:off x="9213573" y="10045930"/>
              <a:ext cx="1226576" cy="1275152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18373" y="12467481"/>
              <a:ext cx="3275813" cy="477054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>
                <a:tabLst>
                  <a:tab pos="2734255" algn="l"/>
                </a:tabLst>
              </a:pPr>
              <a:r>
                <a:rPr lang="en-US" sz="2800" b="1" dirty="0" smtClean="0">
                  <a:latin typeface="Lato Regular"/>
                  <a:cs typeface="Lato Regular"/>
                </a:rPr>
                <a:t>Codd's Model</a:t>
              </a:r>
              <a:endParaRPr lang="en-US" sz="2800" b="1" dirty="0">
                <a:latin typeface="Lato Regular"/>
                <a:cs typeface="Lato Regular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173813" y="11286343"/>
              <a:ext cx="3275813" cy="1277273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>
                <a:tabLst>
                  <a:tab pos="2734255" algn="l"/>
                </a:tabLst>
              </a:pPr>
              <a:r>
                <a:rPr lang="en-US" sz="7800" b="1" dirty="0" smtClean="0">
                  <a:latin typeface="Lato Regular"/>
                  <a:cs typeface="Lato Regular"/>
                </a:rPr>
                <a:t>1970</a:t>
              </a:r>
              <a:endParaRPr lang="en-US" sz="7800" b="1" dirty="0">
                <a:latin typeface="Lato Regular"/>
                <a:cs typeface="Lato Regular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774964" y="9861440"/>
            <a:ext cx="3364933" cy="3083009"/>
            <a:chOff x="11774964" y="9861440"/>
            <a:chExt cx="3364933" cy="3083009"/>
          </a:xfrm>
        </p:grpSpPr>
        <p:sp>
          <p:nvSpPr>
            <p:cNvPr id="47" name="Freeform 67"/>
            <p:cNvSpPr>
              <a:spLocks noChangeArrowheads="1"/>
            </p:cNvSpPr>
            <p:nvPr/>
          </p:nvSpPr>
          <p:spPr bwMode="auto">
            <a:xfrm>
              <a:off x="13046681" y="9861440"/>
              <a:ext cx="1250873" cy="1469463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864084" y="12467395"/>
              <a:ext cx="3275813" cy="477054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>
                <a:tabLst>
                  <a:tab pos="2734255" algn="l"/>
                </a:tabLst>
              </a:pPr>
              <a:r>
                <a:rPr lang="en-US" sz="2800" b="1" dirty="0" smtClean="0">
                  <a:latin typeface="Lato Regular"/>
                  <a:cs typeface="Lato Regular"/>
                </a:rPr>
                <a:t>ACID Properties</a:t>
              </a:r>
              <a:endParaRPr lang="en-US" sz="2800" b="1" dirty="0">
                <a:latin typeface="Lato Regular"/>
                <a:cs typeface="Lato Regular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774964" y="11286257"/>
              <a:ext cx="3275813" cy="1277273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>
                <a:tabLst>
                  <a:tab pos="2734255" algn="l"/>
                </a:tabLst>
              </a:pPr>
              <a:r>
                <a:rPr lang="en-US" sz="7800" b="1" dirty="0" smtClean="0">
                  <a:latin typeface="Lato Regular"/>
                  <a:cs typeface="Lato Regular"/>
                </a:rPr>
                <a:t>4</a:t>
              </a:r>
              <a:endParaRPr lang="en-US" sz="7800" b="1" dirty="0">
                <a:latin typeface="Lato Regular"/>
                <a:cs typeface="Lato Regular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5473539" y="10068205"/>
            <a:ext cx="3364933" cy="2866514"/>
            <a:chOff x="15473539" y="10068205"/>
            <a:chExt cx="3364933" cy="2866514"/>
          </a:xfrm>
        </p:grpSpPr>
        <p:sp>
          <p:nvSpPr>
            <p:cNvPr id="45" name="Freeform 22"/>
            <p:cNvSpPr>
              <a:spLocks noChangeArrowheads="1"/>
            </p:cNvSpPr>
            <p:nvPr/>
          </p:nvSpPr>
          <p:spPr bwMode="auto">
            <a:xfrm>
              <a:off x="16497390" y="10068205"/>
              <a:ext cx="1275153" cy="1275162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5562659" y="12457665"/>
              <a:ext cx="3275813" cy="477054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>
                <a:tabLst>
                  <a:tab pos="2734255" algn="l"/>
                </a:tabLst>
              </a:pPr>
              <a:r>
                <a:rPr lang="en-US" sz="2800" b="1" dirty="0" smtClean="0">
                  <a:latin typeface="Lato Regular"/>
                  <a:cs typeface="Lato Regular"/>
                </a:rPr>
                <a:t>Normal Forms</a:t>
              </a:r>
              <a:endParaRPr lang="en-US" sz="2800" b="1" dirty="0">
                <a:latin typeface="Lato Regular"/>
                <a:cs typeface="Lato Regular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5473539" y="11276527"/>
              <a:ext cx="3275813" cy="1277273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>
                <a:tabLst>
                  <a:tab pos="2734255" algn="l"/>
                </a:tabLst>
              </a:pPr>
              <a:r>
                <a:rPr lang="en-US" sz="7800" b="1" dirty="0" smtClean="0">
                  <a:latin typeface="Lato Regular"/>
                  <a:cs typeface="Lato Regular"/>
                </a:rPr>
                <a:t>6</a:t>
              </a:r>
              <a:endParaRPr lang="en-US" sz="7800" b="1" dirty="0">
                <a:latin typeface="Lato Regular"/>
                <a:cs typeface="Lato Regular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8982401" y="10207830"/>
            <a:ext cx="3320373" cy="2736700"/>
            <a:chOff x="18982401" y="10207830"/>
            <a:chExt cx="3320373" cy="2736700"/>
          </a:xfrm>
        </p:grpSpPr>
        <p:sp>
          <p:nvSpPr>
            <p:cNvPr id="56" name="TextBox 55"/>
            <p:cNvSpPr txBox="1"/>
            <p:nvPr/>
          </p:nvSpPr>
          <p:spPr>
            <a:xfrm>
              <a:off x="19026961" y="12467476"/>
              <a:ext cx="3275813" cy="477054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>
                <a:tabLst>
                  <a:tab pos="2734255" algn="l"/>
                </a:tabLst>
              </a:pPr>
              <a:r>
                <a:rPr lang="en-US" sz="2800" b="1" dirty="0" smtClean="0">
                  <a:latin typeface="Lato Regular"/>
                  <a:cs typeface="Lato Regular"/>
                </a:rPr>
                <a:t>Query Language</a:t>
              </a:r>
              <a:endParaRPr lang="en-US" sz="2800" b="1" dirty="0">
                <a:latin typeface="Lato Regular"/>
                <a:cs typeface="Lato Regular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8982401" y="11286338"/>
              <a:ext cx="3275813" cy="1277273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>
                <a:tabLst>
                  <a:tab pos="2734255" algn="l"/>
                </a:tabLst>
              </a:pPr>
              <a:r>
                <a:rPr lang="en-US" sz="7800" b="1" dirty="0" smtClean="0">
                  <a:latin typeface="Lato Regular"/>
                  <a:cs typeface="Lato Regular"/>
                </a:rPr>
                <a:t>SQL</a:t>
              </a:r>
              <a:endParaRPr lang="en-US" sz="7800" b="1" dirty="0">
                <a:latin typeface="Lato Regular"/>
                <a:cs typeface="Lato Regular"/>
              </a:endParaRPr>
            </a:p>
          </p:txBody>
        </p:sp>
        <p:sp>
          <p:nvSpPr>
            <p:cNvPr id="59" name="Freeform 24"/>
            <p:cNvSpPr>
              <a:spLocks noChangeAspect="1" noChangeArrowheads="1"/>
            </p:cNvSpPr>
            <p:nvPr/>
          </p:nvSpPr>
          <p:spPr bwMode="auto">
            <a:xfrm>
              <a:off x="19999866" y="10207830"/>
              <a:ext cx="1365037" cy="1087199"/>
            </a:xfrm>
            <a:custGeom>
              <a:avLst/>
              <a:gdLst>
                <a:gd name="T0" fmla="*/ 248 w 497"/>
                <a:gd name="T1" fmla="*/ 150 h 399"/>
                <a:gd name="T2" fmla="*/ 248 w 497"/>
                <a:gd name="T3" fmla="*/ 150 h 399"/>
                <a:gd name="T4" fmla="*/ 177 w 497"/>
                <a:gd name="T5" fmla="*/ 221 h 399"/>
                <a:gd name="T6" fmla="*/ 248 w 497"/>
                <a:gd name="T7" fmla="*/ 292 h 399"/>
                <a:gd name="T8" fmla="*/ 319 w 497"/>
                <a:gd name="T9" fmla="*/ 221 h 399"/>
                <a:gd name="T10" fmla="*/ 248 w 497"/>
                <a:gd name="T11" fmla="*/ 150 h 399"/>
                <a:gd name="T12" fmla="*/ 442 w 497"/>
                <a:gd name="T13" fmla="*/ 70 h 399"/>
                <a:gd name="T14" fmla="*/ 442 w 497"/>
                <a:gd name="T15" fmla="*/ 70 h 399"/>
                <a:gd name="T16" fmla="*/ 389 w 497"/>
                <a:gd name="T17" fmla="*/ 70 h 399"/>
                <a:gd name="T18" fmla="*/ 363 w 497"/>
                <a:gd name="T19" fmla="*/ 61 h 399"/>
                <a:gd name="T20" fmla="*/ 354 w 497"/>
                <a:gd name="T21" fmla="*/ 8 h 399"/>
                <a:gd name="T22" fmla="*/ 327 w 497"/>
                <a:gd name="T23" fmla="*/ 0 h 399"/>
                <a:gd name="T24" fmla="*/ 159 w 497"/>
                <a:gd name="T25" fmla="*/ 0 h 399"/>
                <a:gd name="T26" fmla="*/ 142 w 497"/>
                <a:gd name="T27" fmla="*/ 8 h 399"/>
                <a:gd name="T28" fmla="*/ 123 w 497"/>
                <a:gd name="T29" fmla="*/ 61 h 399"/>
                <a:gd name="T30" fmla="*/ 106 w 497"/>
                <a:gd name="T31" fmla="*/ 70 h 399"/>
                <a:gd name="T32" fmla="*/ 53 w 497"/>
                <a:gd name="T33" fmla="*/ 70 h 399"/>
                <a:gd name="T34" fmla="*/ 0 w 497"/>
                <a:gd name="T35" fmla="*/ 123 h 399"/>
                <a:gd name="T36" fmla="*/ 0 w 497"/>
                <a:gd name="T37" fmla="*/ 345 h 399"/>
                <a:gd name="T38" fmla="*/ 53 w 497"/>
                <a:gd name="T39" fmla="*/ 398 h 399"/>
                <a:gd name="T40" fmla="*/ 442 w 497"/>
                <a:gd name="T41" fmla="*/ 398 h 399"/>
                <a:gd name="T42" fmla="*/ 496 w 497"/>
                <a:gd name="T43" fmla="*/ 345 h 399"/>
                <a:gd name="T44" fmla="*/ 496 w 497"/>
                <a:gd name="T45" fmla="*/ 123 h 399"/>
                <a:gd name="T46" fmla="*/ 442 w 497"/>
                <a:gd name="T47" fmla="*/ 70 h 399"/>
                <a:gd name="T48" fmla="*/ 248 w 497"/>
                <a:gd name="T49" fmla="*/ 345 h 399"/>
                <a:gd name="T50" fmla="*/ 248 w 497"/>
                <a:gd name="T51" fmla="*/ 345 h 399"/>
                <a:gd name="T52" fmla="*/ 123 w 497"/>
                <a:gd name="T53" fmla="*/ 221 h 399"/>
                <a:gd name="T54" fmla="*/ 248 w 497"/>
                <a:gd name="T55" fmla="*/ 97 h 399"/>
                <a:gd name="T56" fmla="*/ 372 w 497"/>
                <a:gd name="T57" fmla="*/ 221 h 399"/>
                <a:gd name="T58" fmla="*/ 248 w 497"/>
                <a:gd name="T59" fmla="*/ 345 h 399"/>
                <a:gd name="T60" fmla="*/ 425 w 497"/>
                <a:gd name="T61" fmla="*/ 159 h 399"/>
                <a:gd name="T62" fmla="*/ 425 w 497"/>
                <a:gd name="T63" fmla="*/ 159 h 399"/>
                <a:gd name="T64" fmla="*/ 407 w 497"/>
                <a:gd name="T65" fmla="*/ 141 h 399"/>
                <a:gd name="T66" fmla="*/ 425 w 497"/>
                <a:gd name="T67" fmla="*/ 123 h 399"/>
                <a:gd name="T68" fmla="*/ 442 w 497"/>
                <a:gd name="T69" fmla="*/ 141 h 399"/>
                <a:gd name="T70" fmla="*/ 425 w 497"/>
                <a:gd name="T7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7047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 rot="10800000">
            <a:off x="4707754" y="3773294"/>
            <a:ext cx="19682073" cy="5346910"/>
            <a:chOff x="1" y="4085210"/>
            <a:chExt cx="19682073" cy="5346910"/>
          </a:xfrm>
        </p:grpSpPr>
        <p:sp>
          <p:nvSpPr>
            <p:cNvPr id="22" name="Round Same Side Corner Rectangle 21"/>
            <p:cNvSpPr/>
            <p:nvPr/>
          </p:nvSpPr>
          <p:spPr>
            <a:xfrm rot="5400000">
              <a:off x="7175257" y="-3074697"/>
              <a:ext cx="5346910" cy="1966672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  <p:sp>
          <p:nvSpPr>
            <p:cNvPr id="8" name="Round Same Side Corner Rectangle 7"/>
            <p:cNvSpPr/>
            <p:nvPr/>
          </p:nvSpPr>
          <p:spPr>
            <a:xfrm rot="5400000">
              <a:off x="7346082" y="-2826026"/>
              <a:ext cx="4477219" cy="1916938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dirty="0">
                <a:latin typeface="Lato Light"/>
              </a:endParaRPr>
            </a:p>
          </p:txBody>
        </p:sp>
      </p:grpSp>
      <p:sp>
        <p:nvSpPr>
          <p:cNvPr id="35" name="Title 2"/>
          <p:cNvSpPr txBox="1">
            <a:spLocks/>
          </p:cNvSpPr>
          <p:nvPr/>
        </p:nvSpPr>
        <p:spPr>
          <a:xfrm>
            <a:off x="-246330" y="5072064"/>
            <a:ext cx="18923151" cy="1025398"/>
          </a:xfrm>
          <a:prstGeom prst="rect">
            <a:avLst/>
          </a:prstGeom>
        </p:spPr>
        <p:txBody>
          <a:bodyPr lIns="219419" tIns="109710" rIns="219419" bIns="10971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bg-BG" sz="58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7" name="AutoShape 2"/>
          <p:cNvSpPr>
            <a:spLocks/>
          </p:cNvSpPr>
          <p:nvPr/>
        </p:nvSpPr>
        <p:spPr bwMode="auto">
          <a:xfrm>
            <a:off x="4625213" y="4510775"/>
            <a:ext cx="20086637" cy="1930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800" tIns="50800" rIns="50800" bIns="50800" anchor="ctr"/>
          <a:lstStyle/>
          <a:p>
            <a:pPr algn="ctr" defTabSz="18284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1500" dirty="0" smtClean="0">
                <a:solidFill>
                  <a:schemeClr val="bg1"/>
                </a:solidFill>
                <a:latin typeface="Lato Regular"/>
                <a:ea typeface="+mn-ea"/>
                <a:cs typeface="Lato Regular"/>
              </a:rPr>
              <a:t>Thank You!</a:t>
            </a:r>
            <a:endParaRPr lang="es-ES" sz="3200" dirty="0">
              <a:solidFill>
                <a:schemeClr val="bg1"/>
              </a:solidFill>
              <a:latin typeface="Lato Regular"/>
              <a:ea typeface="+mn-ea"/>
              <a:cs typeface="Lato Regular"/>
            </a:endParaRPr>
          </a:p>
        </p:txBody>
      </p:sp>
      <p:sp>
        <p:nvSpPr>
          <p:cNvPr id="46" name="Line 5"/>
          <p:cNvSpPr>
            <a:spLocks noChangeShapeType="1"/>
          </p:cNvSpPr>
          <p:nvPr/>
        </p:nvSpPr>
        <p:spPr bwMode="auto">
          <a:xfrm>
            <a:off x="10820950" y="6669720"/>
            <a:ext cx="7635875" cy="0"/>
          </a:xfrm>
          <a:prstGeom prst="line">
            <a:avLst/>
          </a:prstGeom>
          <a:noFill/>
          <a:ln w="25400" cap="flat" cmpd="sng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828434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6000" dirty="0">
              <a:effectLst>
                <a:outerShdw blurRad="38100" dist="38100" dir="2700000" algn="tl">
                  <a:srgbClr val="DDDDDD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287050" y="6694625"/>
            <a:ext cx="16560800" cy="1058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43" tIns="91422" rIns="182843" bIns="91422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sz="2600" dirty="0">
                <a:solidFill>
                  <a:schemeClr val="bg1"/>
                </a:solidFill>
                <a:latin typeface="Lato Light"/>
                <a:cs typeface="Lato Light"/>
              </a:rPr>
              <a:t>Questions &amp; Discussion — Database Management Systems, Unit 1. </a:t>
            </a:r>
            <a:r>
              <a:rPr lang="pt-BR" sz="2600" dirty="0">
                <a:solidFill>
                  <a:schemeClr val="bg1"/>
                </a:solidFill>
                <a:latin typeface="Lato Light"/>
                <a:cs typeface="Lato Light"/>
              </a:rPr>
              <a:t>Reach out anytime for the full course notes and practice problems.</a:t>
            </a:r>
            <a:endParaRPr lang="en-US" sz="2600" dirty="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3654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utoUpdateAnimBg="0"/>
      <p:bldP spid="47" grpId="0"/>
    </p:bldLst>
  </p:timing>
</p:sld>
</file>

<file path=ppt/theme/theme1.xml><?xml version="1.0" encoding="utf-8"?>
<a:theme xmlns:a="http://schemas.openxmlformats.org/drawingml/2006/main" name="Default Theme">
  <a:themeElements>
    <a:clrScheme name="motagua light prueba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445469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12902</TotalTime>
  <Words>10202</Words>
  <Application>Microsoft Macintosh PowerPoint</Application>
  <PresentationFormat>Custom</PresentationFormat>
  <Paragraphs>1340</Paragraphs>
  <Slides>117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117</vt:i4>
      </vt:variant>
    </vt:vector>
  </HeadingPairs>
  <TitlesOfParts>
    <vt:vector size="135" baseType="lpstr">
      <vt:lpstr>Franchise</vt:lpstr>
      <vt:lpstr>Gill Sans</vt:lpstr>
      <vt:lpstr>Helvetica</vt:lpstr>
      <vt:lpstr>Helvetica Light</vt:lpstr>
      <vt:lpstr>Lato</vt:lpstr>
      <vt:lpstr>Lato Black</vt:lpstr>
      <vt:lpstr>Lato Bold</vt:lpstr>
      <vt:lpstr>Lato Light</vt:lpstr>
      <vt:lpstr>Lato Regular</vt:lpstr>
      <vt:lpstr>Modern Pictograms</vt:lpstr>
      <vt:lpstr>ＭＳ Ｐゴシック</vt:lpstr>
      <vt:lpstr>Myriad Pro</vt:lpstr>
      <vt:lpstr>Open Sans</vt:lpstr>
      <vt:lpstr>Open Sans Light</vt:lpstr>
      <vt:lpstr>Raleway Black</vt:lpstr>
      <vt:lpstr>SimSun</vt:lpstr>
      <vt:lpstr>Arial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user1</dc:creator>
  <cp:keywords/>
  <dc:description/>
  <cp:lastModifiedBy>Microsoft Office User</cp:lastModifiedBy>
  <cp:revision>2576</cp:revision>
  <dcterms:created xsi:type="dcterms:W3CDTF">2014-11-12T21:47:38Z</dcterms:created>
  <dcterms:modified xsi:type="dcterms:W3CDTF">2017-05-26T16:37:30Z</dcterms:modified>
  <cp:category/>
</cp:coreProperties>
</file>