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notesMasterIdLst>
    <p:notesMasterId r:id="rId6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1.png"/><Relationship Id="rId3" Type="http://schemas.openxmlformats.org/officeDocument/2006/relationships/image" Target="../media/image-28-1.png"/><Relationship Id="rId4" Type="http://schemas.openxmlformats.org/officeDocument/2006/relationships/image" Target="../media/image-28-1.png"/><Relationship Id="rId5" Type="http://schemas.openxmlformats.org/officeDocument/2006/relationships/image" Target="../media/image-28-1.png"/><Relationship Id="rId6" Type="http://schemas.openxmlformats.org/officeDocument/2006/relationships/image" Target="../media/image-28-1.png"/><Relationship Id="rId7" Type="http://schemas.openxmlformats.org/officeDocument/2006/relationships/image" Target="../media/image-28-1.png"/><Relationship Id="rId8" Type="http://schemas.openxmlformats.org/officeDocument/2006/relationships/image" Target="../media/image-28-1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1.png"/><Relationship Id="rId3" Type="http://schemas.openxmlformats.org/officeDocument/2006/relationships/image" Target="../media/image-48-1.png"/><Relationship Id="rId4" Type="http://schemas.openxmlformats.org/officeDocument/2006/relationships/image" Target="../media/image-48-1.png"/><Relationship Id="rId5" Type="http://schemas.openxmlformats.org/officeDocument/2006/relationships/image" Target="../media/image-48-1.png"/><Relationship Id="rId6" Type="http://schemas.openxmlformats.org/officeDocument/2006/relationships/image" Target="../media/image-48-1.png"/><Relationship Id="rId7" Type="http://schemas.openxmlformats.org/officeDocument/2006/relationships/image" Target="../media/image-48-1.png"/><Relationship Id="rId8" Type="http://schemas.openxmlformats.org/officeDocument/2006/relationships/image" Target="../media/image-48-1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1.png"/><Relationship Id="rId4" Type="http://schemas.openxmlformats.org/officeDocument/2006/relationships/image" Target="../media/image-5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image" Target="../media/image-57-2.png"/><Relationship Id="rId3" Type="http://schemas.openxmlformats.org/officeDocument/2006/relationships/image" Target="../media/image-57-3.png"/><Relationship Id="rId4" Type="http://schemas.openxmlformats.org/officeDocument/2006/relationships/image" Target="../media/image-5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1.png"/><Relationship Id="rId3" Type="http://schemas.openxmlformats.org/officeDocument/2006/relationships/image" Target="../media/image-58-1.png"/><Relationship Id="rId4" Type="http://schemas.openxmlformats.org/officeDocument/2006/relationships/image" Target="../media/image-58-1.png"/><Relationship Id="rId5" Type="http://schemas.openxmlformats.org/officeDocument/2006/relationships/image" Target="../media/image-58-1.png"/><Relationship Id="rId6" Type="http://schemas.openxmlformats.org/officeDocument/2006/relationships/image" Target="../media/image-58-1.png"/><Relationship Id="rId7" Type="http://schemas.openxmlformats.org/officeDocument/2006/relationships/image" Target="../media/image-58-1.png"/><Relationship Id="rId8" Type="http://schemas.openxmlformats.org/officeDocument/2006/relationships/image" Target="../media/image-58-1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1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1463040"/>
            <a:ext cx="4206240" cy="4206240"/>
          </a:xfrm>
          <a:prstGeom prst="ellipse">
            <a:avLst/>
          </a:prstGeom>
          <a:solidFill>
            <a:srgbClr val="2F3D48"/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846320"/>
            <a:ext cx="2743200" cy="2743200"/>
          </a:xfrm>
          <a:prstGeom prst="ellipse">
            <a:avLst/>
          </a:prstGeom>
          <a:solidFill>
            <a:srgbClr val="2F3D48"/>
          </a:solidFill>
          <a:ln/>
        </p:spPr>
      </p:sp>
      <p:sp>
        <p:nvSpPr>
          <p:cNvPr id="4" name="Shape 2"/>
          <p:cNvSpPr/>
          <p:nvPr/>
        </p:nvSpPr>
        <p:spPr>
          <a:xfrm>
            <a:off x="982980" y="1257300"/>
            <a:ext cx="868680" cy="86868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/home/claude/work/icons/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463" y="1465783"/>
            <a:ext cx="451714" cy="4517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265176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LEARNING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594360" y="3401568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FD8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Mid-Semester Syllabus — Complete Study Deck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594360" y="4425696"/>
            <a:ext cx="118872" cy="118872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9" name="Text 6"/>
          <p:cNvSpPr/>
          <p:nvPr/>
        </p:nvSpPr>
        <p:spPr>
          <a:xfrm>
            <a:off x="868680" y="4279392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 • Artificial Neural Network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" y="4864608"/>
            <a:ext cx="118872" cy="118872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4718304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 • Deep Learning Architecture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94360" y="5303520"/>
            <a:ext cx="118872" cy="118872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3" name="Text 10"/>
          <p:cNvSpPr/>
          <p:nvPr/>
        </p:nvSpPr>
        <p:spPr>
          <a:xfrm>
            <a:off x="868680" y="5157216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 • Deep Sequence Models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94360" y="629107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F8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SLIDES  •  PREPARED FOR EXAM REVISION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298448" cy="329184"/>
          </a:xfrm>
          <a:prstGeom prst="roundRect">
            <a:avLst>
              <a:gd name="adj" fmla="val 50000"/>
            </a:avLst>
          </a:prstGeom>
          <a:solidFill>
            <a:srgbClr val="26313B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29844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MAP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Units, One Semester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map of what's covered before we go unit by unit.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148840"/>
            <a:ext cx="3423818" cy="3794760"/>
          </a:xfrm>
          <a:prstGeom prst="roundRect">
            <a:avLst>
              <a:gd name="adj" fmla="val 267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2148840"/>
            <a:ext cx="3423818" cy="82296"/>
          </a:xfrm>
          <a:prstGeom prst="roundRect">
            <a:avLst/>
          </a:prstGeom>
          <a:solidFill>
            <a:srgbClr val="0E9C90"/>
          </a:solidFill>
          <a:ln/>
        </p:spPr>
      </p:sp>
      <p:sp>
        <p:nvSpPr>
          <p:cNvPr id="8" name="Shape 6"/>
          <p:cNvSpPr/>
          <p:nvPr/>
        </p:nvSpPr>
        <p:spPr>
          <a:xfrm>
            <a:off x="1871929" y="2628900"/>
            <a:ext cx="868680" cy="86868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0" descr="/home/claude/work/icons/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9099" y="2846070"/>
            <a:ext cx="434340" cy="4343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360" y="3566160"/>
            <a:ext cx="342381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68680" y="3931920"/>
            <a:ext cx="28751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Neural Network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914400" y="4617720"/>
            <a:ext cx="278373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Neurons, architectures, perceptrons, feedforward networks, hyperparameters, MLP, backpropagation.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383938" y="2148840"/>
            <a:ext cx="3423818" cy="3794760"/>
          </a:xfrm>
          <a:prstGeom prst="roundRect">
            <a:avLst>
              <a:gd name="adj" fmla="val 2671"/>
            </a:avLst>
          </a:prstGeom>
          <a:solidFill>
            <a:srgbClr val="F4F6F7"/>
          </a:solidFill>
          <a:ln/>
        </p:spPr>
      </p:sp>
      <p:sp>
        <p:nvSpPr>
          <p:cNvPr id="14" name="Shape 11"/>
          <p:cNvSpPr/>
          <p:nvPr/>
        </p:nvSpPr>
        <p:spPr>
          <a:xfrm>
            <a:off x="4383938" y="2148840"/>
            <a:ext cx="3423818" cy="82296"/>
          </a:xfrm>
          <a:prstGeom prst="roundRect">
            <a:avLst/>
          </a:prstGeom>
          <a:solidFill>
            <a:srgbClr val="DD8A3E"/>
          </a:solidFill>
          <a:ln/>
        </p:spPr>
      </p:sp>
      <p:sp>
        <p:nvSpPr>
          <p:cNvPr id="15" name="Shape 12"/>
          <p:cNvSpPr/>
          <p:nvPr/>
        </p:nvSpPr>
        <p:spPr>
          <a:xfrm>
            <a:off x="5661508" y="2628900"/>
            <a:ext cx="868680" cy="868680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1" descr="/home/claude/work/icons/netwo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678" y="2846070"/>
            <a:ext cx="434340" cy="43434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383938" y="3566160"/>
            <a:ext cx="342381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D8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658258" y="3931920"/>
            <a:ext cx="28751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 Architecture</a:t>
            </a:r>
            <a:endParaRPr lang="en-US" sz="1550" dirty="0"/>
          </a:p>
        </p:txBody>
      </p:sp>
      <p:sp>
        <p:nvSpPr>
          <p:cNvPr id="19" name="Text 15"/>
          <p:cNvSpPr/>
          <p:nvPr/>
        </p:nvSpPr>
        <p:spPr>
          <a:xfrm>
            <a:off x="4703978" y="4617720"/>
            <a:ext cx="278373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approaches, optimization, regularization, and complete convolutional networks for images.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8173517" y="2148840"/>
            <a:ext cx="3423818" cy="3794760"/>
          </a:xfrm>
          <a:prstGeom prst="roundRect">
            <a:avLst>
              <a:gd name="adj" fmla="val 2671"/>
            </a:avLst>
          </a:prstGeom>
          <a:solidFill>
            <a:srgbClr val="F4F6F7"/>
          </a:solidFill>
          <a:ln/>
        </p:spPr>
      </p:sp>
      <p:sp>
        <p:nvSpPr>
          <p:cNvPr id="21" name="Shape 17"/>
          <p:cNvSpPr/>
          <p:nvPr/>
        </p:nvSpPr>
        <p:spPr>
          <a:xfrm>
            <a:off x="8173517" y="2148840"/>
            <a:ext cx="3423818" cy="82296"/>
          </a:xfrm>
          <a:prstGeom prst="roundRect">
            <a:avLst/>
          </a:prstGeom>
          <a:solidFill>
            <a:srgbClr val="B24C63"/>
          </a:solidFill>
          <a:ln/>
        </p:spPr>
      </p:sp>
      <p:sp>
        <p:nvSpPr>
          <p:cNvPr id="22" name="Shape 18"/>
          <p:cNvSpPr/>
          <p:nvPr/>
        </p:nvSpPr>
        <p:spPr>
          <a:xfrm>
            <a:off x="9451086" y="2628900"/>
            <a:ext cx="868680" cy="868680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3" name="Image 2" descr="/home/claude/work/icons/repea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8256" y="2846070"/>
            <a:ext cx="434340" cy="43434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173517" y="3566160"/>
            <a:ext cx="342381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24C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8447837" y="3931920"/>
            <a:ext cx="28751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Sequence Models</a:t>
            </a:r>
            <a:endParaRPr lang="en-US" sz="1550" dirty="0"/>
          </a:p>
        </p:txBody>
      </p:sp>
      <p:sp>
        <p:nvSpPr>
          <p:cNvPr id="26" name="Text 21"/>
          <p:cNvSpPr/>
          <p:nvPr/>
        </p:nvSpPr>
        <p:spPr>
          <a:xfrm>
            <a:off x="8493557" y="4617720"/>
            <a:ext cx="278373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 modeling motivation, recurrent networks, back-propagation through time, RNN challenges.</a:t>
            </a:r>
            <a:endParaRPr lang="en-US" sz="1150" dirty="0"/>
          </a:p>
        </p:txBody>
      </p:sp>
      <p:sp>
        <p:nvSpPr>
          <p:cNvPr id="27" name="Text 22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  •  MID-SEMESTER SYLLABUS</a:t>
            </a:r>
            <a:endParaRPr lang="en-US" sz="950" dirty="0"/>
          </a:p>
        </p:txBody>
      </p:sp>
      <p:sp>
        <p:nvSpPr>
          <p:cNvPr id="28" name="Shape 23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9" name="Text 24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499616" cy="329184"/>
          </a:xfrm>
          <a:prstGeom prst="roundRect">
            <a:avLst>
              <a:gd name="adj" fmla="val 50000"/>
            </a:avLst>
          </a:prstGeom>
          <a:solidFill>
            <a:srgbClr val="26313B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4996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Deep Learning?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context behind everything in this syllabus.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6E7A83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6E7A83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gea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 Machine Learning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Relies on hand-crafted features chosen by an expert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well on small, structured, tabular datasets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Struggles with raw images, audio, and text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plateaus as data volume grows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0E9C90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0E9C90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bra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features automatically from raw data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Scales well with more data and more compute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Excels at images, speech, language and sequences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 this entire syllabus: ANNs, CNNs and RNNs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  •  MID-SEMESTER SYLLABUS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9C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4297680"/>
            <a:ext cx="2926080" cy="292608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05840" y="1280160"/>
            <a:ext cx="1097280" cy="1097280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/home/claude/work/icons/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1133" y="1565453"/>
            <a:ext cx="526694" cy="52669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30632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3493008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 Neural Network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594360" y="4480560"/>
            <a:ext cx="8961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single artificial neuron to a trained multilayer network — architectures, hyperparameters, and backpropagation.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Text 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 in Unit I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covered in this unit, in the order we'll walk through them.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1191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E9C9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21191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05306" y="20574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Artificial Neural Networks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94360" y="25671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6334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B7A71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6334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05306" y="25717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Neuron: biological inspiration and the math model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94360" y="308152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1478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E9C90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1478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05306" y="30861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of an ANN and types of ANN architectures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594360" y="35958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6621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B7A71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6621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05306" y="36004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Perceptron: structure, learning rule and its limitations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594360" y="411022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41765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E9C90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41765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305306" y="41148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Feedforward Neural Networks and hyperparameters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594360" y="46245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46908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B7A71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46908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305306" y="46291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functions and loss functions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594360" y="513892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52052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E9C90"/>
          </a:solidFill>
          <a:ln/>
        </p:spPr>
      </p:sp>
      <p:sp>
        <p:nvSpPr>
          <p:cNvPr id="31" name="Text 29"/>
          <p:cNvSpPr/>
          <p:nvPr/>
        </p:nvSpPr>
        <p:spPr>
          <a:xfrm>
            <a:off x="594360" y="52052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305306" y="51435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Multilayer Perceptron (MLP) and forward propagation</a:t>
            </a:r>
            <a:endParaRPr lang="en-US" sz="1450" dirty="0"/>
          </a:p>
        </p:txBody>
      </p:sp>
      <p:sp>
        <p:nvSpPr>
          <p:cNvPr id="33" name="Shape 31"/>
          <p:cNvSpPr/>
          <p:nvPr/>
        </p:nvSpPr>
        <p:spPr>
          <a:xfrm>
            <a:off x="594360" y="56532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94360" y="57195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0B7A71"/>
          </a:solidFill>
          <a:ln/>
        </p:spPr>
      </p:sp>
      <p:sp>
        <p:nvSpPr>
          <p:cNvPr id="35" name="Text 33"/>
          <p:cNvSpPr/>
          <p:nvPr/>
        </p:nvSpPr>
        <p:spPr>
          <a:xfrm>
            <a:off x="594360" y="57195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305306" y="56578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MLP: chain rule and backpropagation</a:t>
            </a:r>
            <a:endParaRPr lang="en-US" sz="1450" dirty="0"/>
          </a:p>
        </p:txBody>
      </p:sp>
      <p:sp>
        <p:nvSpPr>
          <p:cNvPr id="37" name="Text 35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9" name="Text 37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Artificial Neural Networks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computing system loosely inspired by the human brain.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an ANN?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network of simple processing units (“neurons”) connected by weighted links that together learn to map inputs to outputs.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ANNs are the foundation of deep learning — every architecture in this course (MLP, CNN, RNN) is built from this same basic unit.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chart_lin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learns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being programmed with explicit rules, an ANN adjusts its internal weights from examples to reduce prediction error.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lay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fits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Sits inside the broader field of machine learning, but scales to far richer, high-dimensional data such as images and language.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Biological Neuron vs. Artificial Neuron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artificial neuron is a simplified mathematical analogy.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6E7A83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6E7A83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Biological Neuron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Dendrites receive electrochemical signals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 body (soma) accumulates the signal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 “fires” once a threshold is crossed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Axon carries the signal to other neurons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0E9C90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0E9C90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chi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Neuron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Inputs (x₁, x₂, …, xₙ) arrive with weights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sum plus a bias is computed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activation function decides the output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is passed on to the next layer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Artificial Neuron — Mathematical Model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neuron performs the same two-step computation.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74520"/>
            <a:ext cx="11002975" cy="1280160"/>
          </a:xfrm>
          <a:prstGeom prst="roundRect">
            <a:avLst>
              <a:gd name="adj" fmla="val 7143"/>
            </a:avLst>
          </a:prstGeom>
          <a:solidFill>
            <a:srgbClr val="26313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874520"/>
            <a:ext cx="104543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 =  f ( Σ wi xi  +  b )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94360" y="36118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6118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xᵢ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3474720"/>
            <a:ext cx="476996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feature values fed into the neuron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36118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2" name="Text 10"/>
          <p:cNvSpPr/>
          <p:nvPr/>
        </p:nvSpPr>
        <p:spPr>
          <a:xfrm>
            <a:off x="6324448" y="36118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wᵢ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27368" y="3474720"/>
            <a:ext cx="476996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assigned to each input — learned during training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45262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5262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4389120"/>
            <a:ext cx="476996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 term — shifts the decision boundary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24448" y="45262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8" name="Text 16"/>
          <p:cNvSpPr/>
          <p:nvPr/>
        </p:nvSpPr>
        <p:spPr>
          <a:xfrm>
            <a:off x="6324448" y="45262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27368" y="4389120"/>
            <a:ext cx="476996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function — introduces non-linearity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94360" y="54406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54406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97280" y="5303520"/>
            <a:ext cx="476996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sum of all inputs plus the bias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324448" y="54406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24" name="Text 22"/>
          <p:cNvSpPr/>
          <p:nvPr/>
        </p:nvSpPr>
        <p:spPr>
          <a:xfrm>
            <a:off x="6324448" y="54406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827368" y="5303520"/>
            <a:ext cx="476996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output of the neuron, passed to the next layer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8" name="Text 26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 of an Artificial Neural Network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 are organized into three kinds of layers.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24028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24028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224028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24028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594360" y="224028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594360" y="3006090"/>
            <a:ext cx="3667658" cy="25527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94360" y="3261360"/>
            <a:ext cx="3667658" cy="5105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261360"/>
            <a:ext cx="3667658" cy="127635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326136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594360" y="224028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594360" y="3006090"/>
            <a:ext cx="3667658" cy="127635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594360" y="3771900"/>
            <a:ext cx="3667658" cy="5105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4282440"/>
            <a:ext cx="3667658" cy="25527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4360" y="428244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V="1">
            <a:off x="594360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594360" y="300609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594360" y="377190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V="1">
            <a:off x="594360" y="453771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94360" y="530352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62018" y="224028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62018" y="224028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62018" y="224028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62018" y="224028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2018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4262018" y="224028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262018" y="300609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62018" y="300609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262018" y="300609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262018" y="300609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 flipV="1">
            <a:off x="4262018" y="224028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 flipV="1">
            <a:off x="4262018" y="300609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262018" y="377190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262018" y="377190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262018" y="377190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 flipV="1">
            <a:off x="4262018" y="224028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 flipV="1">
            <a:off x="4262018" y="300609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 flipV="1">
            <a:off x="4262018" y="377190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262018" y="453771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262018" y="453771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4262018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 flipV="1">
            <a:off x="4262018" y="300609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 flipV="1">
            <a:off x="4262018" y="377190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 flipV="1">
            <a:off x="4262018" y="453771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262018" y="530352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929677" y="224028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929677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 flipV="1">
            <a:off x="7929677" y="224028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9677" y="300609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 flipV="1">
            <a:off x="7929677" y="224028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929677" y="377190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 flipV="1">
            <a:off x="7929677" y="2240280"/>
            <a:ext cx="3667658" cy="229743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929677" y="4537710"/>
            <a:ext cx="3667658" cy="76581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 flipV="1">
            <a:off x="7929677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929677" y="530352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48056" y="2093976"/>
            <a:ext cx="292608" cy="292608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48056" y="3115056"/>
            <a:ext cx="292608" cy="292608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48056" y="4136136"/>
            <a:ext cx="292608" cy="292608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48056" y="5157216"/>
            <a:ext cx="292608" cy="292608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-320040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Layer</a:t>
            </a:r>
            <a:endParaRPr lang="en-US" sz="1150" dirty="0"/>
          </a:p>
        </p:txBody>
      </p:sp>
      <p:sp>
        <p:nvSpPr>
          <p:cNvPr id="66" name="Shape 64"/>
          <p:cNvSpPr/>
          <p:nvPr/>
        </p:nvSpPr>
        <p:spPr>
          <a:xfrm>
            <a:off x="4115714" y="209397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115714" y="285978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115714" y="362559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4115714" y="439140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4115714" y="515721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3347618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Layer</a:t>
            </a:r>
            <a:endParaRPr lang="en-US" sz="1150" dirty="0"/>
          </a:p>
        </p:txBody>
      </p:sp>
      <p:sp>
        <p:nvSpPr>
          <p:cNvPr id="72" name="Shape 70"/>
          <p:cNvSpPr/>
          <p:nvPr/>
        </p:nvSpPr>
        <p:spPr>
          <a:xfrm>
            <a:off x="7783373" y="209397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7783373" y="285978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783373" y="362559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7783373" y="439140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7783373" y="515721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7015277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Layer</a:t>
            </a:r>
            <a:endParaRPr lang="en-US" sz="1150" dirty="0"/>
          </a:p>
        </p:txBody>
      </p:sp>
      <p:sp>
        <p:nvSpPr>
          <p:cNvPr id="78" name="Shape 76"/>
          <p:cNvSpPr/>
          <p:nvPr/>
        </p:nvSpPr>
        <p:spPr>
          <a:xfrm>
            <a:off x="11451031" y="2093976"/>
            <a:ext cx="292608" cy="292608"/>
          </a:xfrm>
          <a:prstGeom prst="ellipse">
            <a:avLst/>
          </a:prstGeom>
          <a:solidFill>
            <a:srgbClr val="0B7A7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451031" y="5157216"/>
            <a:ext cx="292608" cy="292608"/>
          </a:xfrm>
          <a:prstGeom prst="ellipse">
            <a:avLst/>
          </a:prstGeom>
          <a:solidFill>
            <a:srgbClr val="0B7A7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10682935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Layer</a:t>
            </a:r>
            <a:endParaRPr lang="en-US" sz="1150" dirty="0"/>
          </a:p>
        </p:txBody>
      </p:sp>
      <p:sp>
        <p:nvSpPr>
          <p:cNvPr id="81" name="Text 79"/>
          <p:cNvSpPr/>
          <p:nvPr/>
        </p:nvSpPr>
        <p:spPr>
          <a:xfrm>
            <a:off x="594360" y="6126480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Layer receives raw features  •  Hidden Layers transform data through weights and activations  •  Output Layer produces the final prediction</a:t>
            </a:r>
            <a:endParaRPr lang="en-US" sz="1150" dirty="0"/>
          </a:p>
        </p:txBody>
      </p:sp>
      <p:sp>
        <p:nvSpPr>
          <p:cNvPr id="82" name="Text 8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83" name="Shape 8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84" name="Text 8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Types of ANN Architecture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problems call for different connection patterns.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78308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694944" y="250545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forw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2647188"/>
            <a:ext cx="283464" cy="2834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192938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Feedforward Network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463040" y="238658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Signals move strictly forward, input to output, with no loops — used for classification and regression.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301588" y="178308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12" name="Shape 9"/>
          <p:cNvSpPr/>
          <p:nvPr/>
        </p:nvSpPr>
        <p:spPr>
          <a:xfrm>
            <a:off x="6402172" y="250545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/home/claude/work/icons/repea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904" y="2647188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70268" y="192938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Recurrent Network (RNN)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7170268" y="238658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Connections loop back, giving the network memory of previous inputs — suited to sequences.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94360" y="416052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17" name="Shape 13"/>
          <p:cNvSpPr/>
          <p:nvPr/>
        </p:nvSpPr>
        <p:spPr>
          <a:xfrm>
            <a:off x="694944" y="488289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2" descr="/home/claude/work/icons/gri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5024628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63040" y="430682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Convolutional Network (CNN)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1463040" y="476402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Local, weight-shared connections scan across an image to detect spatial patterns.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6301588" y="416052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22" name="Shape 17"/>
          <p:cNvSpPr/>
          <p:nvPr/>
        </p:nvSpPr>
        <p:spPr>
          <a:xfrm>
            <a:off x="6402172" y="488289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3" name="Image 3" descr="/home/claude/work/icons/sitema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904" y="5024628"/>
            <a:ext cx="283464" cy="28346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170268" y="430682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 / Radial Basis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7170268" y="476402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architectures combining sub-networks or distance-based activation for niche tasks.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8" name="Text 2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Perceptron — Structure &amp; Working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simplest possible trainable neural unit.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dot_cir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Single-layer unit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layer of weights connects inputs directly to a single binary output — no hidden layers involved.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calculat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sum + step function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Computes Σ wi xi + b, then applies a hard threshold (step function) to output either 0 or 1.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rul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a linear boundary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adjusts weights so the perceptron draws a straight line (or hyperplane) that separates two classes.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graduat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importance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Introduced by Frank Rosenblatt in 1958 — the perceptron is the conceptual ancestor of every modern neural network.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Perceptron Learning Rule &amp; Its Limitations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learns — and where it breaks down.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0E9C90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0E9C90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syn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Rule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small random weights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example, compute the output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wrong, update: w ← w + η(target − output)x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over the dataset until errors stop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B24C63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B24C63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puzz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Limitation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only separate linearly separable data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Fails on the classic XOR problem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hidden layer means no non-linear boundary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Solved later by stacking layers into an MLP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Feedforward Neural Network (FNN)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travels in a single direction — forward.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forw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One-way signal flow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flows from the input layer, through any hidden layers, to the output layer — never backward, never in loops.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lay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Stacked layers of neurons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layers allow the network to build increasingly abstract representations of the input.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chi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internal memory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an RNN, an FNN has no notion of “previous input” — each prediction depends only on the current input.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for MLPs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Multilayer Perceptron studied later in this unit is simply a feedforward network with one or more hidden layers.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Neural Network Hyperparameters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Choices made before training begins — not learned from data.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783080"/>
            <a:ext cx="339333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694944" y="250545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lay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2647188"/>
            <a:ext cx="283464" cy="2834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192938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Layers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463040" y="2386584"/>
            <a:ext cx="226862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deep the network is — more layers can model more complex functions.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99178" y="1783080"/>
            <a:ext cx="339333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12" name="Shape 9"/>
          <p:cNvSpPr/>
          <p:nvPr/>
        </p:nvSpPr>
        <p:spPr>
          <a:xfrm>
            <a:off x="4499762" y="250545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/home/claude/work/icons/gri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494" y="2647188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67858" y="192938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 per Layer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5267858" y="2386584"/>
            <a:ext cx="226862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Controls the network's capacity to represent patterns in each layer.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203997" y="1783080"/>
            <a:ext cx="339333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17" name="Shape 13"/>
          <p:cNvSpPr/>
          <p:nvPr/>
        </p:nvSpPr>
        <p:spPr>
          <a:xfrm>
            <a:off x="8304581" y="250545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2" descr="/home/claude/work/icons/bol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313" y="2647188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72677" y="192938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Function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9072677" y="2386584"/>
            <a:ext cx="226862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Introduces the non-linearity that lets the network learn complex mappings.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94360" y="4160520"/>
            <a:ext cx="339333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22" name="Shape 17"/>
          <p:cNvSpPr/>
          <p:nvPr/>
        </p:nvSpPr>
        <p:spPr>
          <a:xfrm>
            <a:off x="694944" y="488289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3" name="Image 3" descr="/home/claude/work/icons/bullsey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5024628"/>
            <a:ext cx="283464" cy="28346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63040" y="430682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Function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1463040" y="4764024"/>
            <a:ext cx="226862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what “error” means — what the network is trying to minimize.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399178" y="4160520"/>
            <a:ext cx="339333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27" name="Shape 21"/>
          <p:cNvSpPr/>
          <p:nvPr/>
        </p:nvSpPr>
        <p:spPr>
          <a:xfrm>
            <a:off x="4499762" y="488289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8" name="Image 4" descr="/home/claude/work/icons/slid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1494" y="5024628"/>
            <a:ext cx="283464" cy="28346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67858" y="430682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Rate</a:t>
            </a:r>
            <a:endParaRPr lang="en-US" sz="1350" dirty="0"/>
          </a:p>
        </p:txBody>
      </p:sp>
      <p:sp>
        <p:nvSpPr>
          <p:cNvPr id="30" name="Text 23"/>
          <p:cNvSpPr/>
          <p:nvPr/>
        </p:nvSpPr>
        <p:spPr>
          <a:xfrm>
            <a:off x="5267858" y="4764024"/>
            <a:ext cx="226862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Controls how large each weight-update step is during training.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8203997" y="4160520"/>
            <a:ext cx="339333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32" name="Shape 25"/>
          <p:cNvSpPr/>
          <p:nvPr/>
        </p:nvSpPr>
        <p:spPr>
          <a:xfrm>
            <a:off x="8304581" y="4882896"/>
            <a:ext cx="566928" cy="566928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3" name="Image 5" descr="/home/claude/work/icons/databas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6313" y="5024628"/>
            <a:ext cx="283464" cy="283464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72677" y="430682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Size</a:t>
            </a:r>
            <a:endParaRPr lang="en-US" sz="1350" dirty="0"/>
          </a:p>
        </p:txBody>
      </p:sp>
      <p:sp>
        <p:nvSpPr>
          <p:cNvPr id="35" name="Text 27"/>
          <p:cNvSpPr/>
          <p:nvPr/>
        </p:nvSpPr>
        <p:spPr>
          <a:xfrm>
            <a:off x="9072677" y="4764024"/>
            <a:ext cx="226862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training examples used to compute each weight update.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37" name="Shape 2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8" name="Text 3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Activation Functions — Why We Need Them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ingredient that makes deep learning “deep” and powerful.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non-linearity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an activation function, stacking layers is mathematically equivalent to a single linear layer.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puzz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complex boundaries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Non-linear activations let networks model curved, complex decision boundaries — not just straight lines.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what a neuron passes on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activation decides how strongly (and whether) a neuron's signal is forwarded to the next layer.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chart_li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tasks, different choices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Sigmoid, tanh, ReLU, and softmax each behave differently — the right choice affects speed and accuracy of training.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Activation Functions — Sigmoid &amp; Tanh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classic S-shaped (“squashing”) activations.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0E9C90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240280"/>
            <a:ext cx="5272888" cy="228600"/>
          </a:xfrm>
          <a:prstGeom prst="rect">
            <a:avLst/>
          </a:prstGeom>
          <a:solidFill>
            <a:srgbClr val="0E9C90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Sigmoid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σ(x) = 1 / (1 + e⁻ˣ)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22960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9C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(0, 1)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22960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Squashes any input into a probability-like value.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Saturates for large |x|, causing vanishing gradients.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Commonly used in output layers for binary classification.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324448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14" name="Shape 12"/>
          <p:cNvSpPr/>
          <p:nvPr/>
        </p:nvSpPr>
        <p:spPr>
          <a:xfrm>
            <a:off x="6324448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0B7A71"/>
          </a:solidFill>
          <a:ln/>
        </p:spPr>
      </p:sp>
      <p:sp>
        <p:nvSpPr>
          <p:cNvPr id="15" name="Shape 13"/>
          <p:cNvSpPr/>
          <p:nvPr/>
        </p:nvSpPr>
        <p:spPr>
          <a:xfrm>
            <a:off x="6324448" y="2240280"/>
            <a:ext cx="5272888" cy="228600"/>
          </a:xfrm>
          <a:prstGeom prst="rect">
            <a:avLst/>
          </a:prstGeom>
          <a:solidFill>
            <a:srgbClr val="0B7A71"/>
          </a:solidFill>
          <a:ln/>
        </p:spPr>
      </p:sp>
      <p:sp>
        <p:nvSpPr>
          <p:cNvPr id="16" name="Text 14"/>
          <p:cNvSpPr/>
          <p:nvPr/>
        </p:nvSpPr>
        <p:spPr>
          <a:xfrm>
            <a:off x="6553048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53048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tanh(x) = (eˣ − e⁻ˣ)/(eˣ + e⁻ˣ)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53048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7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(−1, 1)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553048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Zero-centered version of sigmoid — often trains faster.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saturates at extreme input values.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Popular in hidden layers of earlier-generation networks.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2" name="Text 2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Activation Functions — ReLU &amp; Variants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default choice in most modern deep networks.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DD8A3E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240280"/>
            <a:ext cx="5272888" cy="228600"/>
          </a:xfrm>
          <a:prstGeom prst="rect">
            <a:avLst/>
          </a:prstGeom>
          <a:solidFill>
            <a:srgbClr val="DD8A3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ReLU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 = max(0, x)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22960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DD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[0, ∞)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22960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Extremely cheap to compute and to differentiate.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saturate for positive inputs — speeds up training.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“dead neurons” when inputs stay negative.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324448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14" name="Shape 12"/>
          <p:cNvSpPr/>
          <p:nvPr/>
        </p:nvSpPr>
        <p:spPr>
          <a:xfrm>
            <a:off x="6324448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B56A28"/>
          </a:solidFill>
          <a:ln/>
        </p:spPr>
      </p:sp>
      <p:sp>
        <p:nvSpPr>
          <p:cNvPr id="15" name="Shape 13"/>
          <p:cNvSpPr/>
          <p:nvPr/>
        </p:nvSpPr>
        <p:spPr>
          <a:xfrm>
            <a:off x="6324448" y="2240280"/>
            <a:ext cx="5272888" cy="228600"/>
          </a:xfrm>
          <a:prstGeom prst="rect">
            <a:avLst/>
          </a:prstGeom>
          <a:solidFill>
            <a:srgbClr val="B56A28"/>
          </a:solidFill>
          <a:ln/>
        </p:spPr>
      </p:sp>
      <p:sp>
        <p:nvSpPr>
          <p:cNvPr id="16" name="Text 14"/>
          <p:cNvSpPr/>
          <p:nvPr/>
        </p:nvSpPr>
        <p:spPr>
          <a:xfrm>
            <a:off x="6553048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Leaky ReLU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53048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 = x if x&gt;0, else αx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53048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56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(−∞, ∞)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553048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Allows a small, non-zero gradient when x is negative.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Fixes the “dying ReLU” problem seen above.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is a small constant, e.g. 0.01, chosen in advance.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2" name="Text 2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Activation Functions — Softmax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raw output scores into a probability distribution.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74520"/>
            <a:ext cx="11002975" cy="1188720"/>
          </a:xfrm>
          <a:prstGeom prst="roundRect">
            <a:avLst>
              <a:gd name="adj" fmla="val 7692"/>
            </a:avLst>
          </a:prstGeom>
          <a:solidFill>
            <a:srgbClr val="26313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874520"/>
            <a:ext cx="104543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softmax(zᵢ) = e^zi  /  Σⱼ e^zj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94360" y="358216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B7A71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58216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zᵢ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3383280"/>
            <a:ext cx="4769968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output score (“logit”) for class 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358216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B7A71"/>
          </a:solidFill>
          <a:ln/>
        </p:spPr>
      </p:sp>
      <p:sp>
        <p:nvSpPr>
          <p:cNvPr id="12" name="Text 10"/>
          <p:cNvSpPr/>
          <p:nvPr/>
        </p:nvSpPr>
        <p:spPr>
          <a:xfrm>
            <a:off x="6324448" y="358216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27368" y="3383280"/>
            <a:ext cx="4769968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Exponential function — keeps values positive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490804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B7A71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90804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Σⱼ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4709160"/>
            <a:ext cx="4769968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 of exponentials across all output classes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24448" y="490804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B7A71"/>
          </a:solidFill>
          <a:ln/>
        </p:spPr>
      </p:sp>
      <p:sp>
        <p:nvSpPr>
          <p:cNvPr id="18" name="Text 16"/>
          <p:cNvSpPr/>
          <p:nvPr/>
        </p:nvSpPr>
        <p:spPr>
          <a:xfrm>
            <a:off x="6324448" y="490804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∑=1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27368" y="4709160"/>
            <a:ext cx="4769968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resulting probabilities always add up to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" y="6080760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almost exclusively in the output layer for multi-class classification problems.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3" name="Text 21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Loss Functions — Overview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compass that tells the network how wrong it is.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bulls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loss function does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the difference between the network's prediction and the true target — a single number to minimize.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chart_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Drives every weight update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Backpropagation computes gradients of the loss with respect to each weight — no loss, no learning signal.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puzz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depends on the task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problems typically use squared-error losses; classification problems use cross-entropy losses.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balanc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same as accuracy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is a smooth, differentiable proxy for performance — accuracy is what we ultimately care about, but can't be optimized directly.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Loss Functions — Common Types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workhorses cover most deep learning problems.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0E9C90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240280"/>
            <a:ext cx="5272888" cy="228600"/>
          </a:xfrm>
          <a:prstGeom prst="rect">
            <a:avLst/>
          </a:prstGeom>
          <a:solidFill>
            <a:srgbClr val="0E9C90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Squared Error (MSE)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 = (1/n) Σ (y − ŷ)²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22960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9C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Regression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22960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Penalizes larger errors much more heavily (squared term).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choice for continuous-valued outputs.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to outliers in the training data.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324448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14" name="Shape 12"/>
          <p:cNvSpPr/>
          <p:nvPr/>
        </p:nvSpPr>
        <p:spPr>
          <a:xfrm>
            <a:off x="6324448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0B7A71"/>
          </a:solidFill>
          <a:ln/>
        </p:spPr>
      </p:sp>
      <p:sp>
        <p:nvSpPr>
          <p:cNvPr id="15" name="Shape 13"/>
          <p:cNvSpPr/>
          <p:nvPr/>
        </p:nvSpPr>
        <p:spPr>
          <a:xfrm>
            <a:off x="6324448" y="2240280"/>
            <a:ext cx="5272888" cy="228600"/>
          </a:xfrm>
          <a:prstGeom prst="rect">
            <a:avLst/>
          </a:prstGeom>
          <a:solidFill>
            <a:srgbClr val="0B7A71"/>
          </a:solidFill>
          <a:ln/>
        </p:spPr>
      </p:sp>
      <p:sp>
        <p:nvSpPr>
          <p:cNvPr id="16" name="Text 14"/>
          <p:cNvSpPr/>
          <p:nvPr/>
        </p:nvSpPr>
        <p:spPr>
          <a:xfrm>
            <a:off x="6553048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Cross-Entropy Loss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53048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 = − Σ yᵢ log(ŷᵢ)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53048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7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Classification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553048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the distance between two probability distributions.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naturally with softmax in the output layer.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Penalizes confident, wrong predictions heavily.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2" name="Text 2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Multilayer Perceptron (MLP) — Architecture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Stacking perceptrons with hidden layers solves the XOR problem.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24028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24028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224028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594360" y="224028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594360" y="3261360"/>
            <a:ext cx="3667658" cy="5105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771900"/>
            <a:ext cx="3667658" cy="5105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94360" y="377190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594360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594360" y="326136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594360" y="428244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4360" y="530352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62018" y="224028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262018" y="224028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62018" y="224028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62018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4262018" y="224028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62018" y="326136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62018" y="326136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62018" y="326136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V="1">
            <a:off x="4262018" y="224028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4262018" y="326136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62018" y="428244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62018" y="428244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4262018" y="2240280"/>
            <a:ext cx="3667658" cy="30632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4262018" y="3261360"/>
            <a:ext cx="3667658" cy="204216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V="1">
            <a:off x="4262018" y="4282440"/>
            <a:ext cx="3667658" cy="102108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62018" y="5303520"/>
            <a:ext cx="366765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929677" y="224028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929677" y="3261360"/>
            <a:ext cx="3667658" cy="5105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 flipV="1">
            <a:off x="7929677" y="3771900"/>
            <a:ext cx="3667658" cy="51054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 flipV="1">
            <a:off x="7929677" y="3771900"/>
            <a:ext cx="3667658" cy="153162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48056" y="2093976"/>
            <a:ext cx="292608" cy="292608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48056" y="3625596"/>
            <a:ext cx="292608" cy="292608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48056" y="5157216"/>
            <a:ext cx="292608" cy="292608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-320040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Layer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4115714" y="209397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115714" y="311505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115714" y="413613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115714" y="515721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347618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Layer 1</a:t>
            </a:r>
            <a:endParaRPr lang="en-US" sz="1150" dirty="0"/>
          </a:p>
        </p:txBody>
      </p:sp>
      <p:sp>
        <p:nvSpPr>
          <p:cNvPr id="47" name="Shape 45"/>
          <p:cNvSpPr/>
          <p:nvPr/>
        </p:nvSpPr>
        <p:spPr>
          <a:xfrm>
            <a:off x="7783373" y="209397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783373" y="311505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783373" y="413613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783373" y="5157216"/>
            <a:ext cx="292608" cy="292608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015277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Layer 2</a:t>
            </a:r>
            <a:endParaRPr lang="en-US" sz="1150" dirty="0"/>
          </a:p>
        </p:txBody>
      </p:sp>
      <p:sp>
        <p:nvSpPr>
          <p:cNvPr id="52" name="Shape 50"/>
          <p:cNvSpPr/>
          <p:nvPr/>
        </p:nvSpPr>
        <p:spPr>
          <a:xfrm>
            <a:off x="11451031" y="3625596"/>
            <a:ext cx="292608" cy="292608"/>
          </a:xfrm>
          <a:prstGeom prst="ellipse">
            <a:avLst/>
          </a:prstGeom>
          <a:solidFill>
            <a:srgbClr val="0B7A7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0682935" y="568756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Layer</a:t>
            </a:r>
            <a:endParaRPr lang="en-US" sz="1150" dirty="0"/>
          </a:p>
        </p:txBody>
      </p:sp>
      <p:sp>
        <p:nvSpPr>
          <p:cNvPr id="54" name="Text 52"/>
          <p:cNvSpPr/>
          <p:nvPr/>
        </p:nvSpPr>
        <p:spPr>
          <a:xfrm>
            <a:off x="594360" y="6126480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neuron in one layer connects to every neuron in the next — a “fully connected” or “dense” network.</a:t>
            </a:r>
            <a:endParaRPr lang="en-US" sz="1150" dirty="0"/>
          </a:p>
        </p:txBody>
      </p:sp>
      <p:sp>
        <p:nvSpPr>
          <p:cNvPr id="55" name="Text 53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56" name="Shape 54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57" name="Text 55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Forward Propagation — Step by Step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an input becomes a prediction, one layer at a time.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1592245" y="2670048"/>
            <a:ext cx="9007206" cy="0"/>
          </a:xfrm>
          <a:prstGeom prst="line">
            <a:avLst/>
          </a:prstGeom>
          <a:noFill/>
          <a:ln w="25400">
            <a:solidFill>
              <a:srgbClr val="E2E6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45941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49345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0" descr="/home/claude/work/icons/datab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0795" y="2498598"/>
            <a:ext cx="342900" cy="3429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94360" y="3154680"/>
            <a:ext cx="1995769" cy="2697480"/>
          </a:xfrm>
          <a:prstGeom prst="roundRect">
            <a:avLst>
              <a:gd name="adj" fmla="val 4124"/>
            </a:avLst>
          </a:prstGeom>
          <a:solidFill>
            <a:srgbClr val="F4F6F7"/>
          </a:solidFill>
          <a:ln/>
        </p:spPr>
      </p:sp>
      <p:sp>
        <p:nvSpPr>
          <p:cNvPr id="11" name="Text 8"/>
          <p:cNvSpPr/>
          <p:nvPr/>
        </p:nvSpPr>
        <p:spPr>
          <a:xfrm>
            <a:off x="758952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58952" y="3611880"/>
            <a:ext cx="166658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Vector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58952" y="4315968"/>
            <a:ext cx="166658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features are fed into the input layer as a numeric vector x.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697742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501146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1" descr="/home/claude/work/icons/calculat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6" y="2498598"/>
            <a:ext cx="342900" cy="34290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2846161" y="3154680"/>
            <a:ext cx="1995769" cy="2697480"/>
          </a:xfrm>
          <a:prstGeom prst="roundRect">
            <a:avLst>
              <a:gd name="adj" fmla="val 4124"/>
            </a:avLst>
          </a:prstGeom>
          <a:solidFill>
            <a:srgbClr val="F4F6F7"/>
          </a:solidFill>
          <a:ln/>
        </p:spPr>
      </p:sp>
      <p:sp>
        <p:nvSpPr>
          <p:cNvPr id="18" name="Text 14"/>
          <p:cNvSpPr/>
          <p:nvPr/>
        </p:nvSpPr>
        <p:spPr>
          <a:xfrm>
            <a:off x="3010753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3010753" y="3611880"/>
            <a:ext cx="166658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Sum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3010753" y="4315968"/>
            <a:ext cx="166658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hidden neuron computes z = Σ wx + b using its own weights.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5949544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5752948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3" name="Image 2" descr="/home/claude/work/icons/bol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398" y="2498598"/>
            <a:ext cx="342900" cy="34290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5097963" y="3154680"/>
            <a:ext cx="1995769" cy="2697480"/>
          </a:xfrm>
          <a:prstGeom prst="roundRect">
            <a:avLst>
              <a:gd name="adj" fmla="val 4124"/>
            </a:avLst>
          </a:prstGeom>
          <a:solidFill>
            <a:srgbClr val="F4F6F7"/>
          </a:solidFill>
          <a:ln/>
        </p:spPr>
      </p:sp>
      <p:sp>
        <p:nvSpPr>
          <p:cNvPr id="25" name="Text 20"/>
          <p:cNvSpPr/>
          <p:nvPr/>
        </p:nvSpPr>
        <p:spPr>
          <a:xfrm>
            <a:off x="5262555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1"/>
          <p:cNvSpPr/>
          <p:nvPr/>
        </p:nvSpPr>
        <p:spPr>
          <a:xfrm>
            <a:off x="5262555" y="3611880"/>
            <a:ext cx="166658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5262555" y="4315968"/>
            <a:ext cx="166658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is passed through an activation function f to produce that neuron's output.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8201345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8004749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0" name="Image 3" descr="/home/claude/work/icons/lay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6199" y="2498598"/>
            <a:ext cx="342900" cy="342900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7349764" y="3154680"/>
            <a:ext cx="1995769" cy="2697480"/>
          </a:xfrm>
          <a:prstGeom prst="roundRect">
            <a:avLst>
              <a:gd name="adj" fmla="val 4124"/>
            </a:avLst>
          </a:prstGeom>
          <a:solidFill>
            <a:srgbClr val="F4F6F7"/>
          </a:solidFill>
          <a:ln/>
        </p:spPr>
      </p:sp>
      <p:sp>
        <p:nvSpPr>
          <p:cNvPr id="32" name="Text 26"/>
          <p:cNvSpPr/>
          <p:nvPr/>
        </p:nvSpPr>
        <p:spPr>
          <a:xfrm>
            <a:off x="7514356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33" name="Text 27"/>
          <p:cNvSpPr/>
          <p:nvPr/>
        </p:nvSpPr>
        <p:spPr>
          <a:xfrm>
            <a:off x="7514356" y="3611880"/>
            <a:ext cx="166658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per Layer</a:t>
            </a:r>
            <a:endParaRPr lang="en-US" sz="1200" dirty="0"/>
          </a:p>
        </p:txBody>
      </p:sp>
      <p:sp>
        <p:nvSpPr>
          <p:cNvPr id="34" name="Text 28"/>
          <p:cNvSpPr/>
          <p:nvPr/>
        </p:nvSpPr>
        <p:spPr>
          <a:xfrm>
            <a:off x="7514356" y="4315968"/>
            <a:ext cx="166658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outputs become the next layer's inputs, layer after layer.</a:t>
            </a:r>
            <a:endParaRPr lang="en-US" sz="1000" dirty="0"/>
          </a:p>
        </p:txBody>
      </p:sp>
      <p:sp>
        <p:nvSpPr>
          <p:cNvPr id="35" name="Shape 29"/>
          <p:cNvSpPr/>
          <p:nvPr/>
        </p:nvSpPr>
        <p:spPr>
          <a:xfrm>
            <a:off x="10453146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10256550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7" name="Image 4" descr="/home/claude/work/icons/bullsey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8000" y="2498598"/>
            <a:ext cx="342900" cy="342900"/>
          </a:xfrm>
          <a:prstGeom prst="rect">
            <a:avLst/>
          </a:prstGeom>
        </p:spPr>
      </p:pic>
      <p:sp>
        <p:nvSpPr>
          <p:cNvPr id="38" name="Shape 31"/>
          <p:cNvSpPr/>
          <p:nvPr/>
        </p:nvSpPr>
        <p:spPr>
          <a:xfrm>
            <a:off x="9601566" y="3154680"/>
            <a:ext cx="1995769" cy="2697480"/>
          </a:xfrm>
          <a:prstGeom prst="roundRect">
            <a:avLst>
              <a:gd name="adj" fmla="val 4124"/>
            </a:avLst>
          </a:prstGeom>
          <a:solidFill>
            <a:srgbClr val="F4F6F7"/>
          </a:solidFill>
          <a:ln/>
        </p:spPr>
      </p:sp>
      <p:sp>
        <p:nvSpPr>
          <p:cNvPr id="39" name="Text 32"/>
          <p:cNvSpPr/>
          <p:nvPr/>
        </p:nvSpPr>
        <p:spPr>
          <a:xfrm>
            <a:off x="9766158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40" name="Text 33"/>
          <p:cNvSpPr/>
          <p:nvPr/>
        </p:nvSpPr>
        <p:spPr>
          <a:xfrm>
            <a:off x="9766158" y="3611880"/>
            <a:ext cx="166658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Prediction</a:t>
            </a:r>
            <a:endParaRPr lang="en-US" sz="1200" dirty="0"/>
          </a:p>
        </p:txBody>
      </p:sp>
      <p:sp>
        <p:nvSpPr>
          <p:cNvPr id="41" name="Text 34"/>
          <p:cNvSpPr/>
          <p:nvPr/>
        </p:nvSpPr>
        <p:spPr>
          <a:xfrm>
            <a:off x="9766158" y="4315968"/>
            <a:ext cx="166658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output layer produces ŷ, compared against the true label y.</a:t>
            </a:r>
            <a:endParaRPr lang="en-US" sz="1000" dirty="0"/>
          </a:p>
        </p:txBody>
      </p:sp>
      <p:sp>
        <p:nvSpPr>
          <p:cNvPr id="42" name="Text 35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43" name="Shape 36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44" name="Text 37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MLP — Gradient Descent Basics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Nudging every weight in the direction that reduces loss.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74520"/>
            <a:ext cx="11002975" cy="1188720"/>
          </a:xfrm>
          <a:prstGeom prst="roundRect">
            <a:avLst>
              <a:gd name="adj" fmla="val 7692"/>
            </a:avLst>
          </a:prstGeom>
          <a:solidFill>
            <a:srgbClr val="26313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874520"/>
            <a:ext cx="104543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 ←  w  −  η ∂L/∂w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94360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weight inside the network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2" name="Text 10"/>
          <p:cNvSpPr/>
          <p:nvPr/>
        </p:nvSpPr>
        <p:spPr>
          <a:xfrm>
            <a:off x="6324448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27368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rate — size of each update step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∂L/∂w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of the loss with respect to that weight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24448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8" name="Text 16"/>
          <p:cNvSpPr/>
          <p:nvPr/>
        </p:nvSpPr>
        <p:spPr>
          <a:xfrm>
            <a:off x="6324448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←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27368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weight is replaced by this updated value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" y="5989320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Backpropagation (next few slides) is simply the efficient algorithm used to compute every ∂L/∂w in one pass.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3" name="Text 21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Chain Rule — Mathematical Foundation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calculus tool that makes backpropagation possible.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74520"/>
            <a:ext cx="11002975" cy="1188720"/>
          </a:xfrm>
          <a:prstGeom prst="roundRect">
            <a:avLst>
              <a:gd name="adj" fmla="val 7692"/>
            </a:avLst>
          </a:prstGeom>
          <a:solidFill>
            <a:srgbClr val="26313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874520"/>
            <a:ext cx="104543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∂L/∂w  =  ∂L/∂y · ∂y/∂z · ∂z/∂w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594360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∂L/∂y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loss changes as the network's output changes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2" name="Text 10"/>
          <p:cNvSpPr/>
          <p:nvPr/>
        </p:nvSpPr>
        <p:spPr>
          <a:xfrm>
            <a:off x="6324448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∂y/∂z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27368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output changes as the pre-activation changes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∂z/∂w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pre-activation changes as this weight changes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24448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0E9C90"/>
          </a:solidFill>
          <a:ln/>
        </p:spPr>
      </p:sp>
      <p:sp>
        <p:nvSpPr>
          <p:cNvPr id="18" name="Text 16"/>
          <p:cNvSpPr/>
          <p:nvPr/>
        </p:nvSpPr>
        <p:spPr>
          <a:xfrm>
            <a:off x="6324448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27368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Multiplying local derivatives along the computation path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" y="5989320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a network is a chain of function compositions, the chain rule lets us compute the effect of any weight on the final loss.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3" name="Text 21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Backpropagation — Concept &amp; Intuition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flows backward, from output to input, one layer at a time.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forw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pass first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network computes a prediction ŷ and the loss L against the true label, exactly as in forward propagation.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syn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propagate the error backward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at the output layer, the gradient of L is passed backward using the chain rule, layer by layer.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calculato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weight gets a gradient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 the backward pass reaches the input layer, every single weight has a ∂L/∂w value.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chart_li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Gradients drive the update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descent then uses these values to nudge each weight in the direction that reduces the loss.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Backpropagation — Algorithm Steps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steps, repeated every training iteration.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1873720" y="2670048"/>
            <a:ext cx="8444255" cy="0"/>
          </a:xfrm>
          <a:prstGeom prst="line">
            <a:avLst/>
          </a:prstGeom>
          <a:noFill/>
          <a:ln w="25400">
            <a:solidFill>
              <a:srgbClr val="E2E6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27416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30820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0" descr="/home/claude/work/icons/datab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2270" y="2498598"/>
            <a:ext cx="342900" cy="3429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94360" y="3154680"/>
            <a:ext cx="2558720" cy="2697480"/>
          </a:xfrm>
          <a:prstGeom prst="roundRect">
            <a:avLst>
              <a:gd name="adj" fmla="val 3216"/>
            </a:avLst>
          </a:prstGeom>
          <a:solidFill>
            <a:srgbClr val="F4F6F7"/>
          </a:solidFill>
          <a:ln/>
        </p:spPr>
      </p:sp>
      <p:sp>
        <p:nvSpPr>
          <p:cNvPr id="11" name="Text 8"/>
          <p:cNvSpPr/>
          <p:nvPr/>
        </p:nvSpPr>
        <p:spPr>
          <a:xfrm>
            <a:off x="758952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58952" y="3611880"/>
            <a:ext cx="22295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Pass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58952" y="4315968"/>
            <a:ext cx="222953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activations layer by layer and the final loss L.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542168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345572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1" descr="/home/claude/work/icons/bullsey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022" y="2498598"/>
            <a:ext cx="342900" cy="34290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3409112" y="3154680"/>
            <a:ext cx="2558720" cy="2697480"/>
          </a:xfrm>
          <a:prstGeom prst="roundRect">
            <a:avLst>
              <a:gd name="adj" fmla="val 3216"/>
            </a:avLst>
          </a:prstGeom>
          <a:solidFill>
            <a:srgbClr val="F4F6F7"/>
          </a:solidFill>
          <a:ln/>
        </p:spPr>
      </p:sp>
      <p:sp>
        <p:nvSpPr>
          <p:cNvPr id="18" name="Text 14"/>
          <p:cNvSpPr/>
          <p:nvPr/>
        </p:nvSpPr>
        <p:spPr>
          <a:xfrm>
            <a:off x="3573704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3573704" y="3611880"/>
            <a:ext cx="22295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Error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3573704" y="4315968"/>
            <a:ext cx="222953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∂L/∂y at the output layer.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7356919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160324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3" name="Image 2" descr="/home/claude/work/icons/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774" y="2498598"/>
            <a:ext cx="342900" cy="34290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6223864" y="3154680"/>
            <a:ext cx="2558720" cy="2697480"/>
          </a:xfrm>
          <a:prstGeom prst="roundRect">
            <a:avLst>
              <a:gd name="adj" fmla="val 3216"/>
            </a:avLst>
          </a:prstGeom>
          <a:solidFill>
            <a:srgbClr val="F4F6F7"/>
          </a:solidFill>
          <a:ln/>
        </p:spPr>
      </p:sp>
      <p:sp>
        <p:nvSpPr>
          <p:cNvPr id="25" name="Text 20"/>
          <p:cNvSpPr/>
          <p:nvPr/>
        </p:nvSpPr>
        <p:spPr>
          <a:xfrm>
            <a:off x="6388456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1"/>
          <p:cNvSpPr/>
          <p:nvPr/>
        </p:nvSpPr>
        <p:spPr>
          <a:xfrm>
            <a:off x="6388456" y="3611880"/>
            <a:ext cx="22295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Backward Pass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6388456" y="4315968"/>
            <a:ext cx="222953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Propagate error backward using the chain rule, layer by layer.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10171671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9C9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975075" y="2327148"/>
            <a:ext cx="685800" cy="6858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0" name="Image 3" descr="/home/claude/work/icons/slid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525" y="2498598"/>
            <a:ext cx="342900" cy="342900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9038615" y="3154680"/>
            <a:ext cx="2558720" cy="2697480"/>
          </a:xfrm>
          <a:prstGeom prst="roundRect">
            <a:avLst>
              <a:gd name="adj" fmla="val 3216"/>
            </a:avLst>
          </a:prstGeom>
          <a:solidFill>
            <a:srgbClr val="F4F6F7"/>
          </a:solidFill>
          <a:ln/>
        </p:spPr>
      </p:sp>
      <p:sp>
        <p:nvSpPr>
          <p:cNvPr id="32" name="Text 26"/>
          <p:cNvSpPr/>
          <p:nvPr/>
        </p:nvSpPr>
        <p:spPr>
          <a:xfrm>
            <a:off x="9203207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9C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33" name="Text 27"/>
          <p:cNvSpPr/>
          <p:nvPr/>
        </p:nvSpPr>
        <p:spPr>
          <a:xfrm>
            <a:off x="9203207" y="3611880"/>
            <a:ext cx="22295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Weights</a:t>
            </a:r>
            <a:endParaRPr lang="en-US" sz="1200" dirty="0"/>
          </a:p>
        </p:txBody>
      </p:sp>
      <p:sp>
        <p:nvSpPr>
          <p:cNvPr id="34" name="Text 28"/>
          <p:cNvSpPr/>
          <p:nvPr/>
        </p:nvSpPr>
        <p:spPr>
          <a:xfrm>
            <a:off x="9203207" y="4315968"/>
            <a:ext cx="222953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gradient descent: w ← w − η ∂L/∂w.</a:t>
            </a:r>
            <a:endParaRPr lang="en-US" sz="1000" dirty="0"/>
          </a:p>
        </p:txBody>
      </p:sp>
      <p:sp>
        <p:nvSpPr>
          <p:cNvPr id="35" name="Text 29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36" name="Shape 30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7" name="Text 31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Backpropagation — A Worked Mini-Example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Tracing gradients through a tiny two-weight network.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560320"/>
            <a:ext cx="550148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095848" y="2560320"/>
            <a:ext cx="5501488" cy="0"/>
          </a:xfrm>
          <a:prstGeom prst="line">
            <a:avLst/>
          </a:prstGeom>
          <a:noFill/>
          <a:ln w="9525">
            <a:solidFill>
              <a:srgbClr val="E2E6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93192" y="2359152"/>
            <a:ext cx="402336" cy="402336"/>
          </a:xfrm>
          <a:prstGeom prst="ellipse">
            <a:avLst/>
          </a:prstGeom>
          <a:solidFill>
            <a:srgbClr val="9AA5A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-320040" y="326440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894680" y="2359152"/>
            <a:ext cx="402336" cy="402336"/>
          </a:xfrm>
          <a:prstGeom prst="ellipse">
            <a:avLst/>
          </a:prstGeom>
          <a:solidFill>
            <a:srgbClr val="0E9C9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81448" y="326440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(hidden)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11396167" y="2359152"/>
            <a:ext cx="402336" cy="402336"/>
          </a:xfrm>
          <a:prstGeom prst="ellipse">
            <a:avLst/>
          </a:prstGeom>
          <a:solidFill>
            <a:srgbClr val="0B7A7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82935" y="3264408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ŷ (output)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94360" y="3931920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 →  [ w1 ]  →  h  →  [ w2 ]  →  ŷ  →  Loss L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40080" y="4727753"/>
            <a:ext cx="359054" cy="35905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0" descr="/home/claude/work/icons/calcula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253" y="4813926"/>
            <a:ext cx="186708" cy="18670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273454" y="4664050"/>
            <a:ext cx="10323881" cy="24323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1273454" y="4907280"/>
            <a:ext cx="10323881" cy="277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∂L/∂ŷ is computed directly from the loss function.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40080" y="5306873"/>
            <a:ext cx="359054" cy="35905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0" name="Image 1" descr="/home/claude/work/icons/syn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53" y="5393046"/>
            <a:ext cx="186708" cy="18670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73454" y="5243170"/>
            <a:ext cx="10323881" cy="24323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250" dirty="0"/>
          </a:p>
        </p:txBody>
      </p:sp>
      <p:sp>
        <p:nvSpPr>
          <p:cNvPr id="22" name="Text 18"/>
          <p:cNvSpPr/>
          <p:nvPr/>
        </p:nvSpPr>
        <p:spPr>
          <a:xfrm>
            <a:off x="1273454" y="5486400"/>
            <a:ext cx="10323881" cy="277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∂L/∂w2 = ∂L/∂ŷ · ∂ŷ/∂w2, since ŷ depends directly on w2.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640080" y="5885993"/>
            <a:ext cx="359054" cy="359054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2" descr="/home/claude/work/icons/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53" y="5972166"/>
            <a:ext cx="186708" cy="18670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1273454" y="5822290"/>
            <a:ext cx="10323881" cy="24323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250" dirty="0"/>
          </a:p>
        </p:txBody>
      </p:sp>
      <p:sp>
        <p:nvSpPr>
          <p:cNvPr id="26" name="Text 21"/>
          <p:cNvSpPr/>
          <p:nvPr/>
        </p:nvSpPr>
        <p:spPr>
          <a:xfrm>
            <a:off x="1273454" y="6065520"/>
            <a:ext cx="10323881" cy="277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∂L/∂w1 = ∂L/∂ŷ · ∂ŷ/∂h · ∂h/∂w1 — the error is chained one layer further back.</a:t>
            </a:r>
            <a:endParaRPr lang="en-US" sz="1100" dirty="0"/>
          </a:p>
        </p:txBody>
      </p:sp>
      <p:sp>
        <p:nvSpPr>
          <p:cNvPr id="27" name="Text 22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28" name="Shape 23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9" name="Text 24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8961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I — Key Takeaways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to revise before moving 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103120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2326005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448" y="2420645"/>
            <a:ext cx="231343" cy="23134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80160" y="2103120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artificial neuron computes a weighted sum plus a bias, then applies an activation function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324448" y="2103120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1" name="Shape 8"/>
          <p:cNvSpPr/>
          <p:nvPr/>
        </p:nvSpPr>
        <p:spPr>
          <a:xfrm>
            <a:off x="6479896" y="2326005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2" name="Image 1" descr="/home/claude/work/icons/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536" y="2420645"/>
            <a:ext cx="231343" cy="23134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10248" y="2103120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ANNs are organized into input, hidden, and output layers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94360" y="3170682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5" name="Shape 11"/>
          <p:cNvSpPr/>
          <p:nvPr/>
        </p:nvSpPr>
        <p:spPr>
          <a:xfrm>
            <a:off x="749808" y="3393567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2" descr="/home/claude/work/icons/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48" y="3488207"/>
            <a:ext cx="231343" cy="23134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80160" y="3170682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single-layer perceptron can only separate linearly separable data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324448" y="3170682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9" name="Shape 14"/>
          <p:cNvSpPr/>
          <p:nvPr/>
        </p:nvSpPr>
        <p:spPr>
          <a:xfrm>
            <a:off x="6479896" y="3393567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0" name="Image 3" descr="/home/claude/work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36" y="3488207"/>
            <a:ext cx="231343" cy="23134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010248" y="3170682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Multilayer Perceptrons (MLPs) overcome this using hidden layers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594360" y="4238244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23" name="Shape 17"/>
          <p:cNvSpPr/>
          <p:nvPr/>
        </p:nvSpPr>
        <p:spPr>
          <a:xfrm>
            <a:off x="749808" y="4461129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4" descr="/home/claude/work/icons/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4555769"/>
            <a:ext cx="231343" cy="23134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280160" y="4238244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functions (sigmoid, tanh, ReLU, softmax) add essential non-linearity</a:t>
            </a:r>
            <a:endParaRPr lang="en-US" sz="1250" dirty="0"/>
          </a:p>
        </p:txBody>
      </p:sp>
      <p:sp>
        <p:nvSpPr>
          <p:cNvPr id="26" name="Shape 19"/>
          <p:cNvSpPr/>
          <p:nvPr/>
        </p:nvSpPr>
        <p:spPr>
          <a:xfrm>
            <a:off x="6324448" y="4238244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27" name="Shape 20"/>
          <p:cNvSpPr/>
          <p:nvPr/>
        </p:nvSpPr>
        <p:spPr>
          <a:xfrm>
            <a:off x="6479896" y="4461129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8" name="Image 5" descr="/home/claude/work/icons/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536" y="4555769"/>
            <a:ext cx="231343" cy="231343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7010248" y="4238244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functions like MSE and cross-entropy quantify prediction error</a:t>
            </a:r>
            <a:endParaRPr lang="en-US" sz="1250" dirty="0"/>
          </a:p>
        </p:txBody>
      </p:sp>
      <p:sp>
        <p:nvSpPr>
          <p:cNvPr id="30" name="Shape 22"/>
          <p:cNvSpPr/>
          <p:nvPr/>
        </p:nvSpPr>
        <p:spPr>
          <a:xfrm>
            <a:off x="594360" y="5305806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31" name="Shape 23"/>
          <p:cNvSpPr/>
          <p:nvPr/>
        </p:nvSpPr>
        <p:spPr>
          <a:xfrm>
            <a:off x="749808" y="5528691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2" name="Image 6" descr="/home/claude/work/icons/chec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448" y="5623331"/>
            <a:ext cx="231343" cy="231343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280160" y="5305806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chain rule lets gradients be traced backward through every layer</a:t>
            </a:r>
            <a:endParaRPr lang="en-US" sz="1250" dirty="0"/>
          </a:p>
        </p:txBody>
      </p:sp>
      <p:sp>
        <p:nvSpPr>
          <p:cNvPr id="34" name="Shape 25"/>
          <p:cNvSpPr/>
          <p:nvPr/>
        </p:nvSpPr>
        <p:spPr>
          <a:xfrm>
            <a:off x="6324448" y="5305806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35" name="Shape 26"/>
          <p:cNvSpPr/>
          <p:nvPr/>
        </p:nvSpPr>
        <p:spPr>
          <a:xfrm>
            <a:off x="6479896" y="5528691"/>
            <a:ext cx="420624" cy="420624"/>
          </a:xfrm>
          <a:prstGeom prst="ellipse">
            <a:avLst/>
          </a:prstGeom>
          <a:solidFill>
            <a:srgbClr val="0B7A7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6" name="Image 7" descr="/home/claude/work/icons/check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536" y="5623331"/>
            <a:ext cx="231343" cy="231343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7010248" y="5305806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Backpropagation + gradient descent together train the entire network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950" dirty="0"/>
          </a:p>
        </p:txBody>
      </p:sp>
      <p:sp>
        <p:nvSpPr>
          <p:cNvPr id="39" name="Shape 2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40" name="Text 3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D8A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4297680"/>
            <a:ext cx="2926080" cy="292608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05840" y="1280160"/>
            <a:ext cx="1097280" cy="1097280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/home/claude/work/icons/netwo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1133" y="1565453"/>
            <a:ext cx="526694" cy="52669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30632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3493008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Learning Architecture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594360" y="4480560"/>
            <a:ext cx="8961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strategies, optimization and regularization — then a complete convolutional network for image data.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Text 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63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 in Unit II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covered in this unit, in the order we'll walk through them.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1191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DD8A3E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21191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05306" y="20574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and Unsupervised Learning approaches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94360" y="25671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6334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B56A28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6334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05306" y="25717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algorithms and the role of learning rate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94360" y="308152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1478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DD8A3E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1478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05306" y="30861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vanishing gradient problem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594360" y="35958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6621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B56A28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6621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05306" y="36004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Regularization: batch normalization and dropout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594360" y="411022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41765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DD8A3E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41765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305306" y="41148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deep neural networks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594360" y="46245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46908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B56A28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46908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305306" y="46291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Convolutional network architectures, filters and feature maps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594360" y="513892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520522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DD8A3E"/>
          </a:solidFill>
          <a:ln/>
        </p:spPr>
      </p:sp>
      <p:sp>
        <p:nvSpPr>
          <p:cNvPr id="31" name="Text 29"/>
          <p:cNvSpPr/>
          <p:nvPr/>
        </p:nvSpPr>
        <p:spPr>
          <a:xfrm>
            <a:off x="594360" y="520522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305306" y="514350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Stride, padding, pooling and batch normalization in CNNs</a:t>
            </a:r>
            <a:endParaRPr lang="en-US" sz="1450" dirty="0"/>
          </a:p>
        </p:txBody>
      </p:sp>
      <p:sp>
        <p:nvSpPr>
          <p:cNvPr id="33" name="Shape 31"/>
          <p:cNvSpPr/>
          <p:nvPr/>
        </p:nvSpPr>
        <p:spPr>
          <a:xfrm>
            <a:off x="594360" y="5653278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94360" y="5719572"/>
            <a:ext cx="390906" cy="390906"/>
          </a:xfrm>
          <a:prstGeom prst="roundRect">
            <a:avLst>
              <a:gd name="adj" fmla="val 18713"/>
            </a:avLst>
          </a:prstGeom>
          <a:solidFill>
            <a:srgbClr val="B56A28"/>
          </a:solidFill>
          <a:ln/>
        </p:spPr>
      </p:sp>
      <p:sp>
        <p:nvSpPr>
          <p:cNvPr id="35" name="Text 33"/>
          <p:cNvSpPr/>
          <p:nvPr/>
        </p:nvSpPr>
        <p:spPr>
          <a:xfrm>
            <a:off x="594360" y="5719572"/>
            <a:ext cx="390906" cy="3909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305306" y="5657850"/>
            <a:ext cx="10292029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CNN pipeline for image data</a:t>
            </a:r>
            <a:endParaRPr lang="en-US" sz="1450" dirty="0"/>
          </a:p>
        </p:txBody>
      </p:sp>
      <p:sp>
        <p:nvSpPr>
          <p:cNvPr id="37" name="Text 35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9" name="Text 37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Supervised vs. Unsupervised Learning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fundamentally different ways a network can learn from data.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DD8A3E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DD8A3E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Learning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data comes with labeled targets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learns a mapping from input to output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for classification and regression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image labeling, price prediction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B56A28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B56A28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magnifi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 Learning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data has no labels at all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discovers structure or patterns on its own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for clustering and dimensionality reduction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customer segmentation, anomaly detection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Optimization Algorithms — Gradient Descent Variants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data is used to compute each weight update?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920240"/>
            <a:ext cx="3393338" cy="4251960"/>
          </a:xfrm>
          <a:prstGeom prst="roundRect">
            <a:avLst>
              <a:gd name="adj" fmla="val 242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694944" y="3762756"/>
            <a:ext cx="566928" cy="566928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datab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3904488"/>
            <a:ext cx="283464" cy="2834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206654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Gradient Descent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463040" y="2523744"/>
            <a:ext cx="2268626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the entire training set for every update — accurate but slow and memory-heavy.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99178" y="1920240"/>
            <a:ext cx="3393338" cy="4251960"/>
          </a:xfrm>
          <a:prstGeom prst="roundRect">
            <a:avLst>
              <a:gd name="adj" fmla="val 2425"/>
            </a:avLst>
          </a:prstGeom>
          <a:solidFill>
            <a:srgbClr val="F4F6F7"/>
          </a:solidFill>
          <a:ln/>
        </p:spPr>
      </p:sp>
      <p:sp>
        <p:nvSpPr>
          <p:cNvPr id="12" name="Shape 9"/>
          <p:cNvSpPr/>
          <p:nvPr/>
        </p:nvSpPr>
        <p:spPr>
          <a:xfrm>
            <a:off x="4499762" y="3762756"/>
            <a:ext cx="566928" cy="566928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/home/claude/work/icons/bol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494" y="3904488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67858" y="206654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GD (SGD)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5267858" y="2523744"/>
            <a:ext cx="2268626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weights using just one example at a time — fast but noisy updates.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203997" y="1920240"/>
            <a:ext cx="3393338" cy="4251960"/>
          </a:xfrm>
          <a:prstGeom prst="roundRect">
            <a:avLst>
              <a:gd name="adj" fmla="val 2425"/>
            </a:avLst>
          </a:prstGeom>
          <a:solidFill>
            <a:srgbClr val="F4F6F7"/>
          </a:solidFill>
          <a:ln/>
        </p:spPr>
      </p:sp>
      <p:sp>
        <p:nvSpPr>
          <p:cNvPr id="17" name="Shape 13"/>
          <p:cNvSpPr/>
          <p:nvPr/>
        </p:nvSpPr>
        <p:spPr>
          <a:xfrm>
            <a:off x="8304581" y="3762756"/>
            <a:ext cx="566928" cy="566928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2" descr="/home/claude/work/icons/gri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313" y="3904488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72677" y="206654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Mini-Batch Gradient Descent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9072677" y="2523744"/>
            <a:ext cx="2268626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Splits data into small batches — the practical middle ground used almost everywhere.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3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Optimization Algorithms — Momentum, RMSProp &amp; Adam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Smarter update rules that adapt as training progresses.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4109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gea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53386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78126"/>
            <a:ext cx="10170871" cy="588874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667000"/>
            <a:ext cx="10170871" cy="6729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Accumulates a moving average of past gradients, helping the optimizer push through flat regions and dampen oscillation.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81304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slid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93594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480206"/>
            <a:ext cx="10170871" cy="588874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RMSProp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4069080"/>
            <a:ext cx="10170871" cy="6729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Divides the learning rate by a running average of recent squared gradients — adapts step size per-parameter.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52151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bol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53380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882286"/>
            <a:ext cx="10170871" cy="588874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Adam (Adaptive Moment Estimation)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5471160"/>
            <a:ext cx="10170871" cy="6729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Combines momentum and RMSProp — tracks both the mean and variance of gradients. The most widely used optimizer today.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0" name="Text 15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Rate — Role &amp; Scheduling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Perhaps the single most important hyperparameter to tune.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B24C63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B24C63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triangle_war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High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updates overshoot the minimum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oscillates or diverges entirely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can become unstable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may never converge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9AA5AC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9AA5AC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histo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Low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9AA5AC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progresses extremely slowly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9AA5AC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of getting stuck in poor local minima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9AA5AC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far more training iterations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9AA5AC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Wastes compute time and resources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Vanishing Gradient Problem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very deep networks can be surprisingly hard to train.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triangle_war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backpropagation, gradients are multiplied layer after layer — if each term is small, the product shrinks toward zero.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wav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happens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Saturating activations like sigmoid and tanh have very small derivatives away from zero, compounding the shrinkage.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consequence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layers receive almost no gradient signal, so their weights barely update — the network stops learning effectively.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mitigations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ReLU activations, careful weight initialization, batch normalization, and residual (skip) connections.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Regularization — Why &amp; Overview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Techniques that stop a network from memorizing the training set.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overfitting problem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network with enough capacity can memorize training examples instead of learning general patterns.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balanc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 and L2 penalties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penalty term based on weight magnitude to the loss, discouraging overly large weights.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funne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techniques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Dropout and batch normalization (next two slides) regularize by changing the network's structure during training.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databas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Data-side techniques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augmentation and early stopping are complementary regularization strategies applied outside the loss function.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Batch Normalization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layer inputs on a stable, consistent scale.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74520"/>
            <a:ext cx="11002975" cy="1188720"/>
          </a:xfrm>
          <a:prstGeom prst="roundRect">
            <a:avLst>
              <a:gd name="adj" fmla="val 7692"/>
            </a:avLst>
          </a:prstGeom>
          <a:solidFill>
            <a:srgbClr val="26313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874520"/>
            <a:ext cx="104543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 =  (x − μ) / √(σ² + ε)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94360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DD8A3E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of the activations in the current mini-batch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DD8A3E"/>
          </a:solidFill>
          <a:ln/>
        </p:spPr>
      </p:sp>
      <p:sp>
        <p:nvSpPr>
          <p:cNvPr id="12" name="Text 10"/>
          <p:cNvSpPr/>
          <p:nvPr/>
        </p:nvSpPr>
        <p:spPr>
          <a:xfrm>
            <a:off x="6324448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σ²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27368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Variance of activations in the current mini-batch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DD8A3E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 constant added for numerical stability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24448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DD8A3E"/>
          </a:solidFill>
          <a:ln/>
        </p:spPr>
      </p:sp>
      <p:sp>
        <p:nvSpPr>
          <p:cNvPr id="18" name="Text 16"/>
          <p:cNvSpPr/>
          <p:nvPr/>
        </p:nvSpPr>
        <p:spPr>
          <a:xfrm>
            <a:off x="6324448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27368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Normalized activation, then scaled and shifted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" y="5989320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keeping activations in a stable range, batch normalization allows higher learning rates and faster, more stable training.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3" name="Text 21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Dropout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Randomly “turning off” neurons forces robustness.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funn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idea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each training step, a random fraction of neurons (e.g. 20–50%) are temporarily set to zero and ignored.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helps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neuron can be relied upon every time, so the network learns redundant, more robust representations.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databas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vs. inference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Dropout is applied only during training; at inference (test) time, the full network is used with no neurons dropped.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 on overfitting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like training many smaller sub-networks and averaging them — a cheap, effective form of model ensembling.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Fine-Tuning Deep Neural Networks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knobs to adjust once a base architecture is chosen.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920240"/>
            <a:ext cx="3393338" cy="4251960"/>
          </a:xfrm>
          <a:prstGeom prst="roundRect">
            <a:avLst>
              <a:gd name="adj" fmla="val 242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694944" y="3762756"/>
            <a:ext cx="566928" cy="566928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slid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3904488"/>
            <a:ext cx="283464" cy="2834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206654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Rate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463040" y="2523744"/>
            <a:ext cx="2268626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reduced ('decayed') as training progresses to settle into a good minimum.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99178" y="1920240"/>
            <a:ext cx="3393338" cy="4251960"/>
          </a:xfrm>
          <a:prstGeom prst="roundRect">
            <a:avLst>
              <a:gd name="adj" fmla="val 2425"/>
            </a:avLst>
          </a:prstGeom>
          <a:solidFill>
            <a:srgbClr val="F4F6F7"/>
          </a:solidFill>
          <a:ln/>
        </p:spPr>
      </p:sp>
      <p:sp>
        <p:nvSpPr>
          <p:cNvPr id="12" name="Shape 9"/>
          <p:cNvSpPr/>
          <p:nvPr/>
        </p:nvSpPr>
        <p:spPr>
          <a:xfrm>
            <a:off x="4499762" y="3762756"/>
            <a:ext cx="566928" cy="566928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/home/claude/work/icons/gea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494" y="3904488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67858" y="206654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5267858" y="2523744"/>
            <a:ext cx="2268626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Tuning how strongly past gradients influence the current update direction.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203997" y="1920240"/>
            <a:ext cx="3393338" cy="4251960"/>
          </a:xfrm>
          <a:prstGeom prst="roundRect">
            <a:avLst>
              <a:gd name="adj" fmla="val 2425"/>
            </a:avLst>
          </a:prstGeom>
          <a:solidFill>
            <a:srgbClr val="F4F6F7"/>
          </a:solidFill>
          <a:ln/>
        </p:spPr>
      </p:sp>
      <p:sp>
        <p:nvSpPr>
          <p:cNvPr id="17" name="Shape 13"/>
          <p:cNvSpPr/>
          <p:nvPr/>
        </p:nvSpPr>
        <p:spPr>
          <a:xfrm>
            <a:off x="8304581" y="3762756"/>
            <a:ext cx="566928" cy="566928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2" descr="/home/claude/work/icons/chart_lin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313" y="3904488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72677" y="2066544"/>
            <a:ext cx="226862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Method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9072677" y="2523744"/>
            <a:ext cx="2268626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 between SGD, Momentum, RMSProp or Adam based on how training behaves.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3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Convolutional Neural Networks — Motivation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plain MLP struggles with images.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6E7A83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6E7A83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gr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MLP on Images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Flattens an image into one long vector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Destroys all 2D spatial structure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Huge number of weights, even for small images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6E7A83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way to reuse a pattern across locations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DD8A3E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DD8A3E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ima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Convolutional Network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Processes the image while keeping its 2D shape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filters scan across the whole image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filter weights are reused everywhere (shared)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Naturally detects edges, textures, and shapes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Convolution Operation — Filters &amp; Kernels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matrix of weights that slides across the image.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filt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filter is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grid of learnable weights (e.g. 3×3) that is convolved (slid) across the input image or feature map.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calculat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computes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each position, the filter multiplies element-wise with the patch beneath it and sums the results into one output value.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learns to detect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filters typically detect edges and simple textures; deeper filters combine these into complex shapes and objects.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lay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filters per layer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convolutional layer applies many different filters in parallel, each producing its own feature map.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Feature Maps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output produced when a filter scans the entire input.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feature map is the 2D grid of values produced by sliding one filter across the entire input — one map per filter.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gri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Stacked depth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many filters, a layer produces many feature maps stacked together, forming a 3D volume of activations.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represent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feature map highlights where in the image a particular pattern (edge, texture, shape) was detected.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Feeding forward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maps from one layer become the input volume for the next convolutional or pooling layer.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Stride and Padding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settings that control the size of the output feature map.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DD8A3E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DD8A3E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expand_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Stride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pixels the filter moves each step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Stride = 1 moves one pixel at a time (dense)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stride skips more pixels (faster, coarser)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Directly shrinks the output feature map size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B56A28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B56A28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rul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Padding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a border of zeros around the input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“Same” padding keeps output size = input size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“Valid” padding uses no extra border at all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B56A28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border pixels from being under-used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Pooling Layers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Down-sampling feature maps while keeping the important signal.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DD8A3E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240280"/>
            <a:ext cx="5272888" cy="228600"/>
          </a:xfrm>
          <a:prstGeom prst="rect">
            <a:avLst/>
          </a:prstGeom>
          <a:solidFill>
            <a:srgbClr val="DD8A3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Pooling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max(region)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22960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DD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Most common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22960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the largest value in each small window.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the strongest activation, discards the rest.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robustness to small shifts in the image.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324448" y="2011680"/>
            <a:ext cx="5272888" cy="3840480"/>
          </a:xfrm>
          <a:prstGeom prst="roundRect">
            <a:avLst>
              <a:gd name="adj" fmla="val 2381"/>
            </a:avLst>
          </a:prstGeom>
          <a:solidFill>
            <a:srgbClr val="F4F6F7"/>
          </a:solidFill>
          <a:ln/>
        </p:spPr>
      </p:sp>
      <p:sp>
        <p:nvSpPr>
          <p:cNvPr id="14" name="Shape 12"/>
          <p:cNvSpPr/>
          <p:nvPr/>
        </p:nvSpPr>
        <p:spPr>
          <a:xfrm>
            <a:off x="6324448" y="2011680"/>
            <a:ext cx="5272888" cy="457200"/>
          </a:xfrm>
          <a:prstGeom prst="roundRect">
            <a:avLst>
              <a:gd name="adj" fmla="val 20000"/>
            </a:avLst>
          </a:prstGeom>
          <a:solidFill>
            <a:srgbClr val="B56A28"/>
          </a:solidFill>
          <a:ln/>
        </p:spPr>
      </p:sp>
      <p:sp>
        <p:nvSpPr>
          <p:cNvPr id="15" name="Shape 13"/>
          <p:cNvSpPr/>
          <p:nvPr/>
        </p:nvSpPr>
        <p:spPr>
          <a:xfrm>
            <a:off x="6324448" y="2240280"/>
            <a:ext cx="5272888" cy="228600"/>
          </a:xfrm>
          <a:prstGeom prst="rect">
            <a:avLst/>
          </a:prstGeom>
          <a:solidFill>
            <a:srgbClr val="B56A28"/>
          </a:solidFill>
          <a:ln/>
        </p:spPr>
      </p:sp>
      <p:sp>
        <p:nvSpPr>
          <p:cNvPr id="16" name="Text 14"/>
          <p:cNvSpPr/>
          <p:nvPr/>
        </p:nvSpPr>
        <p:spPr>
          <a:xfrm>
            <a:off x="6553048" y="201168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Pooling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53048" y="2578608"/>
            <a:ext cx="48156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mean(region)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53048" y="30906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56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Range: Less common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553048" y="3383280"/>
            <a:ext cx="481568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the average value in each small window.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Smoother, less aggressive down-sampling.</a:t>
            </a: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endParaRPr lang="en-US" sz="10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occasionally in specific architectures.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2" name="Text 2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Batch Normalization &amp; Dropout in CNNs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regularization tools, applied inside a convolutional network.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bal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norm after convolutions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after a convolution (and before the activation) to normalize each feature map's activations across the batch.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chart_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Faster, more stable training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CNNs use higher learning rates and converge in fewer epochs, especially in very deep architectures.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funne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Dropout between fully-connected layers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commonly applied in the fully-connected layers near the end of a CNN, not usually within convolutional layers.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effect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 they reduce overfitting and stabilize training, especially important as CNNs grow deeper.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CNN Architecture for Image Data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all the pieces studied so far fit together end to end.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1427455" y="2670048"/>
            <a:ext cx="9336786" cy="0"/>
          </a:xfrm>
          <a:prstGeom prst="line">
            <a:avLst/>
          </a:prstGeom>
          <a:noFill/>
          <a:ln w="25400">
            <a:solidFill>
              <a:srgbClr val="E2E6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81151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D8A3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84555" y="2327148"/>
            <a:ext cx="685800" cy="685800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0" descr="/home/claude/work/icons/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6005" y="2498598"/>
            <a:ext cx="342900" cy="3429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94360" y="3154680"/>
            <a:ext cx="1666189" cy="2697480"/>
          </a:xfrm>
          <a:prstGeom prst="roundRect">
            <a:avLst>
              <a:gd name="adj" fmla="val 4939"/>
            </a:avLst>
          </a:prstGeom>
          <a:solidFill>
            <a:srgbClr val="F4F6F7"/>
          </a:solidFill>
          <a:ln/>
        </p:spPr>
      </p:sp>
      <p:sp>
        <p:nvSpPr>
          <p:cNvPr id="11" name="Text 8"/>
          <p:cNvSpPr/>
          <p:nvPr/>
        </p:nvSpPr>
        <p:spPr>
          <a:xfrm>
            <a:off x="758952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D8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58952" y="3611880"/>
            <a:ext cx="133700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Image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58952" y="4315968"/>
            <a:ext cx="133700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pixel values, e.g. a 224×224×3 color image.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148508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D8A3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951912" y="2327148"/>
            <a:ext cx="685800" cy="685800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1" descr="/home/claude/work/icons/fil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362" y="2498598"/>
            <a:ext cx="342900" cy="34290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2461717" y="3154680"/>
            <a:ext cx="1666189" cy="2697480"/>
          </a:xfrm>
          <a:prstGeom prst="roundRect">
            <a:avLst>
              <a:gd name="adj" fmla="val 4939"/>
            </a:avLst>
          </a:prstGeom>
          <a:solidFill>
            <a:srgbClr val="F4F6F7"/>
          </a:solidFill>
          <a:ln/>
        </p:spPr>
      </p:sp>
      <p:sp>
        <p:nvSpPr>
          <p:cNvPr id="18" name="Text 14"/>
          <p:cNvSpPr/>
          <p:nvPr/>
        </p:nvSpPr>
        <p:spPr>
          <a:xfrm>
            <a:off x="2626309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D8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2626309" y="3611880"/>
            <a:ext cx="133700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 + ReLU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2626309" y="4315968"/>
            <a:ext cx="133700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Filters extract features; ReLU adds non-linearity.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5015865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D8A3E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4819269" y="2327148"/>
            <a:ext cx="685800" cy="685800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3" name="Image 2" descr="/home/claude/work/icons/compres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719" y="2498598"/>
            <a:ext cx="342900" cy="34290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4329074" y="3154680"/>
            <a:ext cx="1666189" cy="2697480"/>
          </a:xfrm>
          <a:prstGeom prst="roundRect">
            <a:avLst>
              <a:gd name="adj" fmla="val 4939"/>
            </a:avLst>
          </a:prstGeom>
          <a:solidFill>
            <a:srgbClr val="F4F6F7"/>
          </a:solidFill>
          <a:ln/>
        </p:spPr>
      </p:sp>
      <p:sp>
        <p:nvSpPr>
          <p:cNvPr id="25" name="Text 20"/>
          <p:cNvSpPr/>
          <p:nvPr/>
        </p:nvSpPr>
        <p:spPr>
          <a:xfrm>
            <a:off x="4493666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D8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1"/>
          <p:cNvSpPr/>
          <p:nvPr/>
        </p:nvSpPr>
        <p:spPr>
          <a:xfrm>
            <a:off x="4493666" y="3611880"/>
            <a:ext cx="133700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Pooling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4493666" y="4315968"/>
            <a:ext cx="133700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Down-samples feature maps, keeping key signals.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6883222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D8A3E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6686626" y="2327148"/>
            <a:ext cx="685800" cy="685800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0" name="Image 3" descr="/home/claude/work/icons/lay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76" y="2498598"/>
            <a:ext cx="342900" cy="342900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6196432" y="3154680"/>
            <a:ext cx="1666189" cy="2697480"/>
          </a:xfrm>
          <a:prstGeom prst="roundRect">
            <a:avLst>
              <a:gd name="adj" fmla="val 4939"/>
            </a:avLst>
          </a:prstGeom>
          <a:solidFill>
            <a:srgbClr val="F4F6F7"/>
          </a:solidFill>
          <a:ln/>
        </p:spPr>
      </p:sp>
      <p:sp>
        <p:nvSpPr>
          <p:cNvPr id="32" name="Text 26"/>
          <p:cNvSpPr/>
          <p:nvPr/>
        </p:nvSpPr>
        <p:spPr>
          <a:xfrm>
            <a:off x="6361024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D8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33" name="Text 27"/>
          <p:cNvSpPr/>
          <p:nvPr/>
        </p:nvSpPr>
        <p:spPr>
          <a:xfrm>
            <a:off x="6361024" y="3611880"/>
            <a:ext cx="133700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&amp; Deepen</a:t>
            </a:r>
            <a:endParaRPr lang="en-US" sz="1200" dirty="0"/>
          </a:p>
        </p:txBody>
      </p:sp>
      <p:sp>
        <p:nvSpPr>
          <p:cNvPr id="34" name="Text 28"/>
          <p:cNvSpPr/>
          <p:nvPr/>
        </p:nvSpPr>
        <p:spPr>
          <a:xfrm>
            <a:off x="6361024" y="4315968"/>
            <a:ext cx="133700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more conv + pooling blocks, going deeper.</a:t>
            </a:r>
            <a:endParaRPr lang="en-US" sz="1000" dirty="0"/>
          </a:p>
        </p:txBody>
      </p:sp>
      <p:sp>
        <p:nvSpPr>
          <p:cNvPr id="35" name="Shape 29"/>
          <p:cNvSpPr/>
          <p:nvPr/>
        </p:nvSpPr>
        <p:spPr>
          <a:xfrm>
            <a:off x="8750579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D8A3E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8553983" y="2327148"/>
            <a:ext cx="685800" cy="685800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7" name="Image 4" descr="/home/claude/work/icons/gri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433" y="2498598"/>
            <a:ext cx="342900" cy="342900"/>
          </a:xfrm>
          <a:prstGeom prst="rect">
            <a:avLst/>
          </a:prstGeom>
        </p:spPr>
      </p:pic>
      <p:sp>
        <p:nvSpPr>
          <p:cNvPr id="38" name="Shape 31"/>
          <p:cNvSpPr/>
          <p:nvPr/>
        </p:nvSpPr>
        <p:spPr>
          <a:xfrm>
            <a:off x="8063789" y="3154680"/>
            <a:ext cx="1666189" cy="2697480"/>
          </a:xfrm>
          <a:prstGeom prst="roundRect">
            <a:avLst>
              <a:gd name="adj" fmla="val 4939"/>
            </a:avLst>
          </a:prstGeom>
          <a:solidFill>
            <a:srgbClr val="F4F6F7"/>
          </a:solidFill>
          <a:ln/>
        </p:spPr>
      </p:sp>
      <p:sp>
        <p:nvSpPr>
          <p:cNvPr id="39" name="Text 32"/>
          <p:cNvSpPr/>
          <p:nvPr/>
        </p:nvSpPr>
        <p:spPr>
          <a:xfrm>
            <a:off x="8228381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D8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40" name="Text 33"/>
          <p:cNvSpPr/>
          <p:nvPr/>
        </p:nvSpPr>
        <p:spPr>
          <a:xfrm>
            <a:off x="8228381" y="3611880"/>
            <a:ext cx="133700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Flatten + Fully Connected</a:t>
            </a:r>
            <a:endParaRPr lang="en-US" sz="1200" dirty="0"/>
          </a:p>
        </p:txBody>
      </p:sp>
      <p:sp>
        <p:nvSpPr>
          <p:cNvPr id="41" name="Text 34"/>
          <p:cNvSpPr/>
          <p:nvPr/>
        </p:nvSpPr>
        <p:spPr>
          <a:xfrm>
            <a:off x="8228381" y="4315968"/>
            <a:ext cx="133700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maps become a vector fed to dense layers.</a:t>
            </a:r>
            <a:endParaRPr lang="en-US" sz="1000" dirty="0"/>
          </a:p>
        </p:txBody>
      </p:sp>
      <p:sp>
        <p:nvSpPr>
          <p:cNvPr id="42" name="Shape 35"/>
          <p:cNvSpPr/>
          <p:nvPr/>
        </p:nvSpPr>
        <p:spPr>
          <a:xfrm>
            <a:off x="10617937" y="2523744"/>
            <a:ext cx="292608" cy="29260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D8A3E"/>
            </a:solidFill>
            <a:prstDash val="solid"/>
          </a:ln>
        </p:spPr>
      </p:sp>
      <p:sp>
        <p:nvSpPr>
          <p:cNvPr id="43" name="Shape 36"/>
          <p:cNvSpPr/>
          <p:nvPr/>
        </p:nvSpPr>
        <p:spPr>
          <a:xfrm>
            <a:off x="10421341" y="2327148"/>
            <a:ext cx="685800" cy="685800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44" name="Image 5" descr="/home/claude/work/icons/bullsey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2791" y="2498598"/>
            <a:ext cx="342900" cy="342900"/>
          </a:xfrm>
          <a:prstGeom prst="rect">
            <a:avLst/>
          </a:prstGeom>
        </p:spPr>
      </p:pic>
      <p:sp>
        <p:nvSpPr>
          <p:cNvPr id="45" name="Shape 37"/>
          <p:cNvSpPr/>
          <p:nvPr/>
        </p:nvSpPr>
        <p:spPr>
          <a:xfrm>
            <a:off x="9931146" y="3154680"/>
            <a:ext cx="1666189" cy="2697480"/>
          </a:xfrm>
          <a:prstGeom prst="roundRect">
            <a:avLst>
              <a:gd name="adj" fmla="val 4939"/>
            </a:avLst>
          </a:prstGeom>
          <a:solidFill>
            <a:srgbClr val="F4F6F7"/>
          </a:solidFill>
          <a:ln/>
        </p:spPr>
      </p:sp>
      <p:sp>
        <p:nvSpPr>
          <p:cNvPr id="46" name="Text 38"/>
          <p:cNvSpPr/>
          <p:nvPr/>
        </p:nvSpPr>
        <p:spPr>
          <a:xfrm>
            <a:off x="10095738" y="327355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D8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47" name="Text 39"/>
          <p:cNvSpPr/>
          <p:nvPr/>
        </p:nvSpPr>
        <p:spPr>
          <a:xfrm>
            <a:off x="10095738" y="3611880"/>
            <a:ext cx="133700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200" dirty="0"/>
          </a:p>
        </p:txBody>
      </p:sp>
      <p:sp>
        <p:nvSpPr>
          <p:cNvPr id="48" name="Text 40"/>
          <p:cNvSpPr/>
          <p:nvPr/>
        </p:nvSpPr>
        <p:spPr>
          <a:xfrm>
            <a:off x="10095738" y="4315968"/>
            <a:ext cx="133700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Softmax layer produces final class probabilities.</a:t>
            </a:r>
            <a:endParaRPr lang="en-US" sz="1000" dirty="0"/>
          </a:p>
        </p:txBody>
      </p:sp>
      <p:sp>
        <p:nvSpPr>
          <p:cNvPr id="49" name="Text 41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50" name="Shape 42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51" name="Text 43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CNN in Action — An Image Classification Pipeline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Tracing a single photo through a trained CNN.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Preprocessing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input photo is resized and its pixel values are normalized to a consistent numeric range.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fil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Feature extraction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Successive convolution and pooling layers transform pixels into increasingly abstract feature maps.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gri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Classification head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Flattened features pass through fully-connected layers that combine evidence for each class.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DD8A3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bullsey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Prediction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softmax output layer produces a probability for every class — the highest probability is the predicted label.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996696" cy="329184"/>
          </a:xfrm>
          <a:prstGeom prst="roundRect">
            <a:avLst>
              <a:gd name="adj" fmla="val 50000"/>
            </a:avLst>
          </a:prstGeom>
          <a:solidFill>
            <a:srgbClr val="DD8A3E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996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II — Key Takeaways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to revise before moving 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103120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2326005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448" y="2420645"/>
            <a:ext cx="231343" cy="23134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80160" y="2103120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learning uses labels; unsupervised learning finds structure without them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324448" y="2103120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1" name="Shape 8"/>
          <p:cNvSpPr/>
          <p:nvPr/>
        </p:nvSpPr>
        <p:spPr>
          <a:xfrm>
            <a:off x="6479896" y="2326005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2" name="Image 1" descr="/home/claude/work/icons/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536" y="2420645"/>
            <a:ext cx="231343" cy="23134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10248" y="2103120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Mini-batch gradient descent is the practical default optimization approach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94360" y="3170682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5" name="Shape 11"/>
          <p:cNvSpPr/>
          <p:nvPr/>
        </p:nvSpPr>
        <p:spPr>
          <a:xfrm>
            <a:off x="749808" y="3393567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2" descr="/home/claude/work/icons/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48" y="3488207"/>
            <a:ext cx="231343" cy="23134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80160" y="3170682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Momentum, RMSProp and Adam adapt the update rule for faster convergence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324448" y="3170682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9" name="Shape 14"/>
          <p:cNvSpPr/>
          <p:nvPr/>
        </p:nvSpPr>
        <p:spPr>
          <a:xfrm>
            <a:off x="6479896" y="3393567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0" name="Image 3" descr="/home/claude/work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36" y="3488207"/>
            <a:ext cx="231343" cy="23134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010248" y="3170682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rate strongly affects whether training converges at all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594360" y="4238244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23" name="Shape 17"/>
          <p:cNvSpPr/>
          <p:nvPr/>
        </p:nvSpPr>
        <p:spPr>
          <a:xfrm>
            <a:off x="749808" y="4461129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4" descr="/home/claude/work/icons/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4555769"/>
            <a:ext cx="231343" cy="23134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280160" y="4238244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vanishing gradient problem makes very deep networks hard to train</a:t>
            </a:r>
            <a:endParaRPr lang="en-US" sz="1250" dirty="0"/>
          </a:p>
        </p:txBody>
      </p:sp>
      <p:sp>
        <p:nvSpPr>
          <p:cNvPr id="26" name="Shape 19"/>
          <p:cNvSpPr/>
          <p:nvPr/>
        </p:nvSpPr>
        <p:spPr>
          <a:xfrm>
            <a:off x="6324448" y="4238244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27" name="Shape 20"/>
          <p:cNvSpPr/>
          <p:nvPr/>
        </p:nvSpPr>
        <p:spPr>
          <a:xfrm>
            <a:off x="6479896" y="4461129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8" name="Image 5" descr="/home/claude/work/icons/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536" y="4555769"/>
            <a:ext cx="231343" cy="231343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7010248" y="4238244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normalization and dropout are the two core regularization tools</a:t>
            </a:r>
            <a:endParaRPr lang="en-US" sz="1250" dirty="0"/>
          </a:p>
        </p:txBody>
      </p:sp>
      <p:sp>
        <p:nvSpPr>
          <p:cNvPr id="30" name="Shape 22"/>
          <p:cNvSpPr/>
          <p:nvPr/>
        </p:nvSpPr>
        <p:spPr>
          <a:xfrm>
            <a:off x="594360" y="5305806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31" name="Shape 23"/>
          <p:cNvSpPr/>
          <p:nvPr/>
        </p:nvSpPr>
        <p:spPr>
          <a:xfrm>
            <a:off x="749808" y="5528691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2" name="Image 6" descr="/home/claude/work/icons/chec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448" y="5623331"/>
            <a:ext cx="231343" cy="231343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280160" y="5305806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Convolutional layers use shared filters to exploit spatial structure in images</a:t>
            </a:r>
            <a:endParaRPr lang="en-US" sz="1250" dirty="0"/>
          </a:p>
        </p:txBody>
      </p:sp>
      <p:sp>
        <p:nvSpPr>
          <p:cNvPr id="34" name="Shape 25"/>
          <p:cNvSpPr/>
          <p:nvPr/>
        </p:nvSpPr>
        <p:spPr>
          <a:xfrm>
            <a:off x="6324448" y="5305806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35" name="Shape 26"/>
          <p:cNvSpPr/>
          <p:nvPr/>
        </p:nvSpPr>
        <p:spPr>
          <a:xfrm>
            <a:off x="6479896" y="5528691"/>
            <a:ext cx="420624" cy="420624"/>
          </a:xfrm>
          <a:prstGeom prst="ellipse">
            <a:avLst/>
          </a:prstGeom>
          <a:solidFill>
            <a:srgbClr val="B56A2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6" name="Image 7" descr="/home/claude/work/icons/check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536" y="5623331"/>
            <a:ext cx="231343" cy="231343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7010248" y="5305806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CNN chains conv, pooling and fully-connected layers before a softmax output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950" dirty="0"/>
          </a:p>
        </p:txBody>
      </p:sp>
      <p:sp>
        <p:nvSpPr>
          <p:cNvPr id="39" name="Shape 2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40" name="Text 3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B24C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4297680"/>
            <a:ext cx="2926080" cy="292608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05840" y="1280160"/>
            <a:ext cx="1097280" cy="1097280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5" name="Image 0" descr="/home/claude/work/icons/repea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1133" y="1565453"/>
            <a:ext cx="526694" cy="52669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30632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3493008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Sequence Models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594360" y="4480560"/>
            <a:ext cx="8961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Modeling data that unfolds over time — recurrent networks, their training rule, and their limits.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Text 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63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 in Unit III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covered in this unit, in the order we'll walk through them.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127939"/>
            <a:ext cx="446750" cy="446750"/>
          </a:xfrm>
          <a:prstGeom prst="roundRect">
            <a:avLst>
              <a:gd name="adj" fmla="val 16374"/>
            </a:avLst>
          </a:prstGeom>
          <a:solidFill>
            <a:srgbClr val="B24C63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2127939"/>
            <a:ext cx="446750" cy="446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61150" y="2057400"/>
            <a:ext cx="10236185" cy="587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and applications of sequence modeling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94360" y="2640657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715768"/>
            <a:ext cx="446750" cy="446750"/>
          </a:xfrm>
          <a:prstGeom prst="roundRect">
            <a:avLst>
              <a:gd name="adj" fmla="val 16374"/>
            </a:avLst>
          </a:prstGeom>
          <a:solidFill>
            <a:srgbClr val="8E3A4E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715768"/>
            <a:ext cx="446750" cy="446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61150" y="2645229"/>
            <a:ext cx="10236185" cy="587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deep sequence models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94360" y="3228485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303597"/>
            <a:ext cx="446750" cy="446750"/>
          </a:xfrm>
          <a:prstGeom prst="roundRect">
            <a:avLst>
              <a:gd name="adj" fmla="val 16374"/>
            </a:avLst>
          </a:prstGeom>
          <a:solidFill>
            <a:srgbClr val="B24C6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303597"/>
            <a:ext cx="446750" cy="446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61150" y="3233057"/>
            <a:ext cx="10236185" cy="587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Recurrent Neural Network (RNN) architecture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594360" y="3816314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891425"/>
            <a:ext cx="446750" cy="446750"/>
          </a:xfrm>
          <a:prstGeom prst="roundRect">
            <a:avLst>
              <a:gd name="adj" fmla="val 16374"/>
            </a:avLst>
          </a:prstGeom>
          <a:solidFill>
            <a:srgbClr val="8E3A4E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891425"/>
            <a:ext cx="446750" cy="446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61150" y="3820886"/>
            <a:ext cx="10236185" cy="587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Unfolding an RNN through time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594360" y="4404142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4479254"/>
            <a:ext cx="446750" cy="446750"/>
          </a:xfrm>
          <a:prstGeom prst="roundRect">
            <a:avLst>
              <a:gd name="adj" fmla="val 16374"/>
            </a:avLst>
          </a:prstGeom>
          <a:solidFill>
            <a:srgbClr val="B24C63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4479254"/>
            <a:ext cx="446750" cy="446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361150" y="4408714"/>
            <a:ext cx="10236185" cy="587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Back-propagation through time (BPTT)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594360" y="4991971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5067082"/>
            <a:ext cx="446750" cy="446750"/>
          </a:xfrm>
          <a:prstGeom prst="roundRect">
            <a:avLst>
              <a:gd name="adj" fmla="val 16374"/>
            </a:avLst>
          </a:prstGeom>
          <a:solidFill>
            <a:srgbClr val="8E3A4E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5067082"/>
            <a:ext cx="446750" cy="446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361150" y="4996543"/>
            <a:ext cx="10236185" cy="587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faced by RNNs: vanishing and exploding gradients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594360" y="5579799"/>
            <a:ext cx="11002975" cy="0"/>
          </a:xfrm>
          <a:prstGeom prst="line">
            <a:avLst/>
          </a:prstGeom>
          <a:noFill/>
          <a:ln w="12700">
            <a:solidFill>
              <a:srgbClr val="E2E6E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5654911"/>
            <a:ext cx="446750" cy="446750"/>
          </a:xfrm>
          <a:prstGeom prst="roundRect">
            <a:avLst>
              <a:gd name="adj" fmla="val 16374"/>
            </a:avLst>
          </a:prstGeom>
          <a:solidFill>
            <a:srgbClr val="B24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94360" y="5654911"/>
            <a:ext cx="446750" cy="446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361150" y="5584371"/>
            <a:ext cx="10236185" cy="587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dependency limitations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5" name="Text 33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Motivation &amp; Applications of Sequence Modeling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data only makes sense in order.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comme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order matters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text, speech, and time series, the meaning of an element depends heavily on what came before it.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wav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Fixed-size networks fall short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plain MLP or CNN expects a fixed-size input and has no built-in notion of “previous context.”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comment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language processing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translation, sentiment analysis, and text generation all depend on word order and context.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chart_li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series &amp; speech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price forecasting, speech recognition, and music generation are all inherently sequential problems.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Types of Deep Sequence Models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Classified by how many inputs map to how many outputs.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78308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694944" y="2505456"/>
            <a:ext cx="566928" cy="566928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arrow_right_cir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2647188"/>
            <a:ext cx="283464" cy="2834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192938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One-to-Many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463040" y="238658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input produces a sequence of outputs — e.g. image captioning.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301588" y="178308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12" name="Shape 9"/>
          <p:cNvSpPr/>
          <p:nvPr/>
        </p:nvSpPr>
        <p:spPr>
          <a:xfrm>
            <a:off x="6402172" y="2505456"/>
            <a:ext cx="566928" cy="566928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3" name="Image 1" descr="/home/claude/work/icons/sitema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904" y="2647188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70268" y="192938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Many-to-One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7170268" y="238658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sequence of inputs produces a single output — e.g. sentiment classification.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94360" y="416052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17" name="Shape 13"/>
          <p:cNvSpPr/>
          <p:nvPr/>
        </p:nvSpPr>
        <p:spPr>
          <a:xfrm>
            <a:off x="694944" y="4882896"/>
            <a:ext cx="566928" cy="566928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2" descr="/home/claude/work/icons/repea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5024628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63040" y="430682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Many-to-Many (aligned)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1463040" y="476402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and output sequences of the same length — e.g. part-of-speech tagging.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6301588" y="4160520"/>
            <a:ext cx="5295748" cy="2011680"/>
          </a:xfrm>
          <a:prstGeom prst="roundRect">
            <a:avLst>
              <a:gd name="adj" fmla="val 4091"/>
            </a:avLst>
          </a:prstGeom>
          <a:solidFill>
            <a:srgbClr val="F4F6F7"/>
          </a:solidFill>
          <a:ln/>
        </p:spPr>
      </p:sp>
      <p:sp>
        <p:nvSpPr>
          <p:cNvPr id="22" name="Shape 17"/>
          <p:cNvSpPr/>
          <p:nvPr/>
        </p:nvSpPr>
        <p:spPr>
          <a:xfrm>
            <a:off x="6402172" y="4882896"/>
            <a:ext cx="566928" cy="566928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3" name="Image 3" descr="/home/claude/work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904" y="5024628"/>
            <a:ext cx="283464" cy="28346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170268" y="4306824"/>
            <a:ext cx="417103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Many-to-Many (unaligned)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7170268" y="4764024"/>
            <a:ext cx="41710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and output sequences of different lengths — e.g. machine translation.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8" name="Text 2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Recurrent Neural Networks — Architecture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hidden state that carries memory from one step to the next.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74520"/>
            <a:ext cx="11002975" cy="1188720"/>
          </a:xfrm>
          <a:prstGeom prst="roundRect">
            <a:avLst>
              <a:gd name="adj" fmla="val 7692"/>
            </a:avLst>
          </a:prstGeom>
          <a:solidFill>
            <a:srgbClr val="26313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874520"/>
            <a:ext cx="104543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hₜ  =  f ( Wh hₜ₋₁  +  Wx xₜ  +  b )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94360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24C6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xₜ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at the current time step 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357530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24C63"/>
          </a:solidFill>
          <a:ln/>
        </p:spPr>
      </p:sp>
      <p:sp>
        <p:nvSpPr>
          <p:cNvPr id="12" name="Text 10"/>
          <p:cNvSpPr/>
          <p:nvPr/>
        </p:nvSpPr>
        <p:spPr>
          <a:xfrm>
            <a:off x="6324448" y="35753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hₜ₋₁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27368" y="338328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state (memory) carried from the previous step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24C6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Wh, Wx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matrices, shared across every time step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24448" y="4855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24C63"/>
          </a:solidFill>
          <a:ln/>
        </p:spPr>
      </p:sp>
      <p:sp>
        <p:nvSpPr>
          <p:cNvPr id="18" name="Text 16"/>
          <p:cNvSpPr/>
          <p:nvPr/>
        </p:nvSpPr>
        <p:spPr>
          <a:xfrm>
            <a:off x="6324448" y="4855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hₜ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27368" y="4663440"/>
            <a:ext cx="476996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hidden state, passed to the next time step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" y="5989320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weights are reused at every time step — this is what allows an RNN to handle sequences of any length.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3" name="Text 21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RNN — Unfolding Through Time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cell, drawn once per time step, reveals a deep chain — same weights every step.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286000"/>
            <a:ext cx="1463040" cy="1280160"/>
          </a:xfrm>
          <a:prstGeom prst="roundRect">
            <a:avLst>
              <a:gd name="adj" fmla="val 6429"/>
            </a:avLst>
          </a:prstGeom>
          <a:solidFill>
            <a:srgbClr val="B24C63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2286000"/>
            <a:ext cx="1463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h0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1325880" y="3566160"/>
            <a:ext cx="0" cy="502920"/>
          </a:xfrm>
          <a:prstGeom prst="line">
            <a:avLst/>
          </a:prstGeom>
          <a:noFill/>
          <a:ln w="19050">
            <a:solidFill>
              <a:srgbClr val="E2E6E8"/>
            </a:solidFill>
            <a:prstDash val="solid"/>
            <a:headEnd type="triangle"/>
          </a:ln>
        </p:spPr>
      </p:sp>
      <p:sp>
        <p:nvSpPr>
          <p:cNvPr id="9" name="Text 7"/>
          <p:cNvSpPr/>
          <p:nvPr/>
        </p:nvSpPr>
        <p:spPr>
          <a:xfrm>
            <a:off x="594360" y="411480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x0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057400" y="2926080"/>
            <a:ext cx="1716938" cy="0"/>
          </a:xfrm>
          <a:prstGeom prst="line">
            <a:avLst/>
          </a:prstGeom>
          <a:noFill/>
          <a:ln w="25400">
            <a:solidFill>
              <a:srgbClr val="8E3A4E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3774338" y="2286000"/>
            <a:ext cx="1463040" cy="1280160"/>
          </a:xfrm>
          <a:prstGeom prst="roundRect">
            <a:avLst>
              <a:gd name="adj" fmla="val 6429"/>
            </a:avLst>
          </a:prstGeom>
          <a:solidFill>
            <a:srgbClr val="B24C63"/>
          </a:solidFill>
          <a:ln/>
        </p:spPr>
      </p:sp>
      <p:sp>
        <p:nvSpPr>
          <p:cNvPr id="12" name="Text 10"/>
          <p:cNvSpPr/>
          <p:nvPr/>
        </p:nvSpPr>
        <p:spPr>
          <a:xfrm>
            <a:off x="3774338" y="2286000"/>
            <a:ext cx="1463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h1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505858" y="3566160"/>
            <a:ext cx="0" cy="502920"/>
          </a:xfrm>
          <a:prstGeom prst="line">
            <a:avLst/>
          </a:prstGeom>
          <a:noFill/>
          <a:ln w="19050">
            <a:solidFill>
              <a:srgbClr val="E2E6E8"/>
            </a:solidFill>
            <a:prstDash val="solid"/>
            <a:headEnd type="triangle"/>
          </a:ln>
        </p:spPr>
      </p:sp>
      <p:sp>
        <p:nvSpPr>
          <p:cNvPr id="14" name="Text 12"/>
          <p:cNvSpPr/>
          <p:nvPr/>
        </p:nvSpPr>
        <p:spPr>
          <a:xfrm>
            <a:off x="3774338" y="411480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x1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237378" y="2926080"/>
            <a:ext cx="1716938" cy="0"/>
          </a:xfrm>
          <a:prstGeom prst="line">
            <a:avLst/>
          </a:prstGeom>
          <a:noFill/>
          <a:ln w="25400">
            <a:solidFill>
              <a:srgbClr val="8E3A4E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6954317" y="2286000"/>
            <a:ext cx="1463040" cy="1280160"/>
          </a:xfrm>
          <a:prstGeom prst="roundRect">
            <a:avLst>
              <a:gd name="adj" fmla="val 6429"/>
            </a:avLst>
          </a:prstGeom>
          <a:solidFill>
            <a:srgbClr val="B24C63"/>
          </a:solidFill>
          <a:ln/>
        </p:spPr>
      </p:sp>
      <p:sp>
        <p:nvSpPr>
          <p:cNvPr id="17" name="Text 15"/>
          <p:cNvSpPr/>
          <p:nvPr/>
        </p:nvSpPr>
        <p:spPr>
          <a:xfrm>
            <a:off x="6954317" y="2286000"/>
            <a:ext cx="1463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h2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7685837" y="3566160"/>
            <a:ext cx="0" cy="502920"/>
          </a:xfrm>
          <a:prstGeom prst="line">
            <a:avLst/>
          </a:prstGeom>
          <a:noFill/>
          <a:ln w="19050">
            <a:solidFill>
              <a:srgbClr val="E2E6E8"/>
            </a:solidFill>
            <a:prstDash val="solid"/>
            <a:headEnd type="triangle"/>
          </a:ln>
        </p:spPr>
      </p:sp>
      <p:sp>
        <p:nvSpPr>
          <p:cNvPr id="19" name="Text 17"/>
          <p:cNvSpPr/>
          <p:nvPr/>
        </p:nvSpPr>
        <p:spPr>
          <a:xfrm>
            <a:off x="6954317" y="411480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x2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417357" y="2926080"/>
            <a:ext cx="1716938" cy="0"/>
          </a:xfrm>
          <a:prstGeom prst="line">
            <a:avLst/>
          </a:prstGeom>
          <a:noFill/>
          <a:ln w="25400">
            <a:solidFill>
              <a:srgbClr val="8E3A4E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10134295" y="2286000"/>
            <a:ext cx="1463040" cy="1280160"/>
          </a:xfrm>
          <a:prstGeom prst="roundRect">
            <a:avLst>
              <a:gd name="adj" fmla="val 6429"/>
            </a:avLst>
          </a:prstGeom>
          <a:solidFill>
            <a:srgbClr val="8E3A4E"/>
          </a:solidFill>
          <a:ln/>
        </p:spPr>
      </p:sp>
      <p:sp>
        <p:nvSpPr>
          <p:cNvPr id="22" name="Text 20"/>
          <p:cNvSpPr/>
          <p:nvPr/>
        </p:nvSpPr>
        <p:spPr>
          <a:xfrm>
            <a:off x="10134295" y="2286000"/>
            <a:ext cx="1463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h3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10865815" y="3566160"/>
            <a:ext cx="0" cy="502920"/>
          </a:xfrm>
          <a:prstGeom prst="line">
            <a:avLst/>
          </a:prstGeom>
          <a:noFill/>
          <a:ln w="19050">
            <a:solidFill>
              <a:srgbClr val="E2E6E8"/>
            </a:solidFill>
            <a:prstDash val="solid"/>
            <a:headEnd type="triangle"/>
          </a:ln>
        </p:spPr>
      </p:sp>
      <p:sp>
        <p:nvSpPr>
          <p:cNvPr id="24" name="Text 22"/>
          <p:cNvSpPr/>
          <p:nvPr/>
        </p:nvSpPr>
        <p:spPr>
          <a:xfrm>
            <a:off x="10134295" y="411480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x3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94360" y="4663440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h0 → h1 → h2 → h3 : each hidden state depends on the input and every hidden state before it.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40080" y="5266258"/>
            <a:ext cx="325984" cy="32598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7" name="Image 0" descr="/home/claude/work/icons/infin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316" y="5344494"/>
            <a:ext cx="169511" cy="169511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240384" y="5208422"/>
            <a:ext cx="10356952" cy="22082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Conceptually a loop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240384" y="5429250"/>
            <a:ext cx="10356952" cy="252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RNN is drawn as one cell with a self-loop; unfolding shows what that loop means over time.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640080" y="5792038"/>
            <a:ext cx="325984" cy="32598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1" name="Image 1" descr="/home/claude/work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16" y="5870274"/>
            <a:ext cx="169511" cy="169511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1240384" y="5734202"/>
            <a:ext cx="10356952" cy="22082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Weights are shared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1240384" y="5955030"/>
            <a:ext cx="10356952" cy="252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Wh and Wx are used at every unfolded time step — not separate weights per step.</a:t>
            </a: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Backpropagation Through Time (BPTT)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Backpropagation applied across the unfolded time steps.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forw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Unfold the network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RNN is conceptually unrolled into a chain, one copy of the cell per time step, as on the previous slide.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bullsey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loss at each step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loss is computed at every output time step, then summed into a single total loss for the sequence.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Propagate error backward through time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Gradients flow backward from the last time step to the first, exactly like backpropagation through stacked layers.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slid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Accumulate and update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weights are shared across time steps, their gradients are summed across all steps before the update is applied.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Challenges Faced by RNNs — Unstable Gradients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BPTT multiplies gradients across many time steps.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B24C63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121408"/>
            <a:ext cx="5272888" cy="256032"/>
          </a:xfrm>
          <a:prstGeom prst="rect">
            <a:avLst/>
          </a:prstGeom>
          <a:solidFill>
            <a:srgbClr val="B24C63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0" descr="/home/claude/work/icons/triangle_war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002536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52728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Vanishing Gradients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" y="298780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multiplication by small values shrinks the gradient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6968" y="383362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time steps receive almost no learning signal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6968" y="467944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network 'forgets' long-range context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" y="5525262"/>
            <a:ext cx="82296" cy="82296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19" name="Text 16"/>
          <p:cNvSpPr/>
          <p:nvPr/>
        </p:nvSpPr>
        <p:spPr>
          <a:xfrm>
            <a:off x="1097280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likely with sigmoid/tanh activations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324448" y="1828800"/>
            <a:ext cx="5272888" cy="4343400"/>
          </a:xfrm>
          <a:prstGeom prst="roundRect">
            <a:avLst>
              <a:gd name="adj" fmla="val 2105"/>
            </a:avLst>
          </a:prstGeom>
          <a:solidFill>
            <a:srgbClr val="F4F6F7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1828800"/>
            <a:ext cx="5272888" cy="548640"/>
          </a:xfrm>
          <a:prstGeom prst="roundRect">
            <a:avLst>
              <a:gd name="adj" fmla="val 16667"/>
            </a:avLst>
          </a:prstGeom>
          <a:solidFill>
            <a:srgbClr val="8E3A4E"/>
          </a:solidFill>
          <a:ln/>
        </p:spPr>
      </p:sp>
      <p:sp>
        <p:nvSpPr>
          <p:cNvPr id="22" name="Shape 19"/>
          <p:cNvSpPr/>
          <p:nvPr/>
        </p:nvSpPr>
        <p:spPr>
          <a:xfrm>
            <a:off x="6324448" y="2121408"/>
            <a:ext cx="5272888" cy="256032"/>
          </a:xfrm>
          <a:prstGeom prst="rect">
            <a:avLst/>
          </a:prstGeom>
          <a:solidFill>
            <a:srgbClr val="8E3A4E"/>
          </a:solidFill>
          <a:ln/>
        </p:spPr>
      </p:sp>
      <p:sp>
        <p:nvSpPr>
          <p:cNvPr id="23" name="Shape 20"/>
          <p:cNvSpPr/>
          <p:nvPr/>
        </p:nvSpPr>
        <p:spPr>
          <a:xfrm>
            <a:off x="6525616" y="1920240"/>
            <a:ext cx="365760" cy="3657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/home/claude/work/icons/bol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12" y="2002536"/>
            <a:ext cx="201168" cy="2011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82816" y="1828800"/>
            <a:ext cx="4449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Exploding Gradients</a:t>
            </a:r>
            <a:endParaRPr lang="en-US" sz="1500" dirty="0"/>
          </a:p>
        </p:txBody>
      </p:sp>
      <p:sp>
        <p:nvSpPr>
          <p:cNvPr id="26" name="Shape 22"/>
          <p:cNvSpPr/>
          <p:nvPr/>
        </p:nvSpPr>
        <p:spPr>
          <a:xfrm>
            <a:off x="6617056" y="2987802"/>
            <a:ext cx="82296" cy="82296"/>
          </a:xfrm>
          <a:prstGeom prst="ellipse">
            <a:avLst/>
          </a:prstGeom>
          <a:solidFill>
            <a:srgbClr val="8E3A4E"/>
          </a:solidFill>
          <a:ln/>
        </p:spPr>
      </p:sp>
      <p:sp>
        <p:nvSpPr>
          <p:cNvPr id="27" name="Text 23"/>
          <p:cNvSpPr/>
          <p:nvPr/>
        </p:nvSpPr>
        <p:spPr>
          <a:xfrm>
            <a:off x="6827368" y="260604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multiplication by large values blows up the gradient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6617056" y="3833622"/>
            <a:ext cx="82296" cy="82296"/>
          </a:xfrm>
          <a:prstGeom prst="ellipse">
            <a:avLst/>
          </a:prstGeom>
          <a:solidFill>
            <a:srgbClr val="8E3A4E"/>
          </a:solidFill>
          <a:ln/>
        </p:spPr>
      </p:sp>
      <p:sp>
        <p:nvSpPr>
          <p:cNvPr id="29" name="Text 25"/>
          <p:cNvSpPr/>
          <p:nvPr/>
        </p:nvSpPr>
        <p:spPr>
          <a:xfrm>
            <a:off x="6827368" y="345186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updates become huge and unstable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617056" y="4679442"/>
            <a:ext cx="82296" cy="82296"/>
          </a:xfrm>
          <a:prstGeom prst="ellipse">
            <a:avLst/>
          </a:prstGeom>
          <a:solidFill>
            <a:srgbClr val="8E3A4E"/>
          </a:solidFill>
          <a:ln/>
        </p:spPr>
      </p:sp>
      <p:sp>
        <p:nvSpPr>
          <p:cNvPr id="31" name="Text 27"/>
          <p:cNvSpPr/>
          <p:nvPr/>
        </p:nvSpPr>
        <p:spPr>
          <a:xfrm>
            <a:off x="6827368" y="429768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can spike to NaN during training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617056" y="5525262"/>
            <a:ext cx="82296" cy="82296"/>
          </a:xfrm>
          <a:prstGeom prst="ellipse">
            <a:avLst/>
          </a:prstGeom>
          <a:solidFill>
            <a:srgbClr val="8E3A4E"/>
          </a:solidFill>
          <a:ln/>
        </p:spPr>
      </p:sp>
      <p:sp>
        <p:nvSpPr>
          <p:cNvPr id="33" name="Text 29"/>
          <p:cNvSpPr/>
          <p:nvPr/>
        </p:nvSpPr>
        <p:spPr>
          <a:xfrm>
            <a:off x="6827368" y="5143500"/>
            <a:ext cx="4495648" cy="8458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0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Mitigated using gradient clipping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35" name="Shape 31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36" name="Text 32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Challenges Faced by RNNs — Long-Term Dependency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simple RNNs struggle to “remember” far back.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23570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work/icons/histo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975" y="2358603"/>
            <a:ext cx="266273" cy="266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26464" y="205008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long-term dependency problem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426464" y="249174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from many steps ago is diluted by the time it reaches the current step, due to vanishing gradients.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28726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1" name="Image 1" descr="/home/claude/work/icons/commen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75" y="3410163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26464" y="310164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concrete example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426464" y="354330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long sentence, a simple RNN may fail to connect a pronoun to a noun mentioned many words earlier.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33882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2" descr="/home/claude/work/icons/puzz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75" y="4461723"/>
            <a:ext cx="266273" cy="26627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26464" y="415320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hard to fix directly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1426464" y="459486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 increasing sequence length or depth makes the vanishing-gradient effect worse, not better.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0080" y="5390388"/>
            <a:ext cx="512064" cy="512064"/>
          </a:xfrm>
          <a:prstGeom prst="ellipse">
            <a:avLst/>
          </a:prstGeom>
          <a:solidFill>
            <a:srgbClr val="B24C63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3" descr="/home/claude/work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75" y="5513283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26464" y="5204765"/>
            <a:ext cx="10170871" cy="441655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ts val="1600"/>
              </a:lnSpc>
              <a:buNone/>
            </a:pPr>
            <a:r>
              <a:rPr lang="en-US" sz="1450" b="1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path forward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426464" y="5646420"/>
            <a:ext cx="10170871" cy="504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Gated architectures such as LSTM and GRU were designed specifically to address this limitation (beyond this syllabus).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24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5029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24C63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5029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III — Key Takeaways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to revise before moving 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2103120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2326005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8" name="Image 0" descr="/home/claude/work/icons/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448" y="2420645"/>
            <a:ext cx="231343" cy="23134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80160" y="2103120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 models are needed whenever order and context carry meaning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324448" y="2103120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1" name="Shape 8"/>
          <p:cNvSpPr/>
          <p:nvPr/>
        </p:nvSpPr>
        <p:spPr>
          <a:xfrm>
            <a:off x="6479896" y="2326005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2" name="Image 1" descr="/home/claude/work/icons/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536" y="2420645"/>
            <a:ext cx="231343" cy="23134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10248" y="2103120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 tasks are categorized by input/output length (one-to-many, etc.)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94360" y="3170682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5" name="Shape 11"/>
          <p:cNvSpPr/>
          <p:nvPr/>
        </p:nvSpPr>
        <p:spPr>
          <a:xfrm>
            <a:off x="749808" y="3393567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2" descr="/home/claude/work/icons/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48" y="3488207"/>
            <a:ext cx="231343" cy="23134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80160" y="3170682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RNN carries a hidden state forward as memory across time steps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324448" y="3170682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19" name="Shape 14"/>
          <p:cNvSpPr/>
          <p:nvPr/>
        </p:nvSpPr>
        <p:spPr>
          <a:xfrm>
            <a:off x="6479896" y="3393567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0" name="Image 3" descr="/home/claude/work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36" y="3488207"/>
            <a:ext cx="231343" cy="23134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010248" y="3170682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weights are shared across every unfolded time step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594360" y="4238244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23" name="Shape 17"/>
          <p:cNvSpPr/>
          <p:nvPr/>
        </p:nvSpPr>
        <p:spPr>
          <a:xfrm>
            <a:off x="749808" y="4461129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4" descr="/home/claude/work/icons/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4555769"/>
            <a:ext cx="231343" cy="23134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280160" y="4238244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BPTT backpropagates error across the unfolded time chain</a:t>
            </a:r>
            <a:endParaRPr lang="en-US" sz="1250" dirty="0"/>
          </a:p>
        </p:txBody>
      </p:sp>
      <p:sp>
        <p:nvSpPr>
          <p:cNvPr id="26" name="Shape 19"/>
          <p:cNvSpPr/>
          <p:nvPr/>
        </p:nvSpPr>
        <p:spPr>
          <a:xfrm>
            <a:off x="6324448" y="4238244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27" name="Shape 20"/>
          <p:cNvSpPr/>
          <p:nvPr/>
        </p:nvSpPr>
        <p:spPr>
          <a:xfrm>
            <a:off x="6479896" y="4461129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8" name="Image 5" descr="/home/claude/work/icons/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536" y="4555769"/>
            <a:ext cx="231343" cy="231343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7010248" y="4238244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Vanishing gradients make early time steps hard to learn from</a:t>
            </a:r>
            <a:endParaRPr lang="en-US" sz="1250" dirty="0"/>
          </a:p>
        </p:txBody>
      </p:sp>
      <p:sp>
        <p:nvSpPr>
          <p:cNvPr id="30" name="Shape 22"/>
          <p:cNvSpPr/>
          <p:nvPr/>
        </p:nvSpPr>
        <p:spPr>
          <a:xfrm>
            <a:off x="594360" y="5305806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31" name="Shape 23"/>
          <p:cNvSpPr/>
          <p:nvPr/>
        </p:nvSpPr>
        <p:spPr>
          <a:xfrm>
            <a:off x="749808" y="5528691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2" name="Image 6" descr="/home/claude/work/icons/chec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448" y="5623331"/>
            <a:ext cx="231343" cy="231343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280160" y="5305806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Exploding gradients cause unstable, diverging updates</a:t>
            </a:r>
            <a:endParaRPr lang="en-US" sz="1250" dirty="0"/>
          </a:p>
        </p:txBody>
      </p:sp>
      <p:sp>
        <p:nvSpPr>
          <p:cNvPr id="34" name="Shape 25"/>
          <p:cNvSpPr/>
          <p:nvPr/>
        </p:nvSpPr>
        <p:spPr>
          <a:xfrm>
            <a:off x="6324448" y="5305806"/>
            <a:ext cx="5272888" cy="866394"/>
          </a:xfrm>
          <a:prstGeom prst="roundRect">
            <a:avLst>
              <a:gd name="adj" fmla="val 8443"/>
            </a:avLst>
          </a:prstGeom>
          <a:solidFill>
            <a:srgbClr val="F4F6F7"/>
          </a:solidFill>
          <a:ln/>
        </p:spPr>
      </p:sp>
      <p:sp>
        <p:nvSpPr>
          <p:cNvPr id="35" name="Shape 26"/>
          <p:cNvSpPr/>
          <p:nvPr/>
        </p:nvSpPr>
        <p:spPr>
          <a:xfrm>
            <a:off x="6479896" y="5528691"/>
            <a:ext cx="420624" cy="420624"/>
          </a:xfrm>
          <a:prstGeom prst="ellipse">
            <a:avLst/>
          </a:prstGeom>
          <a:solidFill>
            <a:srgbClr val="8E3A4E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36" name="Image 7" descr="/home/claude/work/icons/check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536" y="5623331"/>
            <a:ext cx="231343" cy="231343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7010248" y="5305806"/>
            <a:ext cx="4358488" cy="8663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F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Long-range dependencies remain a core limitation of simple RNNs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A5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950" dirty="0"/>
          </a:p>
        </p:txBody>
      </p:sp>
      <p:sp>
        <p:nvSpPr>
          <p:cNvPr id="39" name="Shape 29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26313B"/>
          </a:solidFill>
          <a:ln/>
        </p:spPr>
      </p:sp>
      <p:sp>
        <p:nvSpPr>
          <p:cNvPr id="40" name="Text 30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5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2631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2011680"/>
            <a:ext cx="5486400" cy="5486400"/>
          </a:xfrm>
          <a:prstGeom prst="ellipse">
            <a:avLst/>
          </a:prstGeom>
          <a:solidFill>
            <a:srgbClr val="2F3D48"/>
          </a:solidFill>
          <a:ln/>
        </p:spPr>
      </p:sp>
      <p:sp>
        <p:nvSpPr>
          <p:cNvPr id="3" name="Shape 1"/>
          <p:cNvSpPr/>
          <p:nvPr/>
        </p:nvSpPr>
        <p:spPr>
          <a:xfrm>
            <a:off x="594360" y="502920"/>
            <a:ext cx="1298448" cy="329184"/>
          </a:xfrm>
          <a:prstGeom prst="roundRect">
            <a:avLst>
              <a:gd name="adj" fmla="val 50000"/>
            </a:avLst>
          </a:prstGeom>
          <a:solidFill>
            <a:srgbClr val="0E9C90"/>
          </a:solidFill>
          <a:ln/>
        </p:spPr>
      </p:sp>
      <p:sp>
        <p:nvSpPr>
          <p:cNvPr id="4" name="Text 2"/>
          <p:cNvSpPr/>
          <p:nvPr/>
        </p:nvSpPr>
        <p:spPr>
          <a:xfrm>
            <a:off x="594360" y="502920"/>
            <a:ext cx="129844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RECAP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960120"/>
            <a:ext cx="11002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Complete Syllabus, at a Glance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94360" y="1874520"/>
            <a:ext cx="3423818" cy="4297680"/>
          </a:xfrm>
          <a:prstGeom prst="roundRect">
            <a:avLst>
              <a:gd name="adj" fmla="val 2671"/>
            </a:avLst>
          </a:prstGeom>
          <a:solidFill>
            <a:srgbClr val="2F3D48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874520"/>
            <a:ext cx="3423818" cy="777240"/>
          </a:xfrm>
          <a:prstGeom prst="roundRect">
            <a:avLst>
              <a:gd name="adj" fmla="val 11765"/>
            </a:avLst>
          </a:prstGeom>
          <a:solidFill>
            <a:srgbClr val="0E9C90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2286000"/>
            <a:ext cx="3423818" cy="365760"/>
          </a:xfrm>
          <a:prstGeom prst="rect">
            <a:avLst/>
          </a:prstGeom>
          <a:solidFill>
            <a:srgbClr val="0E9C90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1965960"/>
            <a:ext cx="2875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2221992"/>
            <a:ext cx="28751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Neural Network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68680" y="2999232"/>
            <a:ext cx="91440" cy="91440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281635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 model &amp; architecture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68680" y="3776472"/>
            <a:ext cx="91440" cy="91440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359359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Perceptron &amp; feedforward nets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68680" y="4553712"/>
            <a:ext cx="91440" cy="91440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6" name="Text 14"/>
          <p:cNvSpPr/>
          <p:nvPr/>
        </p:nvSpPr>
        <p:spPr>
          <a:xfrm>
            <a:off x="1097280" y="437083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&amp; loss functions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68680" y="5330952"/>
            <a:ext cx="91440" cy="91440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8" name="Text 16"/>
          <p:cNvSpPr/>
          <p:nvPr/>
        </p:nvSpPr>
        <p:spPr>
          <a:xfrm>
            <a:off x="1097280" y="514807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MLP, chain rule, backprop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383938" y="1874520"/>
            <a:ext cx="3423818" cy="4297680"/>
          </a:xfrm>
          <a:prstGeom prst="roundRect">
            <a:avLst>
              <a:gd name="adj" fmla="val 2671"/>
            </a:avLst>
          </a:prstGeom>
          <a:solidFill>
            <a:srgbClr val="2F3D48"/>
          </a:solidFill>
          <a:ln/>
        </p:spPr>
      </p:sp>
      <p:sp>
        <p:nvSpPr>
          <p:cNvPr id="20" name="Shape 18"/>
          <p:cNvSpPr/>
          <p:nvPr/>
        </p:nvSpPr>
        <p:spPr>
          <a:xfrm>
            <a:off x="4383938" y="1874520"/>
            <a:ext cx="3423818" cy="777240"/>
          </a:xfrm>
          <a:prstGeom prst="roundRect">
            <a:avLst>
              <a:gd name="adj" fmla="val 11765"/>
            </a:avLst>
          </a:prstGeom>
          <a:solidFill>
            <a:srgbClr val="DD8A3E"/>
          </a:solidFill>
          <a:ln/>
        </p:spPr>
      </p:sp>
      <p:sp>
        <p:nvSpPr>
          <p:cNvPr id="21" name="Shape 19"/>
          <p:cNvSpPr/>
          <p:nvPr/>
        </p:nvSpPr>
        <p:spPr>
          <a:xfrm>
            <a:off x="4383938" y="2286000"/>
            <a:ext cx="3423818" cy="365760"/>
          </a:xfrm>
          <a:prstGeom prst="rect">
            <a:avLst/>
          </a:prstGeom>
          <a:solidFill>
            <a:srgbClr val="DD8A3E"/>
          </a:solidFill>
          <a:ln/>
        </p:spPr>
      </p:sp>
      <p:sp>
        <p:nvSpPr>
          <p:cNvPr id="22" name="Text 20"/>
          <p:cNvSpPr/>
          <p:nvPr/>
        </p:nvSpPr>
        <p:spPr>
          <a:xfrm>
            <a:off x="4658258" y="1965960"/>
            <a:ext cx="2875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658258" y="2221992"/>
            <a:ext cx="28751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 Architecture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4658258" y="2999232"/>
            <a:ext cx="91440" cy="91440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25" name="Text 23"/>
          <p:cNvSpPr/>
          <p:nvPr/>
        </p:nvSpPr>
        <p:spPr>
          <a:xfrm>
            <a:off x="4886858" y="281635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approaches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658258" y="3776472"/>
            <a:ext cx="91440" cy="91440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27" name="Text 25"/>
          <p:cNvSpPr/>
          <p:nvPr/>
        </p:nvSpPr>
        <p:spPr>
          <a:xfrm>
            <a:off x="4886858" y="359359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&amp; learning rate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4658258" y="4553712"/>
            <a:ext cx="91440" cy="91440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29" name="Text 27"/>
          <p:cNvSpPr/>
          <p:nvPr/>
        </p:nvSpPr>
        <p:spPr>
          <a:xfrm>
            <a:off x="4886858" y="437083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Regularization: BN &amp; dropout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658258" y="5330952"/>
            <a:ext cx="91440" cy="91440"/>
          </a:xfrm>
          <a:prstGeom prst="ellipse">
            <a:avLst/>
          </a:prstGeom>
          <a:solidFill>
            <a:srgbClr val="DD8A3E"/>
          </a:solidFill>
          <a:ln/>
        </p:spPr>
      </p:sp>
      <p:sp>
        <p:nvSpPr>
          <p:cNvPr id="31" name="Text 29"/>
          <p:cNvSpPr/>
          <p:nvPr/>
        </p:nvSpPr>
        <p:spPr>
          <a:xfrm>
            <a:off x="4886858" y="514807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CNN for images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8173517" y="1874520"/>
            <a:ext cx="3423818" cy="4297680"/>
          </a:xfrm>
          <a:prstGeom prst="roundRect">
            <a:avLst>
              <a:gd name="adj" fmla="val 2671"/>
            </a:avLst>
          </a:prstGeom>
          <a:solidFill>
            <a:srgbClr val="2F3D48"/>
          </a:solidFill>
          <a:ln/>
        </p:spPr>
      </p:sp>
      <p:sp>
        <p:nvSpPr>
          <p:cNvPr id="33" name="Shape 31"/>
          <p:cNvSpPr/>
          <p:nvPr/>
        </p:nvSpPr>
        <p:spPr>
          <a:xfrm>
            <a:off x="8173517" y="1874520"/>
            <a:ext cx="3423818" cy="777240"/>
          </a:xfrm>
          <a:prstGeom prst="roundRect">
            <a:avLst>
              <a:gd name="adj" fmla="val 11765"/>
            </a:avLst>
          </a:prstGeom>
          <a:solidFill>
            <a:srgbClr val="B24C6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73517" y="2286000"/>
            <a:ext cx="3423818" cy="365760"/>
          </a:xfrm>
          <a:prstGeom prst="rect">
            <a:avLst/>
          </a:prstGeom>
          <a:solidFill>
            <a:srgbClr val="B24C63"/>
          </a:solidFill>
          <a:ln/>
        </p:spPr>
      </p:sp>
      <p:sp>
        <p:nvSpPr>
          <p:cNvPr id="35" name="Text 33"/>
          <p:cNvSpPr/>
          <p:nvPr/>
        </p:nvSpPr>
        <p:spPr>
          <a:xfrm>
            <a:off x="8447837" y="1965960"/>
            <a:ext cx="2875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III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8447837" y="2221992"/>
            <a:ext cx="28751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Sequence Models</a:t>
            </a:r>
            <a:endParaRPr lang="en-US" sz="1450" dirty="0"/>
          </a:p>
        </p:txBody>
      </p:sp>
      <p:sp>
        <p:nvSpPr>
          <p:cNvPr id="37" name="Shape 35"/>
          <p:cNvSpPr/>
          <p:nvPr/>
        </p:nvSpPr>
        <p:spPr>
          <a:xfrm>
            <a:off x="8447837" y="2999232"/>
            <a:ext cx="91440" cy="91440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38" name="Text 36"/>
          <p:cNvSpPr/>
          <p:nvPr/>
        </p:nvSpPr>
        <p:spPr>
          <a:xfrm>
            <a:off x="8676437" y="281635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 modeling motivation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8447837" y="3776472"/>
            <a:ext cx="91440" cy="91440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40" name="Text 38"/>
          <p:cNvSpPr/>
          <p:nvPr/>
        </p:nvSpPr>
        <p:spPr>
          <a:xfrm>
            <a:off x="8676437" y="359359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RNN architecture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8447837" y="4553712"/>
            <a:ext cx="91440" cy="91440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42" name="Text 40"/>
          <p:cNvSpPr/>
          <p:nvPr/>
        </p:nvSpPr>
        <p:spPr>
          <a:xfrm>
            <a:off x="8676437" y="437083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Backprop through time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8447837" y="5330952"/>
            <a:ext cx="91440" cy="91440"/>
          </a:xfrm>
          <a:prstGeom prst="ellipse">
            <a:avLst/>
          </a:prstGeom>
          <a:solidFill>
            <a:srgbClr val="B24C63"/>
          </a:solidFill>
          <a:ln/>
        </p:spPr>
      </p:sp>
      <p:sp>
        <p:nvSpPr>
          <p:cNvPr id="44" name="Text 42"/>
          <p:cNvSpPr/>
          <p:nvPr/>
        </p:nvSpPr>
        <p:spPr>
          <a:xfrm>
            <a:off x="8676437" y="5148072"/>
            <a:ext cx="264657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RNN's key challenges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  •  MID-SEMESTER SYLLABUS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63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2631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4206240"/>
            <a:ext cx="4572000" cy="4572000"/>
          </a:xfrm>
          <a:prstGeom prst="ellipse">
            <a:avLst/>
          </a:prstGeom>
          <a:solidFill>
            <a:srgbClr val="2F3D48"/>
          </a:solidFill>
          <a:ln/>
        </p:spPr>
      </p:sp>
      <p:sp>
        <p:nvSpPr>
          <p:cNvPr id="3" name="Shape 1"/>
          <p:cNvSpPr/>
          <p:nvPr/>
        </p:nvSpPr>
        <p:spPr>
          <a:xfrm>
            <a:off x="5638648" y="1234440"/>
            <a:ext cx="914400" cy="914400"/>
          </a:xfrm>
          <a:prstGeom prst="ellipse">
            <a:avLst/>
          </a:prstGeom>
          <a:solidFill>
            <a:srgbClr val="0E9C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4" name="Image 0" descr="/home/claude/work/icons/gradu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7248" y="146304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2331720"/>
            <a:ext cx="121916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Prep Tips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2468880" y="3063240"/>
            <a:ext cx="256032" cy="256032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7" name="Text 4"/>
          <p:cNvSpPr/>
          <p:nvPr/>
        </p:nvSpPr>
        <p:spPr>
          <a:xfrm>
            <a:off x="2468880" y="30632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880360" y="2990088"/>
            <a:ext cx="716249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Re-derive the neuron equation and backpropagation chain rule by hand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468880" y="3520440"/>
            <a:ext cx="256032" cy="256032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0" name="Text 7"/>
          <p:cNvSpPr/>
          <p:nvPr/>
        </p:nvSpPr>
        <p:spPr>
          <a:xfrm>
            <a:off x="2468880" y="35204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2880360" y="3447288"/>
            <a:ext cx="716249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activation and loss functions side by side — know when each is used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2468880" y="3977640"/>
            <a:ext cx="256032" cy="256032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3" name="Text 10"/>
          <p:cNvSpPr/>
          <p:nvPr/>
        </p:nvSpPr>
        <p:spPr>
          <a:xfrm>
            <a:off x="2468880" y="39776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880360" y="3904488"/>
            <a:ext cx="716249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 the complete CNN pipeline from memory: conv → pool → FC → softmax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2468880" y="4434840"/>
            <a:ext cx="256032" cy="256032"/>
          </a:xfrm>
          <a:prstGeom prst="ellipse">
            <a:avLst/>
          </a:prstGeom>
          <a:solidFill>
            <a:srgbClr val="0E9C90"/>
          </a:solidFill>
          <a:ln/>
        </p:spPr>
      </p:sp>
      <p:sp>
        <p:nvSpPr>
          <p:cNvPr id="16" name="Text 13"/>
          <p:cNvSpPr/>
          <p:nvPr/>
        </p:nvSpPr>
        <p:spPr>
          <a:xfrm>
            <a:off x="2468880" y="44348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2880360" y="4361688"/>
            <a:ext cx="716249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explaining vanishing gradients in both MLPs and RNNs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0" y="594360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9FB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luck with your Deep Learning mid-semester exam.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94360" y="640080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LEARNING  •  MID-SEMESTER SYLLABUS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11249863" y="635508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1" name="Text 18"/>
          <p:cNvSpPr/>
          <p:nvPr/>
        </p:nvSpPr>
        <p:spPr>
          <a:xfrm>
            <a:off x="11249863" y="6355080"/>
            <a:ext cx="347472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63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2026-08-09T17:39:05Z</dcterms:created>
  <dcterms:modified xsi:type="dcterms:W3CDTF">2026-08-09T17:39:05Z</dcterms:modified>
</cp:coreProperties>
</file>