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8"/>
  </p:notesMasterIdLst>
  <p:sldIdLst>
    <p:sldId id="256" r:id="rId2"/>
    <p:sldId id="257" r:id="rId3"/>
    <p:sldId id="270" r:id="rId4"/>
    <p:sldId id="259" r:id="rId5"/>
    <p:sldId id="271" r:id="rId6"/>
    <p:sldId id="273" r:id="rId7"/>
    <p:sldId id="261" r:id="rId8"/>
    <p:sldId id="274" r:id="rId9"/>
    <p:sldId id="272" r:id="rId10"/>
    <p:sldId id="266" r:id="rId11"/>
    <p:sldId id="267" r:id="rId12"/>
    <p:sldId id="268" r:id="rId13"/>
    <p:sldId id="262" r:id="rId14"/>
    <p:sldId id="263" r:id="rId15"/>
    <p:sldId id="269" r:id="rId16"/>
    <p:sldId id="264" r:id="rId17"/>
  </p:sldIdLst>
  <p:sldSz cx="9144000" cy="5143500" type="screen16x9"/>
  <p:notesSz cx="5143500" cy="9144000"/>
  <p:embeddedFontLst>
    <p:embeddedFont>
      <p:font typeface="Bitter" panose="020B0604020202020204" charset="0"/>
      <p:regular r:id="rId19"/>
    </p:embeddedFont>
    <p:embeddedFont>
      <p:font typeface="Bitter Bold" panose="020B0604020202020204" charset="0"/>
      <p:regular r:id="rId20"/>
    </p:embeddedFont>
    <p:embeddedFont>
      <p:font typeface="Consolas" panose="020B0609020204030204" pitchFamily="49" charset="0"/>
      <p:regular r:id="rId21"/>
      <p:bold r:id="rId22"/>
      <p:italic r:id="rId23"/>
      <p:boldItalic r:id="rId24"/>
    </p:embeddedFont>
    <p:embeddedFont>
      <p:font typeface="Outfit Bold" panose="020B0604020202020204" charset="0"/>
      <p:regular r:id="rId25"/>
    </p:embeddedFont>
    <p:embeddedFont>
      <p:font typeface="Outfit Light" panose="020B0604020202020204" charset="0"/>
      <p:regular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9" d="100"/>
          <a:sy n="79" d="100"/>
        </p:scale>
        <p:origin x="108" y="13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5856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B1012"/>
          </a:solidFill>
          <a:ln/>
        </p:spPr>
      </p:sp>
      <p:sp>
        <p:nvSpPr>
          <p:cNvPr id="3" name="Shape 1"/>
          <p:cNvSpPr/>
          <p:nvPr/>
        </p:nvSpPr>
        <p:spPr>
          <a:xfrm>
            <a:off x="0" y="0"/>
            <a:ext cx="9144000" cy="5143500"/>
          </a:xfrm>
          <a:prstGeom prst="rect">
            <a:avLst/>
          </a:prstGeom>
          <a:solidFill>
            <a:srgbClr val="1C1D1F"/>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3600450" cy="51435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3925119" y="1629445"/>
            <a:ext cx="4722763" cy="775097"/>
          </a:xfrm>
          <a:prstGeom prst="rect">
            <a:avLst/>
          </a:prstGeom>
          <a:noFill/>
          <a:ln/>
        </p:spPr>
        <p:txBody>
          <a:bodyPr wrap="square" lIns="0" tIns="0" rIns="0" bIns="0" rtlCol="0" anchor="t">
            <a:normAutofit/>
          </a:bodyPr>
          <a:lstStyle/>
          <a:p>
            <a:pPr marL="0" indent="0" algn="l">
              <a:lnSpc>
                <a:spcPct val="104000"/>
              </a:lnSpc>
              <a:buNone/>
            </a:pPr>
            <a:r>
              <a:rPr lang="en-US" sz="2400" b="1" dirty="0">
                <a:solidFill>
                  <a:srgbClr val="E1E5CD"/>
                </a:solidFill>
                <a:latin typeface="Outfit Bold" pitchFamily="34" charset="0"/>
                <a:ea typeface="Outfit Bold" pitchFamily="34" charset="-122"/>
                <a:cs typeface="Outfit Bold" pitchFamily="34" charset="-120"/>
              </a:rPr>
              <a:t>From Classroom to Cybersecurity Career</a:t>
            </a:r>
            <a:endParaRPr lang="en-US" sz="2400" dirty="0"/>
          </a:p>
        </p:txBody>
      </p:sp>
      <p:sp>
        <p:nvSpPr>
          <p:cNvPr id="4" name="Text 1"/>
          <p:cNvSpPr/>
          <p:nvPr/>
        </p:nvSpPr>
        <p:spPr>
          <a:xfrm>
            <a:off x="3925119" y="2590577"/>
            <a:ext cx="4722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C2C4B5"/>
                </a:solidFill>
                <a:latin typeface="Bitter" pitchFamily="34" charset="0"/>
                <a:ea typeface="Bitter" pitchFamily="34" charset="-122"/>
                <a:cs typeface="Bitter" pitchFamily="34" charset="-120"/>
              </a:rPr>
              <a:t>How Security Works in the Real World — a practical guide to bridging the gap between your engineering coursework and what companies actually expect from security analysts and interns.</a:t>
            </a:r>
            <a:endParaRPr lang="en-US" sz="950" dirty="0"/>
          </a:p>
        </p:txBody>
      </p:sp>
      <p:sp>
        <p:nvSpPr>
          <p:cNvPr id="5" name="Shape 2"/>
          <p:cNvSpPr/>
          <p:nvPr/>
        </p:nvSpPr>
        <p:spPr>
          <a:xfrm>
            <a:off x="3925119" y="3325490"/>
            <a:ext cx="1264369" cy="188565"/>
          </a:xfrm>
          <a:prstGeom prst="roundRect">
            <a:avLst>
              <a:gd name="adj" fmla="val 7894"/>
            </a:avLst>
          </a:prstGeom>
          <a:solidFill>
            <a:srgbClr val="2A2C20"/>
          </a:solidFill>
          <a:ln/>
        </p:spPr>
      </p:sp>
      <p:sp>
        <p:nvSpPr>
          <p:cNvPr id="6" name="Text 3"/>
          <p:cNvSpPr/>
          <p:nvPr/>
        </p:nvSpPr>
        <p:spPr>
          <a:xfrm>
            <a:off x="3999533" y="3362697"/>
            <a:ext cx="1572741" cy="114151"/>
          </a:xfrm>
          <a:prstGeom prst="rect">
            <a:avLst/>
          </a:prstGeom>
          <a:noFill/>
          <a:ln/>
        </p:spPr>
        <p:txBody>
          <a:bodyPr wrap="none" lIns="0" tIns="0" rIns="0" bIns="0" rtlCol="0" anchor="t"/>
          <a:lstStyle/>
          <a:p>
            <a:pPr marL="0" indent="0" algn="l">
              <a:lnSpc>
                <a:spcPct val="96000"/>
              </a:lnSpc>
              <a:buNone/>
            </a:pPr>
            <a:r>
              <a:rPr lang="en-US" sz="750" dirty="0">
                <a:solidFill>
                  <a:srgbClr val="C2C4B5"/>
                </a:solidFill>
                <a:latin typeface="Bitter" pitchFamily="34" charset="0"/>
                <a:ea typeface="Bitter" pitchFamily="34" charset="-122"/>
                <a:cs typeface="Bitter" pitchFamily="34" charset="-120"/>
              </a:rPr>
              <a:t>PENETRATION TESTING</a:t>
            </a:r>
            <a:endParaRPr lang="en-US" sz="750" dirty="0"/>
          </a:p>
        </p:txBody>
      </p:sp>
      <p:sp>
        <p:nvSpPr>
          <p:cNvPr id="7" name="Shape 4"/>
          <p:cNvSpPr/>
          <p:nvPr/>
        </p:nvSpPr>
        <p:spPr>
          <a:xfrm>
            <a:off x="5251475" y="3325490"/>
            <a:ext cx="985465" cy="188565"/>
          </a:xfrm>
          <a:prstGeom prst="roundRect">
            <a:avLst>
              <a:gd name="adj" fmla="val 7894"/>
            </a:avLst>
          </a:prstGeom>
          <a:noFill/>
          <a:ln w="4763">
            <a:solidFill>
              <a:srgbClr val="9FA582"/>
            </a:solidFill>
            <a:prstDash val="solid"/>
          </a:ln>
        </p:spPr>
      </p:sp>
      <p:sp>
        <p:nvSpPr>
          <p:cNvPr id="8" name="Text 5"/>
          <p:cNvSpPr/>
          <p:nvPr/>
        </p:nvSpPr>
        <p:spPr>
          <a:xfrm>
            <a:off x="5325889" y="3362697"/>
            <a:ext cx="1293837" cy="114151"/>
          </a:xfrm>
          <a:prstGeom prst="rect">
            <a:avLst/>
          </a:prstGeom>
          <a:noFill/>
          <a:ln/>
        </p:spPr>
        <p:txBody>
          <a:bodyPr wrap="none" lIns="0" tIns="0" rIns="0" bIns="0" rtlCol="0" anchor="t"/>
          <a:lstStyle/>
          <a:p>
            <a:pPr marL="0" indent="0" algn="l">
              <a:lnSpc>
                <a:spcPct val="96000"/>
              </a:lnSpc>
              <a:buNone/>
            </a:pPr>
            <a:r>
              <a:rPr lang="en-US" sz="750" dirty="0">
                <a:solidFill>
                  <a:srgbClr val="9FA582"/>
                </a:solidFill>
                <a:latin typeface="Bitter" pitchFamily="34" charset="0"/>
                <a:ea typeface="Bitter" pitchFamily="34" charset="-122"/>
                <a:cs typeface="Bitter" pitchFamily="34" charset="-120"/>
              </a:rPr>
              <a:t>SOC OPERATIONS</a:t>
            </a:r>
            <a:endParaRPr lang="en-US" sz="750" dirty="0"/>
          </a:p>
        </p:txBody>
      </p:sp>
      <p:sp>
        <p:nvSpPr>
          <p:cNvPr id="9" name="Shape 6"/>
          <p:cNvSpPr/>
          <p:nvPr/>
        </p:nvSpPr>
        <p:spPr>
          <a:xfrm>
            <a:off x="6298927" y="3325490"/>
            <a:ext cx="975271" cy="188565"/>
          </a:xfrm>
          <a:prstGeom prst="roundRect">
            <a:avLst>
              <a:gd name="adj" fmla="val 7894"/>
            </a:avLst>
          </a:prstGeom>
          <a:noFill/>
          <a:ln w="4763">
            <a:solidFill>
              <a:srgbClr val="9FA582"/>
            </a:solidFill>
            <a:prstDash val="solid"/>
          </a:ln>
        </p:spPr>
      </p:sp>
      <p:sp>
        <p:nvSpPr>
          <p:cNvPr id="10" name="Text 7"/>
          <p:cNvSpPr/>
          <p:nvPr/>
        </p:nvSpPr>
        <p:spPr>
          <a:xfrm>
            <a:off x="6373341" y="3362697"/>
            <a:ext cx="1283643" cy="114151"/>
          </a:xfrm>
          <a:prstGeom prst="rect">
            <a:avLst/>
          </a:prstGeom>
          <a:noFill/>
          <a:ln/>
        </p:spPr>
        <p:txBody>
          <a:bodyPr wrap="none" lIns="0" tIns="0" rIns="0" bIns="0" rtlCol="0" anchor="t"/>
          <a:lstStyle/>
          <a:p>
            <a:pPr marL="0" indent="0" algn="l">
              <a:lnSpc>
                <a:spcPct val="96000"/>
              </a:lnSpc>
              <a:buNone/>
            </a:pPr>
            <a:r>
              <a:rPr lang="en-US" sz="750" dirty="0">
                <a:solidFill>
                  <a:srgbClr val="9FA582"/>
                </a:solidFill>
                <a:latin typeface="Bitter" pitchFamily="34" charset="0"/>
                <a:ea typeface="Bitter" pitchFamily="34" charset="-122"/>
                <a:cs typeface="Bitter" pitchFamily="34" charset="-120"/>
              </a:rPr>
              <a:t>CLOUD SECURITY</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96119" y="389334"/>
            <a:ext cx="8151763" cy="345281"/>
          </a:xfrm>
          <a:prstGeom prst="rect">
            <a:avLst/>
          </a:prstGeom>
          <a:noFill/>
          <a:ln/>
        </p:spPr>
        <p:txBody>
          <a:bodyPr wrap="none" lIns="0" tIns="0" rIns="0" bIns="0" rtlCol="0" anchor="t"/>
          <a:lstStyle/>
          <a:p>
            <a:pPr marL="0" indent="0" algn="l">
              <a:lnSpc>
                <a:spcPct val="104000"/>
              </a:lnSpc>
              <a:buNone/>
            </a:pPr>
            <a:r>
              <a:rPr lang="en-US" sz="2150" b="1" dirty="0">
                <a:solidFill>
                  <a:srgbClr val="E1E5CD"/>
                </a:solidFill>
                <a:latin typeface="Outfit Bold" pitchFamily="34" charset="0"/>
                <a:ea typeface="Outfit Bold" pitchFamily="34" charset="-122"/>
                <a:cs typeface="Outfit Bold" pitchFamily="34" charset="-120"/>
              </a:rPr>
              <a:t>The Reality of Cybersecurity</a:t>
            </a:r>
            <a:endParaRPr lang="en-US" sz="2150" dirty="0"/>
          </a:p>
        </p:txBody>
      </p:sp>
      <p:sp>
        <p:nvSpPr>
          <p:cNvPr id="3" name="Text 1"/>
          <p:cNvSpPr/>
          <p:nvPr/>
        </p:nvSpPr>
        <p:spPr>
          <a:xfrm>
            <a:off x="496119" y="931366"/>
            <a:ext cx="8151763" cy="334268"/>
          </a:xfrm>
          <a:prstGeom prst="rect">
            <a:avLst/>
          </a:prstGeom>
          <a:noFill/>
          <a:ln/>
        </p:spPr>
        <p:txBody>
          <a:bodyPr wrap="square" lIns="0" tIns="0" rIns="0" bIns="0" rtlCol="0" anchor="t">
            <a:normAutofit/>
          </a:bodyPr>
          <a:lstStyle/>
          <a:p>
            <a:pPr marL="0" indent="0" algn="l">
              <a:lnSpc>
                <a:spcPct val="126000"/>
              </a:lnSpc>
              <a:buNone/>
            </a:pPr>
            <a:r>
              <a:rPr lang="en-US" sz="850" dirty="0">
                <a:solidFill>
                  <a:srgbClr val="C2C4B5"/>
                </a:solidFill>
                <a:latin typeface="Bitter" pitchFamily="34" charset="0"/>
                <a:ea typeface="Bitter" pitchFamily="34" charset="-122"/>
                <a:cs typeface="Bitter" pitchFamily="34" charset="-120"/>
              </a:rPr>
              <a:t>Security is not about hoodies and zero-days. It is about protecting revenue, intellectual property, and system availability. If a company's web application goes down, they lose millions. We are </a:t>
            </a:r>
            <a:r>
              <a:rPr lang="en-US" sz="850" b="1" dirty="0">
                <a:solidFill>
                  <a:srgbClr val="C2C4B5"/>
                </a:solidFill>
                <a:latin typeface="Bitter Bold" pitchFamily="34" charset="0"/>
                <a:ea typeface="Bitter Bold" pitchFamily="34" charset="-122"/>
                <a:cs typeface="Bitter Bold" pitchFamily="34" charset="-120"/>
              </a:rPr>
              <a:t>risk managers disguised as engineers</a:t>
            </a:r>
            <a:r>
              <a:rPr lang="en-US" sz="850" dirty="0">
                <a:solidFill>
                  <a:srgbClr val="C2C4B5"/>
                </a:solidFill>
                <a:latin typeface="Bitter" pitchFamily="34" charset="0"/>
                <a:ea typeface="Bitter" pitchFamily="34" charset="-122"/>
                <a:cs typeface="Bitter" pitchFamily="34" charset="-120"/>
              </a:rPr>
              <a:t>.</a:t>
            </a:r>
            <a:endParaRPr lang="en-US" sz="850" dirty="0"/>
          </a:p>
        </p:txBody>
      </p:sp>
      <p:sp>
        <p:nvSpPr>
          <p:cNvPr id="4" name="Text 2"/>
          <p:cNvSpPr/>
          <p:nvPr/>
        </p:nvSpPr>
        <p:spPr>
          <a:xfrm>
            <a:off x="496119" y="1431503"/>
            <a:ext cx="4014415" cy="364554"/>
          </a:xfrm>
          <a:prstGeom prst="rect">
            <a:avLst/>
          </a:prstGeom>
          <a:noFill/>
          <a:ln/>
        </p:spPr>
        <p:txBody>
          <a:bodyPr wrap="none" lIns="0" tIns="0" rIns="0" bIns="0" rtlCol="0" anchor="t"/>
          <a:lstStyle/>
          <a:p>
            <a:pPr marL="0" indent="0" algn="ctr">
              <a:lnSpc>
                <a:spcPct val="83000"/>
              </a:lnSpc>
              <a:buNone/>
            </a:pPr>
            <a:r>
              <a:rPr lang="en-US" sz="2850" b="1" dirty="0">
                <a:solidFill>
                  <a:srgbClr val="C2C4B5"/>
                </a:solidFill>
                <a:latin typeface="Outfit Bold" pitchFamily="34" charset="0"/>
                <a:ea typeface="Outfit Bold" pitchFamily="34" charset="-122"/>
                <a:cs typeface="Outfit Bold" pitchFamily="34" charset="-120"/>
              </a:rPr>
              <a:t>$4.44M</a:t>
            </a:r>
            <a:endParaRPr lang="en-US" sz="2850" dirty="0"/>
          </a:p>
        </p:txBody>
      </p:sp>
      <p:sp>
        <p:nvSpPr>
          <p:cNvPr id="5" name="Text 3"/>
          <p:cNvSpPr/>
          <p:nvPr/>
        </p:nvSpPr>
        <p:spPr>
          <a:xfrm>
            <a:off x="496119" y="1925017"/>
            <a:ext cx="4014415" cy="172641"/>
          </a:xfrm>
          <a:prstGeom prst="rect">
            <a:avLst/>
          </a:prstGeom>
          <a:noFill/>
          <a:ln/>
        </p:spPr>
        <p:txBody>
          <a:bodyPr wrap="none" lIns="0" tIns="0" rIns="0" bIns="0" rtlCol="0" anchor="t"/>
          <a:lstStyle/>
          <a:p>
            <a:pPr marL="0" indent="0" algn="ctr">
              <a:lnSpc>
                <a:spcPct val="104000"/>
              </a:lnSpc>
              <a:buNone/>
            </a:pPr>
            <a:r>
              <a:rPr lang="en-US" sz="1050" b="1" dirty="0">
                <a:solidFill>
                  <a:srgbClr val="C2C4B5"/>
                </a:solidFill>
                <a:latin typeface="Outfit Bold" pitchFamily="34" charset="0"/>
                <a:ea typeface="Outfit Bold" pitchFamily="34" charset="-122"/>
                <a:cs typeface="Outfit Bold" pitchFamily="34" charset="-120"/>
              </a:rPr>
              <a:t>Global Breach Cost</a:t>
            </a:r>
            <a:endParaRPr lang="en-US" sz="1050" dirty="0"/>
          </a:p>
        </p:txBody>
      </p:sp>
      <p:sp>
        <p:nvSpPr>
          <p:cNvPr id="6" name="Text 4"/>
          <p:cNvSpPr/>
          <p:nvPr/>
        </p:nvSpPr>
        <p:spPr>
          <a:xfrm>
            <a:off x="496119" y="2156668"/>
            <a:ext cx="4014415" cy="167134"/>
          </a:xfrm>
          <a:prstGeom prst="rect">
            <a:avLst/>
          </a:prstGeom>
          <a:noFill/>
          <a:ln/>
        </p:spPr>
        <p:txBody>
          <a:bodyPr wrap="none" lIns="0" tIns="0" rIns="0" bIns="0" rtlCol="0" anchor="t"/>
          <a:lstStyle/>
          <a:p>
            <a:pPr marL="0" indent="0" algn="ctr">
              <a:lnSpc>
                <a:spcPct val="126000"/>
              </a:lnSpc>
              <a:buNone/>
            </a:pPr>
            <a:r>
              <a:rPr lang="en-US" sz="850" dirty="0">
                <a:solidFill>
                  <a:srgbClr val="C2C4B5"/>
                </a:solidFill>
                <a:latin typeface="Bitter" pitchFamily="34" charset="0"/>
                <a:ea typeface="Bitter" pitchFamily="34" charset="-122"/>
                <a:cs typeface="Bitter" pitchFamily="34" charset="-120"/>
              </a:rPr>
              <a:t>Average cost per breach worldwide</a:t>
            </a:r>
            <a:endParaRPr lang="en-US" sz="850" dirty="0"/>
          </a:p>
        </p:txBody>
      </p:sp>
      <p:sp>
        <p:nvSpPr>
          <p:cNvPr id="7" name="Text 5"/>
          <p:cNvSpPr/>
          <p:nvPr/>
        </p:nvSpPr>
        <p:spPr>
          <a:xfrm>
            <a:off x="4633466" y="1431503"/>
            <a:ext cx="4014415" cy="364554"/>
          </a:xfrm>
          <a:prstGeom prst="rect">
            <a:avLst/>
          </a:prstGeom>
          <a:noFill/>
          <a:ln/>
        </p:spPr>
        <p:txBody>
          <a:bodyPr wrap="none" lIns="0" tIns="0" rIns="0" bIns="0" rtlCol="0" anchor="t"/>
          <a:lstStyle/>
          <a:p>
            <a:pPr marL="0" indent="0" algn="ctr">
              <a:lnSpc>
                <a:spcPct val="83000"/>
              </a:lnSpc>
              <a:buNone/>
            </a:pPr>
            <a:r>
              <a:rPr lang="en-US" sz="2850" b="1" dirty="0">
                <a:solidFill>
                  <a:srgbClr val="C2C4B5"/>
                </a:solidFill>
                <a:latin typeface="Outfit Bold" pitchFamily="34" charset="0"/>
                <a:ea typeface="Outfit Bold" pitchFamily="34" charset="-122"/>
                <a:cs typeface="Outfit Bold" pitchFamily="34" charset="-120"/>
              </a:rPr>
              <a:t>$10.22M</a:t>
            </a:r>
            <a:endParaRPr lang="en-US" sz="2850" dirty="0"/>
          </a:p>
        </p:txBody>
      </p:sp>
      <p:sp>
        <p:nvSpPr>
          <p:cNvPr id="8" name="Text 6"/>
          <p:cNvSpPr/>
          <p:nvPr/>
        </p:nvSpPr>
        <p:spPr>
          <a:xfrm>
            <a:off x="4633466" y="1925017"/>
            <a:ext cx="4014415" cy="172641"/>
          </a:xfrm>
          <a:prstGeom prst="rect">
            <a:avLst/>
          </a:prstGeom>
          <a:noFill/>
          <a:ln/>
        </p:spPr>
        <p:txBody>
          <a:bodyPr wrap="none" lIns="0" tIns="0" rIns="0" bIns="0" rtlCol="0" anchor="t"/>
          <a:lstStyle/>
          <a:p>
            <a:pPr marL="0" indent="0" algn="ctr">
              <a:lnSpc>
                <a:spcPct val="104000"/>
              </a:lnSpc>
              <a:buNone/>
            </a:pPr>
            <a:r>
              <a:rPr lang="en-US" sz="1050" b="1" dirty="0">
                <a:solidFill>
                  <a:srgbClr val="C2C4B5"/>
                </a:solidFill>
                <a:latin typeface="Outfit Bold" pitchFamily="34" charset="0"/>
                <a:ea typeface="Outfit Bold" pitchFamily="34" charset="-122"/>
                <a:cs typeface="Outfit Bold" pitchFamily="34" charset="-120"/>
              </a:rPr>
              <a:t>US Average</a:t>
            </a:r>
            <a:endParaRPr lang="en-US" sz="1050" dirty="0"/>
          </a:p>
        </p:txBody>
      </p:sp>
      <p:sp>
        <p:nvSpPr>
          <p:cNvPr id="9" name="Text 7"/>
          <p:cNvSpPr/>
          <p:nvPr/>
        </p:nvSpPr>
        <p:spPr>
          <a:xfrm>
            <a:off x="4633466" y="2156668"/>
            <a:ext cx="4014415" cy="167134"/>
          </a:xfrm>
          <a:prstGeom prst="rect">
            <a:avLst/>
          </a:prstGeom>
          <a:noFill/>
          <a:ln/>
        </p:spPr>
        <p:txBody>
          <a:bodyPr wrap="none" lIns="0" tIns="0" rIns="0" bIns="0" rtlCol="0" anchor="t"/>
          <a:lstStyle/>
          <a:p>
            <a:pPr marL="0" indent="0" algn="ctr">
              <a:lnSpc>
                <a:spcPct val="126000"/>
              </a:lnSpc>
              <a:buNone/>
            </a:pPr>
            <a:r>
              <a:rPr lang="en-US" sz="850" dirty="0">
                <a:solidFill>
                  <a:srgbClr val="C2C4B5"/>
                </a:solidFill>
                <a:latin typeface="Bitter" pitchFamily="34" charset="0"/>
                <a:ea typeface="Bitter" pitchFamily="34" charset="-122"/>
                <a:cs typeface="Bitter" pitchFamily="34" charset="-120"/>
              </a:rPr>
              <a:t>Highest regional breach cost globally</a:t>
            </a:r>
            <a:endParaRPr lang="en-US" sz="850" dirty="0"/>
          </a:p>
        </p:txBody>
      </p:sp>
      <p:sp>
        <p:nvSpPr>
          <p:cNvPr id="10" name="Text 8"/>
          <p:cNvSpPr/>
          <p:nvPr/>
        </p:nvSpPr>
        <p:spPr>
          <a:xfrm>
            <a:off x="496119" y="2575768"/>
            <a:ext cx="4014415" cy="364554"/>
          </a:xfrm>
          <a:prstGeom prst="rect">
            <a:avLst/>
          </a:prstGeom>
          <a:noFill/>
          <a:ln/>
        </p:spPr>
        <p:txBody>
          <a:bodyPr wrap="none" lIns="0" tIns="0" rIns="0" bIns="0" rtlCol="0" anchor="t"/>
          <a:lstStyle/>
          <a:p>
            <a:pPr marL="0" indent="0" algn="ctr">
              <a:lnSpc>
                <a:spcPct val="83000"/>
              </a:lnSpc>
              <a:buNone/>
            </a:pPr>
            <a:r>
              <a:rPr lang="en-US" sz="2850" b="1" dirty="0">
                <a:solidFill>
                  <a:srgbClr val="C2C4B5"/>
                </a:solidFill>
                <a:latin typeface="Outfit Bold" pitchFamily="34" charset="0"/>
                <a:ea typeface="Outfit Bold" pitchFamily="34" charset="-122"/>
                <a:cs typeface="Outfit Bold" pitchFamily="34" charset="-120"/>
              </a:rPr>
              <a:t>₹220M</a:t>
            </a:r>
            <a:endParaRPr lang="en-US" sz="2850" dirty="0"/>
          </a:p>
        </p:txBody>
      </p:sp>
      <p:sp>
        <p:nvSpPr>
          <p:cNvPr id="11" name="Text 9"/>
          <p:cNvSpPr/>
          <p:nvPr/>
        </p:nvSpPr>
        <p:spPr>
          <a:xfrm>
            <a:off x="496119" y="3069282"/>
            <a:ext cx="4014415" cy="172641"/>
          </a:xfrm>
          <a:prstGeom prst="rect">
            <a:avLst/>
          </a:prstGeom>
          <a:noFill/>
          <a:ln/>
        </p:spPr>
        <p:txBody>
          <a:bodyPr wrap="none" lIns="0" tIns="0" rIns="0" bIns="0" rtlCol="0" anchor="t"/>
          <a:lstStyle/>
          <a:p>
            <a:pPr marL="0" indent="0" algn="ctr">
              <a:lnSpc>
                <a:spcPct val="104000"/>
              </a:lnSpc>
              <a:buNone/>
            </a:pPr>
            <a:r>
              <a:rPr lang="en-US" sz="1050" b="1" dirty="0">
                <a:solidFill>
                  <a:srgbClr val="C2C4B5"/>
                </a:solidFill>
                <a:latin typeface="Outfit Bold" pitchFamily="34" charset="0"/>
                <a:ea typeface="Outfit Bold" pitchFamily="34" charset="-122"/>
                <a:cs typeface="Outfit Bold" pitchFamily="34" charset="-120"/>
              </a:rPr>
              <a:t>India Average</a:t>
            </a:r>
            <a:endParaRPr lang="en-US" sz="1050" dirty="0"/>
          </a:p>
        </p:txBody>
      </p:sp>
      <p:sp>
        <p:nvSpPr>
          <p:cNvPr id="12" name="Text 10"/>
          <p:cNvSpPr/>
          <p:nvPr/>
        </p:nvSpPr>
        <p:spPr>
          <a:xfrm>
            <a:off x="496119" y="3300933"/>
            <a:ext cx="4014415" cy="167134"/>
          </a:xfrm>
          <a:prstGeom prst="rect">
            <a:avLst/>
          </a:prstGeom>
          <a:noFill/>
          <a:ln/>
        </p:spPr>
        <p:txBody>
          <a:bodyPr wrap="none" lIns="0" tIns="0" rIns="0" bIns="0" rtlCol="0" anchor="t"/>
          <a:lstStyle/>
          <a:p>
            <a:pPr marL="0" indent="0" algn="ctr">
              <a:lnSpc>
                <a:spcPct val="126000"/>
              </a:lnSpc>
              <a:buNone/>
            </a:pPr>
            <a:r>
              <a:rPr lang="en-US" sz="850" dirty="0">
                <a:solidFill>
                  <a:srgbClr val="C2C4B5"/>
                </a:solidFill>
                <a:latin typeface="Bitter" pitchFamily="34" charset="0"/>
                <a:ea typeface="Bitter" pitchFamily="34" charset="-122"/>
                <a:cs typeface="Bitter" pitchFamily="34" charset="-120"/>
              </a:rPr>
              <a:t>All-time high — companies pay for prevention</a:t>
            </a:r>
            <a:endParaRPr lang="en-US" sz="850" dirty="0"/>
          </a:p>
        </p:txBody>
      </p:sp>
      <p:sp>
        <p:nvSpPr>
          <p:cNvPr id="13" name="Text 11"/>
          <p:cNvSpPr/>
          <p:nvPr/>
        </p:nvSpPr>
        <p:spPr>
          <a:xfrm>
            <a:off x="4633466" y="2575768"/>
            <a:ext cx="4014415" cy="364554"/>
          </a:xfrm>
          <a:prstGeom prst="rect">
            <a:avLst/>
          </a:prstGeom>
          <a:noFill/>
          <a:ln/>
        </p:spPr>
        <p:txBody>
          <a:bodyPr wrap="none" lIns="0" tIns="0" rIns="0" bIns="0" rtlCol="0" anchor="t"/>
          <a:lstStyle/>
          <a:p>
            <a:pPr marL="0" indent="0" algn="ctr">
              <a:lnSpc>
                <a:spcPct val="83000"/>
              </a:lnSpc>
              <a:buNone/>
            </a:pPr>
            <a:r>
              <a:rPr lang="en-US" sz="2850" b="1" dirty="0">
                <a:solidFill>
                  <a:srgbClr val="C2C4B5"/>
                </a:solidFill>
                <a:latin typeface="Outfit Bold" pitchFamily="34" charset="0"/>
                <a:ea typeface="Outfit Bold" pitchFamily="34" charset="-122"/>
                <a:cs typeface="Outfit Bold" pitchFamily="34" charset="-120"/>
              </a:rPr>
              <a:t>20%</a:t>
            </a:r>
            <a:endParaRPr lang="en-US" sz="2850" dirty="0"/>
          </a:p>
        </p:txBody>
      </p:sp>
      <p:sp>
        <p:nvSpPr>
          <p:cNvPr id="14" name="Text 12"/>
          <p:cNvSpPr/>
          <p:nvPr/>
        </p:nvSpPr>
        <p:spPr>
          <a:xfrm>
            <a:off x="4633466" y="3069282"/>
            <a:ext cx="4014415" cy="172641"/>
          </a:xfrm>
          <a:prstGeom prst="rect">
            <a:avLst/>
          </a:prstGeom>
          <a:noFill/>
          <a:ln/>
        </p:spPr>
        <p:txBody>
          <a:bodyPr wrap="none" lIns="0" tIns="0" rIns="0" bIns="0" rtlCol="0" anchor="t"/>
          <a:lstStyle/>
          <a:p>
            <a:pPr marL="0" indent="0" algn="ctr">
              <a:lnSpc>
                <a:spcPct val="104000"/>
              </a:lnSpc>
              <a:buNone/>
            </a:pPr>
            <a:r>
              <a:rPr lang="en-US" sz="1050" b="1" dirty="0">
                <a:solidFill>
                  <a:srgbClr val="C2C4B5"/>
                </a:solidFill>
                <a:latin typeface="Outfit Bold" pitchFamily="34" charset="0"/>
                <a:ea typeface="Outfit Bold" pitchFamily="34" charset="-122"/>
                <a:cs typeface="Outfit Bold" pitchFamily="34" charset="-120"/>
              </a:rPr>
              <a:t>Shadow AI Breaches</a:t>
            </a:r>
            <a:endParaRPr lang="en-US" sz="1050" dirty="0"/>
          </a:p>
        </p:txBody>
      </p:sp>
      <p:sp>
        <p:nvSpPr>
          <p:cNvPr id="15" name="Text 13"/>
          <p:cNvSpPr/>
          <p:nvPr/>
        </p:nvSpPr>
        <p:spPr>
          <a:xfrm>
            <a:off x="4633466" y="3300933"/>
            <a:ext cx="4014415" cy="167134"/>
          </a:xfrm>
          <a:prstGeom prst="rect">
            <a:avLst/>
          </a:prstGeom>
          <a:noFill/>
          <a:ln/>
        </p:spPr>
        <p:txBody>
          <a:bodyPr wrap="none" lIns="0" tIns="0" rIns="0" bIns="0" rtlCol="0" anchor="t"/>
          <a:lstStyle/>
          <a:p>
            <a:pPr marL="0" indent="0" algn="ctr">
              <a:lnSpc>
                <a:spcPct val="126000"/>
              </a:lnSpc>
              <a:buNone/>
            </a:pPr>
            <a:r>
              <a:rPr lang="en-US" sz="850" dirty="0">
                <a:solidFill>
                  <a:srgbClr val="C2C4B5"/>
                </a:solidFill>
                <a:latin typeface="Bitter" pitchFamily="34" charset="0"/>
                <a:ea typeface="Bitter" pitchFamily="34" charset="-122"/>
                <a:cs typeface="Bitter" pitchFamily="34" charset="-120"/>
              </a:rPr>
              <a:t>Employees using unauthorized LLMs with sensitive data</a:t>
            </a:r>
            <a:endParaRPr lang="en-US" sz="850" dirty="0"/>
          </a:p>
        </p:txBody>
      </p:sp>
      <p:sp>
        <p:nvSpPr>
          <p:cNvPr id="16" name="Shape 14"/>
          <p:cNvSpPr/>
          <p:nvPr/>
        </p:nvSpPr>
        <p:spPr>
          <a:xfrm>
            <a:off x="416570" y="3578721"/>
            <a:ext cx="4100215" cy="1175445"/>
          </a:xfrm>
          <a:prstGeom prst="roundRect">
            <a:avLst>
              <a:gd name="adj" fmla="val 1410"/>
            </a:avLst>
          </a:prstGeom>
          <a:solidFill>
            <a:srgbClr val="9FA582"/>
          </a:solidFill>
          <a:ln/>
        </p:spPr>
      </p:sp>
      <p:sp>
        <p:nvSpPr>
          <p:cNvPr id="17" name="Text 15"/>
          <p:cNvSpPr/>
          <p:nvPr/>
        </p:nvSpPr>
        <p:spPr>
          <a:xfrm>
            <a:off x="527000" y="3677096"/>
            <a:ext cx="3879354" cy="172641"/>
          </a:xfrm>
          <a:prstGeom prst="rect">
            <a:avLst/>
          </a:prstGeom>
          <a:noFill/>
          <a:ln/>
        </p:spPr>
        <p:txBody>
          <a:bodyPr wrap="none" lIns="0" tIns="0" rIns="0" bIns="0" rtlCol="0" anchor="t"/>
          <a:lstStyle/>
          <a:p>
            <a:pPr marL="0" indent="0" algn="l">
              <a:lnSpc>
                <a:spcPct val="104000"/>
              </a:lnSpc>
              <a:buNone/>
            </a:pPr>
            <a:r>
              <a:rPr lang="en-US" sz="1050" b="1" dirty="0">
                <a:solidFill>
                  <a:srgbClr val="000000"/>
                </a:solidFill>
                <a:latin typeface="Outfit Bold" pitchFamily="34" charset="0"/>
                <a:ea typeface="Outfit Bold" pitchFamily="34" charset="-122"/>
                <a:cs typeface="Outfit Bold" pitchFamily="34" charset="-120"/>
              </a:rPr>
              <a:t>Top Attack Vectors</a:t>
            </a:r>
            <a:endParaRPr lang="en-US" sz="1050" dirty="0"/>
          </a:p>
        </p:txBody>
      </p:sp>
      <p:sp>
        <p:nvSpPr>
          <p:cNvPr id="18" name="Text 16"/>
          <p:cNvSpPr/>
          <p:nvPr/>
        </p:nvSpPr>
        <p:spPr>
          <a:xfrm>
            <a:off x="527000" y="3948112"/>
            <a:ext cx="3879354" cy="570161"/>
          </a:xfrm>
          <a:prstGeom prst="rect">
            <a:avLst/>
          </a:prstGeom>
          <a:noFill/>
          <a:ln/>
        </p:spPr>
        <p:txBody>
          <a:bodyPr wrap="square" lIns="0" tIns="0" rIns="0" bIns="0" rtlCol="0" anchor="t">
            <a:normAutofit/>
          </a:bodyPr>
          <a:lstStyle/>
          <a:p>
            <a:pPr marL="172720" indent="-172720" algn="l">
              <a:lnSpc>
                <a:spcPct val="126000"/>
              </a:lnSpc>
              <a:buSzPct val="100000"/>
              <a:buChar char="•"/>
            </a:pPr>
            <a:r>
              <a:rPr lang="en-US" sz="850" dirty="0">
                <a:solidFill>
                  <a:srgbClr val="000000"/>
                </a:solidFill>
                <a:latin typeface="Bitter" pitchFamily="34" charset="0"/>
                <a:ea typeface="Bitter" pitchFamily="34" charset="-122"/>
                <a:cs typeface="Bitter" pitchFamily="34" charset="-120"/>
              </a:rPr>
              <a:t>Phishing &amp; Social Engineering — 18% of breaches in India</a:t>
            </a:r>
            <a:endParaRPr lang="en-US" sz="850" dirty="0"/>
          </a:p>
          <a:p>
            <a:pPr marL="172720" indent="-172720" algn="l">
              <a:lnSpc>
                <a:spcPct val="126000"/>
              </a:lnSpc>
              <a:buSzPct val="100000"/>
              <a:buChar char="•"/>
            </a:pPr>
            <a:r>
              <a:rPr lang="en-US" sz="850" dirty="0">
                <a:solidFill>
                  <a:srgbClr val="000000"/>
                </a:solidFill>
                <a:latin typeface="Bitter" pitchFamily="34" charset="0"/>
                <a:ea typeface="Bitter" pitchFamily="34" charset="-122"/>
                <a:cs typeface="Bitter" pitchFamily="34" charset="-120"/>
              </a:rPr>
              <a:t>Third-party vendor compromises — 17% of breaches</a:t>
            </a:r>
            <a:endParaRPr lang="en-US" sz="850" dirty="0"/>
          </a:p>
          <a:p>
            <a:pPr marL="172720" indent="-172720" algn="l">
              <a:lnSpc>
                <a:spcPct val="126000"/>
              </a:lnSpc>
              <a:buSzPct val="100000"/>
              <a:buChar char="•"/>
            </a:pPr>
            <a:r>
              <a:rPr lang="en-US" sz="850" dirty="0">
                <a:solidFill>
                  <a:srgbClr val="000000"/>
                </a:solidFill>
                <a:latin typeface="Bitter" pitchFamily="34" charset="0"/>
                <a:ea typeface="Bitter" pitchFamily="34" charset="-122"/>
                <a:cs typeface="Bitter" pitchFamily="34" charset="-120"/>
              </a:rPr>
              <a:t>Shadow AI — unauthorized use of public LLMs with sensitive data</a:t>
            </a:r>
            <a:endParaRPr lang="en-US" sz="850" dirty="0"/>
          </a:p>
        </p:txBody>
      </p:sp>
      <p:sp>
        <p:nvSpPr>
          <p:cNvPr id="19" name="Text 17"/>
          <p:cNvSpPr/>
          <p:nvPr/>
        </p:nvSpPr>
        <p:spPr>
          <a:xfrm>
            <a:off x="4711526" y="3677096"/>
            <a:ext cx="3941118" cy="172641"/>
          </a:xfrm>
          <a:prstGeom prst="rect">
            <a:avLst/>
          </a:prstGeom>
          <a:noFill/>
          <a:ln/>
        </p:spPr>
        <p:txBody>
          <a:bodyPr wrap="none" lIns="0" tIns="0" rIns="0" bIns="0" rtlCol="0" anchor="t"/>
          <a:lstStyle/>
          <a:p>
            <a:pPr marL="0" indent="0" algn="l">
              <a:lnSpc>
                <a:spcPct val="104000"/>
              </a:lnSpc>
              <a:buNone/>
            </a:pPr>
            <a:r>
              <a:rPr lang="en-US" sz="1050" b="1" dirty="0">
                <a:solidFill>
                  <a:srgbClr val="E1E5CD"/>
                </a:solidFill>
                <a:latin typeface="Outfit Bold" pitchFamily="34" charset="0"/>
                <a:ea typeface="Outfit Bold" pitchFamily="34" charset="-122"/>
                <a:cs typeface="Outfit Bold" pitchFamily="34" charset="-120"/>
              </a:rPr>
              <a:t>What Companies Actually Protect</a:t>
            </a:r>
            <a:endParaRPr lang="en-US" sz="1050" dirty="0"/>
          </a:p>
        </p:txBody>
      </p:sp>
      <p:sp>
        <p:nvSpPr>
          <p:cNvPr id="20" name="Text 18"/>
          <p:cNvSpPr/>
          <p:nvPr/>
        </p:nvSpPr>
        <p:spPr>
          <a:xfrm>
            <a:off x="4711526" y="3948112"/>
            <a:ext cx="3941118" cy="771674"/>
          </a:xfrm>
          <a:prstGeom prst="rect">
            <a:avLst/>
          </a:prstGeom>
          <a:noFill/>
          <a:ln/>
        </p:spPr>
        <p:txBody>
          <a:bodyPr wrap="square" lIns="0" tIns="0" rIns="0" bIns="0" rtlCol="0" anchor="t">
            <a:normAutofit/>
          </a:bodyPr>
          <a:lstStyle/>
          <a:p>
            <a:pPr marL="172720" indent="-172720" algn="l">
              <a:lnSpc>
                <a:spcPct val="126000"/>
              </a:lnSpc>
              <a:buSzPct val="100000"/>
              <a:buChar char="•"/>
            </a:pPr>
            <a:r>
              <a:rPr lang="en-US" sz="850" dirty="0">
                <a:solidFill>
                  <a:srgbClr val="C2C4B5"/>
                </a:solidFill>
                <a:latin typeface="Bitter" pitchFamily="34" charset="0"/>
                <a:ea typeface="Bitter" pitchFamily="34" charset="-122"/>
                <a:cs typeface="Bitter" pitchFamily="34" charset="-120"/>
              </a:rPr>
              <a:t>Revenue streams and intellectual property</a:t>
            </a:r>
            <a:endParaRPr lang="en-US" sz="850" dirty="0"/>
          </a:p>
          <a:p>
            <a:pPr marL="172720" indent="-172720" algn="l">
              <a:lnSpc>
                <a:spcPct val="126000"/>
              </a:lnSpc>
              <a:buSzPct val="100000"/>
              <a:buChar char="•"/>
            </a:pPr>
            <a:r>
              <a:rPr lang="en-US" sz="850" dirty="0">
                <a:solidFill>
                  <a:srgbClr val="C2C4B5"/>
                </a:solidFill>
                <a:latin typeface="Bitter" pitchFamily="34" charset="0"/>
                <a:ea typeface="Bitter" pitchFamily="34" charset="-122"/>
                <a:cs typeface="Bitter" pitchFamily="34" charset="-120"/>
              </a:rPr>
              <a:t>Regulatory compliance (GDPR, ISO 27001, SOC 2)</a:t>
            </a:r>
            <a:endParaRPr lang="en-US" sz="850" dirty="0"/>
          </a:p>
          <a:p>
            <a:pPr marL="172720" indent="-172720" algn="l">
              <a:lnSpc>
                <a:spcPct val="126000"/>
              </a:lnSpc>
              <a:buSzPct val="100000"/>
              <a:buChar char="•"/>
            </a:pPr>
            <a:r>
              <a:rPr lang="en-US" sz="850" dirty="0">
                <a:solidFill>
                  <a:srgbClr val="C2C4B5"/>
                </a:solidFill>
                <a:latin typeface="Bitter" pitchFamily="34" charset="0"/>
                <a:ea typeface="Bitter" pitchFamily="34" charset="-122"/>
                <a:cs typeface="Bitter" pitchFamily="34" charset="-120"/>
              </a:rPr>
              <a:t>System availability and uptime</a:t>
            </a:r>
            <a:endParaRPr lang="en-US" sz="850" dirty="0"/>
          </a:p>
          <a:p>
            <a:pPr marL="172720" indent="-172720" algn="l">
              <a:lnSpc>
                <a:spcPct val="126000"/>
              </a:lnSpc>
              <a:buSzPct val="100000"/>
              <a:buChar char="•"/>
            </a:pPr>
            <a:r>
              <a:rPr lang="en-US" sz="850" dirty="0">
                <a:solidFill>
                  <a:srgbClr val="C2C4B5"/>
                </a:solidFill>
                <a:latin typeface="Bitter" pitchFamily="34" charset="0"/>
                <a:ea typeface="Bitter" pitchFamily="34" charset="-122"/>
                <a:cs typeface="Bitter" pitchFamily="34" charset="-120"/>
              </a:rPr>
              <a:t>Customer trust and brand reputation</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6119" y="341114"/>
            <a:ext cx="8151763" cy="193849"/>
          </a:xfrm>
          <a:prstGeom prst="rect">
            <a:avLst/>
          </a:prstGeom>
          <a:noFill/>
          <a:ln/>
        </p:spPr>
        <p:txBody>
          <a:bodyPr wrap="none" lIns="0" tIns="0" rIns="0" bIns="0" rtlCol="0" anchor="t"/>
          <a:lstStyle/>
          <a:p>
            <a:pPr marL="0" indent="0" algn="l">
              <a:lnSpc>
                <a:spcPct val="104000"/>
              </a:lnSpc>
              <a:buNone/>
            </a:pPr>
            <a:r>
              <a:rPr lang="en-US" sz="1200" b="1" dirty="0">
                <a:solidFill>
                  <a:srgbClr val="E1E5CD"/>
                </a:solidFill>
                <a:latin typeface="Outfit Bold" pitchFamily="34" charset="0"/>
                <a:ea typeface="Outfit Bold" pitchFamily="34" charset="-122"/>
                <a:cs typeface="Outfit Bold" pitchFamily="34" charset="-120"/>
              </a:rPr>
              <a:t>Cybersecurity as an Interdependent Ecosystem</a:t>
            </a:r>
            <a:endParaRPr lang="en-US" sz="1200" dirty="0"/>
          </a:p>
        </p:txBody>
      </p:sp>
      <p:sp>
        <p:nvSpPr>
          <p:cNvPr id="3" name="Text 1"/>
          <p:cNvSpPr/>
          <p:nvPr/>
        </p:nvSpPr>
        <p:spPr>
          <a:xfrm>
            <a:off x="496119" y="596950"/>
            <a:ext cx="8608963" cy="74340"/>
          </a:xfrm>
          <a:prstGeom prst="rect">
            <a:avLst/>
          </a:prstGeom>
          <a:noFill/>
          <a:ln/>
        </p:spPr>
        <p:txBody>
          <a:bodyPr wrap="none" lIns="0" tIns="0" rIns="0" bIns="0" rtlCol="0" anchor="t"/>
          <a:lstStyle/>
          <a:p>
            <a:pPr marL="0" indent="0" algn="l">
              <a:lnSpc>
                <a:spcPct val="100000"/>
              </a:lnSpc>
              <a:buNone/>
            </a:pPr>
            <a:r>
              <a:rPr lang="en-US" sz="450" dirty="0">
                <a:solidFill>
                  <a:srgbClr val="C2C4B5"/>
                </a:solidFill>
                <a:latin typeface="Bitter" pitchFamily="34" charset="0"/>
                <a:ea typeface="Bitter" pitchFamily="34" charset="-122"/>
                <a:cs typeface="Bitter" pitchFamily="34" charset="-120"/>
              </a:rPr>
              <a:t>Security is not a monolithic function — it is a </a:t>
            </a:r>
            <a:r>
              <a:rPr lang="en-US" sz="450" b="1" dirty="0">
                <a:solidFill>
                  <a:srgbClr val="C2C4B5"/>
                </a:solidFill>
                <a:latin typeface="Bitter Bold" pitchFamily="34" charset="0"/>
                <a:ea typeface="Bitter Bold" pitchFamily="34" charset="-122"/>
                <a:cs typeface="Bitter Bold" pitchFamily="34" charset="-120"/>
              </a:rPr>
              <a:t>matrix of continuous collaboration</a:t>
            </a:r>
            <a:r>
              <a:rPr lang="en-US" sz="450" dirty="0">
                <a:solidFill>
                  <a:srgbClr val="C2C4B5"/>
                </a:solidFill>
                <a:latin typeface="Bitter" pitchFamily="34" charset="0"/>
                <a:ea typeface="Bitter" pitchFamily="34" charset="-122"/>
                <a:cs typeface="Bitter" pitchFamily="34" charset="-120"/>
              </a:rPr>
              <a:t> across specialized domains. Understanding how these teams interlock is foundational to corporate readiness.</a:t>
            </a:r>
            <a:endParaRPr lang="en-US" sz="450" dirty="0"/>
          </a:p>
        </p:txBody>
      </p:sp>
      <p:pic>
        <p:nvPicPr>
          <p:cNvPr id="4" name="Image 0" descr="preencoded.png"/>
          <p:cNvPicPr>
            <a:picLocks noChangeAspect="1"/>
          </p:cNvPicPr>
          <p:nvPr/>
        </p:nvPicPr>
        <p:blipFill>
          <a:blip r:embed="rId3"/>
          <a:stretch>
            <a:fillRect/>
          </a:stretch>
        </p:blipFill>
        <p:spPr>
          <a:xfrm>
            <a:off x="496119" y="706115"/>
            <a:ext cx="7315200" cy="4114800"/>
          </a:xfrm>
          <a:prstGeom prst="rect">
            <a:avLst/>
          </a:prstGeom>
        </p:spPr>
      </p:pic>
      <p:sp>
        <p:nvSpPr>
          <p:cNvPr id="5" name="Text 2"/>
          <p:cNvSpPr/>
          <p:nvPr/>
        </p:nvSpPr>
        <p:spPr>
          <a:xfrm>
            <a:off x="496119" y="4855741"/>
            <a:ext cx="8608963" cy="74340"/>
          </a:xfrm>
          <a:prstGeom prst="rect">
            <a:avLst/>
          </a:prstGeom>
          <a:noFill/>
          <a:ln/>
        </p:spPr>
        <p:txBody>
          <a:bodyPr wrap="none" lIns="0" tIns="0" rIns="0" bIns="0" rtlCol="0" anchor="t"/>
          <a:lstStyle/>
          <a:p>
            <a:pPr marL="0" indent="0" algn="l">
              <a:lnSpc>
                <a:spcPct val="100000"/>
              </a:lnSpc>
              <a:buNone/>
            </a:pPr>
            <a:r>
              <a:rPr lang="en-US" sz="450" dirty="0">
                <a:solidFill>
                  <a:srgbClr val="C2C4B5"/>
                </a:solidFill>
                <a:latin typeface="Bitter" pitchFamily="34" charset="0"/>
                <a:ea typeface="Bitter" pitchFamily="34" charset="-122"/>
                <a:cs typeface="Bitter" pitchFamily="34" charset="-120"/>
              </a:rPr>
              <a:t>The convergence of offensive and defensive operations through </a:t>
            </a:r>
            <a:r>
              <a:rPr lang="en-US" sz="450" b="1" dirty="0">
                <a:solidFill>
                  <a:srgbClr val="C2C4B5"/>
                </a:solidFill>
                <a:latin typeface="Bitter Bold" pitchFamily="34" charset="0"/>
                <a:ea typeface="Bitter Bold" pitchFamily="34" charset="-122"/>
                <a:cs typeface="Bitter Bold" pitchFamily="34" charset="-120"/>
              </a:rPr>
              <a:t>Purple Teaming</a:t>
            </a:r>
            <a:r>
              <a:rPr lang="en-US" sz="450" dirty="0">
                <a:solidFill>
                  <a:srgbClr val="C2C4B5"/>
                </a:solidFill>
                <a:latin typeface="Bitter" pitchFamily="34" charset="0"/>
                <a:ea typeface="Bitter" pitchFamily="34" charset="-122"/>
                <a:cs typeface="Bitter" pitchFamily="34" charset="-120"/>
              </a:rPr>
              <a:t> represents the mature state of corporate security — where findings from red team exercises directly refine SOC detection engineering and incident response playbooks.</a:t>
            </a:r>
            <a:endParaRPr lang="en-US" sz="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96119" y="341114"/>
            <a:ext cx="8151763" cy="193849"/>
          </a:xfrm>
          <a:prstGeom prst="rect">
            <a:avLst/>
          </a:prstGeom>
          <a:noFill/>
          <a:ln/>
        </p:spPr>
        <p:txBody>
          <a:bodyPr wrap="none" lIns="0" tIns="0" rIns="0" bIns="0" rtlCol="0" anchor="t"/>
          <a:lstStyle/>
          <a:p>
            <a:pPr marL="0" indent="0" algn="l">
              <a:lnSpc>
                <a:spcPct val="104000"/>
              </a:lnSpc>
              <a:buNone/>
            </a:pPr>
            <a:r>
              <a:rPr lang="en-US" sz="1200" b="1" dirty="0">
                <a:solidFill>
                  <a:srgbClr val="E1E5CD"/>
                </a:solidFill>
                <a:latin typeface="Outfit Bold" pitchFamily="34" charset="0"/>
                <a:ea typeface="Outfit Bold" pitchFamily="34" charset="-122"/>
                <a:cs typeface="Outfit Bold" pitchFamily="34" charset="-120"/>
              </a:rPr>
              <a:t>Security in the SDLC &amp; The Engagement Workflow</a:t>
            </a:r>
            <a:endParaRPr lang="en-US" sz="1200" dirty="0"/>
          </a:p>
        </p:txBody>
      </p:sp>
      <p:sp>
        <p:nvSpPr>
          <p:cNvPr id="3" name="Text 1"/>
          <p:cNvSpPr/>
          <p:nvPr/>
        </p:nvSpPr>
        <p:spPr>
          <a:xfrm>
            <a:off x="496119" y="596950"/>
            <a:ext cx="8151763"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C2C4B5"/>
                </a:solidFill>
                <a:latin typeface="Bitter" pitchFamily="34" charset="0"/>
                <a:ea typeface="Bitter" pitchFamily="34" charset="-122"/>
                <a:cs typeface="Bitter" pitchFamily="34" charset="-120"/>
              </a:rPr>
              <a:t>A major mistake freshers make is thinking security happens </a:t>
            </a:r>
            <a:r>
              <a:rPr lang="en-US" sz="450" i="1" dirty="0">
                <a:solidFill>
                  <a:srgbClr val="C2C4B5"/>
                </a:solidFill>
                <a:latin typeface="Bitter" pitchFamily="34" charset="0"/>
                <a:ea typeface="Bitter" pitchFamily="34" charset="-122"/>
                <a:cs typeface="Bitter" pitchFamily="34" charset="-120"/>
              </a:rPr>
              <a:t>after</a:t>
            </a:r>
            <a:r>
              <a:rPr lang="en-US" sz="450" dirty="0">
                <a:solidFill>
                  <a:srgbClr val="C2C4B5"/>
                </a:solidFill>
                <a:latin typeface="Bitter" pitchFamily="34" charset="0"/>
                <a:ea typeface="Bitter" pitchFamily="34" charset="-122"/>
                <a:cs typeface="Bitter" pitchFamily="34" charset="-120"/>
              </a:rPr>
              <a:t> an app is built. In a Secure Software Development Framework (SSDF), we embed security early. Finding a bug during design costs $1; finding it in production costs $10,000. The same principle applies to engagements: every penetration test follows a structured, legally scoped workflow from contract to closure.</a:t>
            </a:r>
            <a:endParaRPr lang="en-US" sz="450" dirty="0"/>
          </a:p>
        </p:txBody>
      </p:sp>
      <p:pic>
        <p:nvPicPr>
          <p:cNvPr id="4" name="Image 0" descr="preencoded.png"/>
          <p:cNvPicPr>
            <a:picLocks noChangeAspect="1"/>
          </p:cNvPicPr>
          <p:nvPr/>
        </p:nvPicPr>
        <p:blipFill>
          <a:blip r:embed="rId3"/>
          <a:stretch>
            <a:fillRect/>
          </a:stretch>
        </p:blipFill>
        <p:spPr>
          <a:xfrm>
            <a:off x="496119" y="780455"/>
            <a:ext cx="7315200" cy="4114800"/>
          </a:xfrm>
          <a:prstGeom prst="rect">
            <a:avLst/>
          </a:prstGeom>
        </p:spPr>
      </p:pic>
      <p:sp>
        <p:nvSpPr>
          <p:cNvPr id="5" name="Shape 2"/>
          <p:cNvSpPr/>
          <p:nvPr/>
        </p:nvSpPr>
        <p:spPr>
          <a:xfrm>
            <a:off x="451470" y="4930080"/>
            <a:ext cx="4089574" cy="584448"/>
          </a:xfrm>
          <a:prstGeom prst="roundRect">
            <a:avLst>
              <a:gd name="adj" fmla="val 1592"/>
            </a:avLst>
          </a:prstGeom>
          <a:solidFill>
            <a:srgbClr val="9FA582"/>
          </a:solidFill>
          <a:ln/>
        </p:spPr>
      </p:sp>
      <p:sp>
        <p:nvSpPr>
          <p:cNvPr id="6" name="Text 3"/>
          <p:cNvSpPr/>
          <p:nvPr/>
        </p:nvSpPr>
        <p:spPr>
          <a:xfrm>
            <a:off x="513457" y="4961037"/>
            <a:ext cx="3965600" cy="96887"/>
          </a:xfrm>
          <a:prstGeom prst="rect">
            <a:avLst/>
          </a:prstGeom>
          <a:noFill/>
          <a:ln/>
        </p:spPr>
        <p:txBody>
          <a:bodyPr wrap="none" lIns="0" tIns="0" rIns="0" bIns="0" rtlCol="0" anchor="t"/>
          <a:lstStyle/>
          <a:p>
            <a:pPr marL="0" indent="0" algn="l">
              <a:lnSpc>
                <a:spcPct val="104000"/>
              </a:lnSpc>
              <a:buNone/>
            </a:pPr>
            <a:r>
              <a:rPr lang="en-US" sz="600" b="1" dirty="0">
                <a:solidFill>
                  <a:srgbClr val="000000"/>
                </a:solidFill>
                <a:latin typeface="Outfit Bold" pitchFamily="34" charset="0"/>
                <a:ea typeface="Outfit Bold" pitchFamily="34" charset="-122"/>
                <a:cs typeface="Outfit Bold" pitchFamily="34" charset="-120"/>
              </a:rPr>
              <a:t>Where Security Fits in Development</a:t>
            </a:r>
            <a:endParaRPr lang="en-US" sz="600" dirty="0"/>
          </a:p>
        </p:txBody>
      </p:sp>
      <p:sp>
        <p:nvSpPr>
          <p:cNvPr id="7" name="Text 4"/>
          <p:cNvSpPr/>
          <p:nvPr/>
        </p:nvSpPr>
        <p:spPr>
          <a:xfrm>
            <a:off x="513457" y="5088880"/>
            <a:ext cx="3965600" cy="414858"/>
          </a:xfrm>
          <a:prstGeom prst="rect">
            <a:avLst/>
          </a:prstGeom>
          <a:noFill/>
          <a:ln/>
        </p:spPr>
        <p:txBody>
          <a:bodyPr wrap="square" lIns="0" tIns="0" rIns="0" bIns="0" rtlCol="0" anchor="t">
            <a:normAutofit/>
          </a:bodyPr>
          <a:lstStyle/>
          <a:p>
            <a:pPr marL="91440" indent="-91440" algn="l">
              <a:lnSpc>
                <a:spcPct val="100000"/>
              </a:lnSpc>
              <a:buSzPct val="100000"/>
              <a:buChar char="•"/>
            </a:pPr>
            <a:r>
              <a:rPr lang="en-US" sz="450" b="1" dirty="0">
                <a:solidFill>
                  <a:srgbClr val="000000"/>
                </a:solidFill>
                <a:latin typeface="Bitter Bold" pitchFamily="34" charset="0"/>
                <a:ea typeface="Bitter Bold" pitchFamily="34" charset="-122"/>
                <a:cs typeface="Bitter Bold" pitchFamily="34" charset="-120"/>
              </a:rPr>
              <a:t>Design:</a:t>
            </a:r>
            <a:r>
              <a:rPr lang="en-US" sz="450" dirty="0">
                <a:solidFill>
                  <a:srgbClr val="000000"/>
                </a:solidFill>
                <a:latin typeface="Bitter" pitchFamily="34" charset="0"/>
                <a:ea typeface="Bitter" pitchFamily="34" charset="-122"/>
                <a:cs typeface="Bitter" pitchFamily="34" charset="-120"/>
              </a:rPr>
              <a:t> Threat Modeling</a:t>
            </a:r>
            <a:endParaRPr lang="en-US" sz="450" dirty="0"/>
          </a:p>
          <a:p>
            <a:pPr marL="91440" indent="-91440" algn="l">
              <a:lnSpc>
                <a:spcPct val="100000"/>
              </a:lnSpc>
              <a:buSzPct val="100000"/>
              <a:buChar char="•"/>
            </a:pPr>
            <a:r>
              <a:rPr lang="en-US" sz="450" b="1" dirty="0">
                <a:solidFill>
                  <a:srgbClr val="000000"/>
                </a:solidFill>
                <a:latin typeface="Bitter Bold" pitchFamily="34" charset="0"/>
                <a:ea typeface="Bitter Bold" pitchFamily="34" charset="-122"/>
                <a:cs typeface="Bitter Bold" pitchFamily="34" charset="-120"/>
              </a:rPr>
              <a:t>Dev:</a:t>
            </a:r>
            <a:r>
              <a:rPr lang="en-US" sz="450" dirty="0">
                <a:solidFill>
                  <a:srgbClr val="000000"/>
                </a:solidFill>
                <a:latin typeface="Bitter" pitchFamily="34" charset="0"/>
                <a:ea typeface="Bitter" pitchFamily="34" charset="-122"/>
                <a:cs typeface="Bitter" pitchFamily="34" charset="-120"/>
              </a:rPr>
              <a:t> SAST &amp; SCA scanning</a:t>
            </a:r>
            <a:endParaRPr lang="en-US" sz="450" dirty="0"/>
          </a:p>
          <a:p>
            <a:pPr marL="91440" indent="-91440" algn="l">
              <a:lnSpc>
                <a:spcPct val="100000"/>
              </a:lnSpc>
              <a:buSzPct val="100000"/>
              <a:buChar char="•"/>
            </a:pPr>
            <a:r>
              <a:rPr lang="en-US" sz="450" b="1" dirty="0">
                <a:solidFill>
                  <a:srgbClr val="000000"/>
                </a:solidFill>
                <a:latin typeface="Bitter Bold" pitchFamily="34" charset="0"/>
                <a:ea typeface="Bitter Bold" pitchFamily="34" charset="-122"/>
                <a:cs typeface="Bitter Bold" pitchFamily="34" charset="-120"/>
              </a:rPr>
              <a:t>Test:</a:t>
            </a:r>
            <a:r>
              <a:rPr lang="en-US" sz="450" dirty="0">
                <a:solidFill>
                  <a:srgbClr val="000000"/>
                </a:solidFill>
                <a:latin typeface="Bitter" pitchFamily="34" charset="0"/>
                <a:ea typeface="Bitter" pitchFamily="34" charset="-122"/>
                <a:cs typeface="Bitter" pitchFamily="34" charset="-120"/>
              </a:rPr>
              <a:t> DAST &amp; manual pentesting</a:t>
            </a:r>
            <a:endParaRPr lang="en-US" sz="450" dirty="0"/>
          </a:p>
          <a:p>
            <a:pPr marL="91440" indent="-91440" algn="l">
              <a:lnSpc>
                <a:spcPct val="100000"/>
              </a:lnSpc>
              <a:buSzPct val="100000"/>
              <a:buChar char="•"/>
            </a:pPr>
            <a:r>
              <a:rPr lang="en-US" sz="450" b="1" dirty="0">
                <a:solidFill>
                  <a:srgbClr val="000000"/>
                </a:solidFill>
                <a:latin typeface="Bitter Bold" pitchFamily="34" charset="0"/>
                <a:ea typeface="Bitter Bold" pitchFamily="34" charset="-122"/>
                <a:cs typeface="Bitter Bold" pitchFamily="34" charset="-120"/>
              </a:rPr>
              <a:t>Deploy:</a:t>
            </a:r>
            <a:r>
              <a:rPr lang="en-US" sz="450" dirty="0">
                <a:solidFill>
                  <a:srgbClr val="000000"/>
                </a:solidFill>
                <a:latin typeface="Bitter" pitchFamily="34" charset="0"/>
                <a:ea typeface="Bitter" pitchFamily="34" charset="-122"/>
                <a:cs typeface="Bitter" pitchFamily="34" charset="-120"/>
              </a:rPr>
              <a:t> IaC scanning, hardening</a:t>
            </a:r>
            <a:endParaRPr lang="en-US" sz="450" dirty="0"/>
          </a:p>
          <a:p>
            <a:pPr marL="91440" indent="-91440" algn="l">
              <a:lnSpc>
                <a:spcPct val="100000"/>
              </a:lnSpc>
              <a:buSzPct val="100000"/>
              <a:buChar char="•"/>
            </a:pPr>
            <a:r>
              <a:rPr lang="en-US" sz="450" b="1" dirty="0">
                <a:solidFill>
                  <a:srgbClr val="000000"/>
                </a:solidFill>
                <a:latin typeface="Bitter Bold" pitchFamily="34" charset="0"/>
                <a:ea typeface="Bitter Bold" pitchFamily="34" charset="-122"/>
                <a:cs typeface="Bitter Bold" pitchFamily="34" charset="-120"/>
              </a:rPr>
              <a:t>Monitor:</a:t>
            </a:r>
            <a:r>
              <a:rPr lang="en-US" sz="450" dirty="0">
                <a:solidFill>
                  <a:srgbClr val="000000"/>
                </a:solidFill>
                <a:latin typeface="Bitter" pitchFamily="34" charset="0"/>
                <a:ea typeface="Bitter" pitchFamily="34" charset="-122"/>
                <a:cs typeface="Bitter" pitchFamily="34" charset="-120"/>
              </a:rPr>
              <a:t> SIEM, anomaly detection</a:t>
            </a:r>
            <a:endParaRPr lang="en-US" sz="450" dirty="0"/>
          </a:p>
        </p:txBody>
      </p:sp>
      <p:sp>
        <p:nvSpPr>
          <p:cNvPr id="8" name="Text 5"/>
          <p:cNvSpPr/>
          <p:nvPr/>
        </p:nvSpPr>
        <p:spPr>
          <a:xfrm>
            <a:off x="4652367" y="4961037"/>
            <a:ext cx="4000277" cy="96887"/>
          </a:xfrm>
          <a:prstGeom prst="rect">
            <a:avLst/>
          </a:prstGeom>
          <a:noFill/>
          <a:ln/>
        </p:spPr>
        <p:txBody>
          <a:bodyPr wrap="none" lIns="0" tIns="0" rIns="0" bIns="0" rtlCol="0" anchor="t"/>
          <a:lstStyle/>
          <a:p>
            <a:pPr marL="0" indent="0" algn="l">
              <a:lnSpc>
                <a:spcPct val="104000"/>
              </a:lnSpc>
              <a:buNone/>
            </a:pPr>
            <a:r>
              <a:rPr lang="en-US" sz="600" b="1" dirty="0">
                <a:solidFill>
                  <a:srgbClr val="E1E5CD"/>
                </a:solidFill>
                <a:latin typeface="Outfit Bold" pitchFamily="34" charset="0"/>
                <a:ea typeface="Outfit Bold" pitchFamily="34" charset="-122"/>
                <a:cs typeface="Outfit Bold" pitchFamily="34" charset="-120"/>
              </a:rPr>
              <a:t>Key Engagement Principles</a:t>
            </a:r>
            <a:endParaRPr lang="en-US" sz="600" dirty="0"/>
          </a:p>
        </p:txBody>
      </p:sp>
      <p:sp>
        <p:nvSpPr>
          <p:cNvPr id="9" name="Text 6"/>
          <p:cNvSpPr/>
          <p:nvPr/>
        </p:nvSpPr>
        <p:spPr>
          <a:xfrm>
            <a:off x="4652367" y="5088880"/>
            <a:ext cx="4000277" cy="329729"/>
          </a:xfrm>
          <a:prstGeom prst="rect">
            <a:avLst/>
          </a:prstGeom>
          <a:noFill/>
          <a:ln/>
        </p:spPr>
        <p:txBody>
          <a:bodyPr wrap="square" lIns="0" tIns="0" rIns="0" bIns="0" rtlCol="0" anchor="t">
            <a:normAutofit/>
          </a:bodyPr>
          <a:lstStyle/>
          <a:p>
            <a:pPr marL="91440" indent="-91440" algn="l">
              <a:lnSpc>
                <a:spcPct val="100000"/>
              </a:lnSpc>
              <a:buSzPct val="100000"/>
              <a:buChar char="•"/>
            </a:pPr>
            <a:r>
              <a:rPr lang="en-US" sz="450" dirty="0">
                <a:solidFill>
                  <a:srgbClr val="C2C4B5"/>
                </a:solidFill>
                <a:latin typeface="Bitter" pitchFamily="34" charset="0"/>
                <a:ea typeface="Bitter" pitchFamily="34" charset="-122"/>
                <a:cs typeface="Bitter" pitchFamily="34" charset="-120"/>
              </a:rPr>
              <a:t>Scanning out of scope = legal liability</a:t>
            </a:r>
            <a:endParaRPr lang="en-US" sz="450" dirty="0"/>
          </a:p>
          <a:p>
            <a:pPr marL="91440" indent="-91440" algn="l">
              <a:lnSpc>
                <a:spcPct val="100000"/>
              </a:lnSpc>
              <a:buSzPct val="100000"/>
              <a:buChar char="•"/>
            </a:pPr>
            <a:r>
              <a:rPr lang="en-US" sz="450" dirty="0">
                <a:solidFill>
                  <a:srgbClr val="C2C4B5"/>
                </a:solidFill>
                <a:latin typeface="Bitter" pitchFamily="34" charset="0"/>
                <a:ea typeface="Bitter" pitchFamily="34" charset="-122"/>
                <a:cs typeface="Bitter" pitchFamily="34" charset="-120"/>
              </a:rPr>
              <a:t>Passive recon before any active testing</a:t>
            </a:r>
            <a:endParaRPr lang="en-US" sz="450" dirty="0"/>
          </a:p>
          <a:p>
            <a:pPr marL="91440" indent="-91440" algn="l">
              <a:lnSpc>
                <a:spcPct val="100000"/>
              </a:lnSpc>
              <a:buSzPct val="100000"/>
              <a:buChar char="•"/>
            </a:pPr>
            <a:r>
              <a:rPr lang="en-US" sz="450" dirty="0">
                <a:solidFill>
                  <a:srgbClr val="C2C4B5"/>
                </a:solidFill>
                <a:latin typeface="Bitter" pitchFamily="34" charset="0"/>
                <a:ea typeface="Bitter" pitchFamily="34" charset="-122"/>
                <a:cs typeface="Bitter" pitchFamily="34" charset="-120"/>
              </a:rPr>
              <a:t>Translate technical risk to business impact</a:t>
            </a:r>
            <a:endParaRPr lang="en-US" sz="450" dirty="0"/>
          </a:p>
          <a:p>
            <a:pPr marL="91440" indent="-91440" algn="l">
              <a:lnSpc>
                <a:spcPct val="100000"/>
              </a:lnSpc>
              <a:buSzPct val="100000"/>
              <a:buChar char="•"/>
            </a:pPr>
            <a:r>
              <a:rPr lang="en-US" sz="450" dirty="0">
                <a:solidFill>
                  <a:srgbClr val="C2C4B5"/>
                </a:solidFill>
                <a:latin typeface="Bitter" pitchFamily="34" charset="0"/>
                <a:ea typeface="Bitter" pitchFamily="34" charset="-122"/>
                <a:cs typeface="Bitter" pitchFamily="34" charset="-120"/>
              </a:rPr>
              <a:t>Developer discussion is part of the job</a:t>
            </a:r>
            <a:endParaRPr lang="en-US" sz="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6119" y="354881"/>
            <a:ext cx="8151763" cy="339179"/>
          </a:xfrm>
          <a:prstGeom prst="rect">
            <a:avLst/>
          </a:prstGeom>
          <a:noFill/>
          <a:ln/>
        </p:spPr>
        <p:txBody>
          <a:bodyPr wrap="none" lIns="0" tIns="0" rIns="0" bIns="0" rtlCol="0" anchor="t"/>
          <a:lstStyle/>
          <a:p>
            <a:pPr marL="0" indent="0" algn="l">
              <a:lnSpc>
                <a:spcPct val="104000"/>
              </a:lnSpc>
              <a:buNone/>
            </a:pPr>
            <a:r>
              <a:rPr lang="en-US" sz="2100" b="1" dirty="0">
                <a:solidFill>
                  <a:srgbClr val="E1E5CD"/>
                </a:solidFill>
                <a:latin typeface="Outfit Bold" pitchFamily="34" charset="0"/>
                <a:ea typeface="Outfit Bold" pitchFamily="34" charset="-122"/>
                <a:cs typeface="Outfit Bold" pitchFamily="34" charset="-120"/>
              </a:rPr>
              <a:t>The Secure Software Development Lifecycle</a:t>
            </a:r>
            <a:endParaRPr lang="en-US" sz="2100" dirty="0"/>
          </a:p>
        </p:txBody>
      </p:sp>
      <p:sp>
        <p:nvSpPr>
          <p:cNvPr id="3" name="Text 1"/>
          <p:cNvSpPr/>
          <p:nvPr/>
        </p:nvSpPr>
        <p:spPr>
          <a:xfrm>
            <a:off x="496119" y="883965"/>
            <a:ext cx="8151763"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A pervasive misconception among entry-level practitioners is that security is a reactive phase appended at the end. In modern enterprise environments, security is </a:t>
            </a:r>
            <a:r>
              <a:rPr lang="en-US" sz="850" b="1" dirty="0">
                <a:solidFill>
                  <a:srgbClr val="C2C4B5"/>
                </a:solidFill>
                <a:latin typeface="Bitter Bold" pitchFamily="34" charset="0"/>
                <a:ea typeface="Bitter Bold" pitchFamily="34" charset="-122"/>
                <a:cs typeface="Bitter Bold" pitchFamily="34" charset="-120"/>
              </a:rPr>
              <a:t>woven into every phase</a:t>
            </a:r>
            <a:r>
              <a:rPr lang="en-US" sz="850" dirty="0">
                <a:solidFill>
                  <a:srgbClr val="C2C4B5"/>
                </a:solidFill>
                <a:latin typeface="Bitter" pitchFamily="34" charset="0"/>
                <a:ea typeface="Bitter" pitchFamily="34" charset="-122"/>
                <a:cs typeface="Bitter" pitchFamily="34" charset="-120"/>
              </a:rPr>
              <a:t> of the SDLC. NIST's SSDF provides the structured methodology for this integration.</a:t>
            </a:r>
            <a:endParaRPr lang="en-US" sz="850" dirty="0"/>
          </a:p>
        </p:txBody>
      </p:sp>
      <p:sp>
        <p:nvSpPr>
          <p:cNvPr id="4" name="Shape 2"/>
          <p:cNvSpPr/>
          <p:nvPr/>
        </p:nvSpPr>
        <p:spPr>
          <a:xfrm>
            <a:off x="496119" y="1316385"/>
            <a:ext cx="8151763" cy="3472160"/>
          </a:xfrm>
          <a:prstGeom prst="roundRect">
            <a:avLst>
              <a:gd name="adj" fmla="val 469"/>
            </a:avLst>
          </a:prstGeom>
          <a:noFill/>
          <a:ln w="4763">
            <a:solidFill>
              <a:srgbClr val="FFFFFF">
                <a:alpha val="24000"/>
              </a:srgbClr>
            </a:solidFill>
            <a:prstDash val="solid"/>
          </a:ln>
        </p:spPr>
      </p:sp>
      <p:sp>
        <p:nvSpPr>
          <p:cNvPr id="5" name="Shape 3"/>
          <p:cNvSpPr/>
          <p:nvPr/>
        </p:nvSpPr>
        <p:spPr>
          <a:xfrm>
            <a:off x="496119" y="1609725"/>
            <a:ext cx="8151763" cy="6784"/>
          </a:xfrm>
          <a:prstGeom prst="rect">
            <a:avLst/>
          </a:prstGeom>
          <a:solidFill>
            <a:srgbClr val="FFFFFF">
              <a:alpha val="24000"/>
            </a:srgbClr>
          </a:solidFill>
          <a:ln/>
        </p:spPr>
      </p:sp>
      <p:sp>
        <p:nvSpPr>
          <p:cNvPr id="6" name="Shape 4"/>
          <p:cNvSpPr/>
          <p:nvPr/>
        </p:nvSpPr>
        <p:spPr>
          <a:xfrm>
            <a:off x="496119" y="2063502"/>
            <a:ext cx="8151763" cy="6784"/>
          </a:xfrm>
          <a:prstGeom prst="rect">
            <a:avLst/>
          </a:prstGeom>
          <a:solidFill>
            <a:srgbClr val="FFFFFF">
              <a:alpha val="24000"/>
            </a:srgbClr>
          </a:solidFill>
          <a:ln/>
        </p:spPr>
      </p:sp>
      <p:sp>
        <p:nvSpPr>
          <p:cNvPr id="7" name="Shape 5"/>
          <p:cNvSpPr/>
          <p:nvPr/>
        </p:nvSpPr>
        <p:spPr>
          <a:xfrm>
            <a:off x="496119" y="2517279"/>
            <a:ext cx="8151763" cy="6784"/>
          </a:xfrm>
          <a:prstGeom prst="rect">
            <a:avLst/>
          </a:prstGeom>
          <a:solidFill>
            <a:srgbClr val="FFFFFF">
              <a:alpha val="24000"/>
            </a:srgbClr>
          </a:solidFill>
          <a:ln/>
        </p:spPr>
      </p:sp>
      <p:sp>
        <p:nvSpPr>
          <p:cNvPr id="8" name="Shape 6"/>
          <p:cNvSpPr/>
          <p:nvPr/>
        </p:nvSpPr>
        <p:spPr>
          <a:xfrm>
            <a:off x="496119" y="2971056"/>
            <a:ext cx="8151763" cy="6784"/>
          </a:xfrm>
          <a:prstGeom prst="rect">
            <a:avLst/>
          </a:prstGeom>
          <a:solidFill>
            <a:srgbClr val="FFFFFF">
              <a:alpha val="24000"/>
            </a:srgbClr>
          </a:solidFill>
          <a:ln/>
        </p:spPr>
      </p:sp>
      <p:sp>
        <p:nvSpPr>
          <p:cNvPr id="9" name="Shape 7"/>
          <p:cNvSpPr/>
          <p:nvPr/>
        </p:nvSpPr>
        <p:spPr>
          <a:xfrm>
            <a:off x="496119" y="3424833"/>
            <a:ext cx="8151763" cy="6784"/>
          </a:xfrm>
          <a:prstGeom prst="rect">
            <a:avLst/>
          </a:prstGeom>
          <a:solidFill>
            <a:srgbClr val="FFFFFF">
              <a:alpha val="24000"/>
            </a:srgbClr>
          </a:solidFill>
          <a:ln/>
        </p:spPr>
      </p:sp>
      <p:sp>
        <p:nvSpPr>
          <p:cNvPr id="10" name="Shape 8"/>
          <p:cNvSpPr/>
          <p:nvPr/>
        </p:nvSpPr>
        <p:spPr>
          <a:xfrm>
            <a:off x="496119" y="3878610"/>
            <a:ext cx="8151763" cy="6784"/>
          </a:xfrm>
          <a:prstGeom prst="rect">
            <a:avLst/>
          </a:prstGeom>
          <a:solidFill>
            <a:srgbClr val="FFFFFF">
              <a:alpha val="24000"/>
            </a:srgbClr>
          </a:solidFill>
          <a:ln/>
        </p:spPr>
      </p:sp>
      <p:sp>
        <p:nvSpPr>
          <p:cNvPr id="11" name="Shape 9"/>
          <p:cNvSpPr/>
          <p:nvPr/>
        </p:nvSpPr>
        <p:spPr>
          <a:xfrm>
            <a:off x="496119" y="4332387"/>
            <a:ext cx="8151763" cy="6784"/>
          </a:xfrm>
          <a:prstGeom prst="rect">
            <a:avLst/>
          </a:prstGeom>
          <a:solidFill>
            <a:srgbClr val="FFFFFF">
              <a:alpha val="24000"/>
            </a:srgbClr>
          </a:solidFill>
          <a:ln/>
        </p:spPr>
      </p:sp>
      <p:sp>
        <p:nvSpPr>
          <p:cNvPr id="12" name="Shape 10"/>
          <p:cNvSpPr/>
          <p:nvPr/>
        </p:nvSpPr>
        <p:spPr>
          <a:xfrm>
            <a:off x="1966540" y="1316385"/>
            <a:ext cx="6784" cy="3472160"/>
          </a:xfrm>
          <a:prstGeom prst="rect">
            <a:avLst/>
          </a:prstGeom>
          <a:solidFill>
            <a:srgbClr val="FFFFFF">
              <a:alpha val="24000"/>
            </a:srgbClr>
          </a:solidFill>
          <a:ln/>
        </p:spPr>
      </p:sp>
      <p:sp>
        <p:nvSpPr>
          <p:cNvPr id="13" name="Shape 11"/>
          <p:cNvSpPr/>
          <p:nvPr/>
        </p:nvSpPr>
        <p:spPr>
          <a:xfrm>
            <a:off x="5386239" y="1316385"/>
            <a:ext cx="6784" cy="3472160"/>
          </a:xfrm>
          <a:prstGeom prst="rect">
            <a:avLst/>
          </a:prstGeom>
          <a:solidFill>
            <a:srgbClr val="FFFFFF">
              <a:alpha val="24000"/>
            </a:srgbClr>
          </a:solidFill>
          <a:ln/>
        </p:spPr>
      </p:sp>
      <p:sp>
        <p:nvSpPr>
          <p:cNvPr id="14" name="Text 12"/>
          <p:cNvSpPr/>
          <p:nvPr/>
        </p:nvSpPr>
        <p:spPr>
          <a:xfrm>
            <a:off x="609451" y="1382837"/>
            <a:ext cx="1703412" cy="162818"/>
          </a:xfrm>
          <a:prstGeom prst="rect">
            <a:avLst/>
          </a:prstGeom>
          <a:noFill/>
          <a:ln/>
        </p:spPr>
        <p:txBody>
          <a:bodyPr wrap="none" lIns="0" tIns="0" rIns="0" bIns="0" rtlCol="0" anchor="t"/>
          <a:lstStyle/>
          <a:p>
            <a:pPr marL="0" indent="0" algn="l">
              <a:lnSpc>
                <a:spcPct val="125000"/>
              </a:lnSpc>
              <a:buNone/>
            </a:pPr>
            <a:r>
              <a:rPr lang="en-US" sz="850" b="1" dirty="0">
                <a:solidFill>
                  <a:srgbClr val="C2C4B5"/>
                </a:solidFill>
                <a:latin typeface="Bitter Bold" pitchFamily="34" charset="0"/>
                <a:ea typeface="Bitter Bold" pitchFamily="34" charset="-122"/>
                <a:cs typeface="Bitter Bold" pitchFamily="34" charset="-120"/>
              </a:rPr>
              <a:t>SDLC Phase</a:t>
            </a:r>
            <a:endParaRPr lang="en-US" sz="850" dirty="0"/>
          </a:p>
        </p:txBody>
      </p:sp>
      <p:sp>
        <p:nvSpPr>
          <p:cNvPr id="15" name="Text 13"/>
          <p:cNvSpPr/>
          <p:nvPr/>
        </p:nvSpPr>
        <p:spPr>
          <a:xfrm>
            <a:off x="2077417" y="1382837"/>
            <a:ext cx="3655144" cy="162818"/>
          </a:xfrm>
          <a:prstGeom prst="rect">
            <a:avLst/>
          </a:prstGeom>
          <a:noFill/>
          <a:ln/>
        </p:spPr>
        <p:txBody>
          <a:bodyPr wrap="none" lIns="0" tIns="0" rIns="0" bIns="0" rtlCol="0" anchor="t"/>
          <a:lstStyle/>
          <a:p>
            <a:pPr marL="0" indent="0" algn="l">
              <a:lnSpc>
                <a:spcPct val="125000"/>
              </a:lnSpc>
              <a:buNone/>
            </a:pPr>
            <a:r>
              <a:rPr lang="en-US" sz="850" b="1" dirty="0">
                <a:solidFill>
                  <a:srgbClr val="C2C4B5"/>
                </a:solidFill>
                <a:latin typeface="Bitter Bold" pitchFamily="34" charset="0"/>
                <a:ea typeface="Bitter Bold" pitchFamily="34" charset="-122"/>
                <a:cs typeface="Bitter Bold" pitchFamily="34" charset="-120"/>
              </a:rPr>
              <a:t>Security Integration</a:t>
            </a:r>
            <a:endParaRPr lang="en-US" sz="850" dirty="0"/>
          </a:p>
        </p:txBody>
      </p:sp>
      <p:sp>
        <p:nvSpPr>
          <p:cNvPr id="16" name="Text 14"/>
          <p:cNvSpPr/>
          <p:nvPr/>
        </p:nvSpPr>
        <p:spPr>
          <a:xfrm>
            <a:off x="5497116" y="1382837"/>
            <a:ext cx="3494708" cy="162818"/>
          </a:xfrm>
          <a:prstGeom prst="rect">
            <a:avLst/>
          </a:prstGeom>
          <a:noFill/>
          <a:ln/>
        </p:spPr>
        <p:txBody>
          <a:bodyPr wrap="none" lIns="0" tIns="0" rIns="0" bIns="0" rtlCol="0" anchor="t"/>
          <a:lstStyle/>
          <a:p>
            <a:pPr marL="0" indent="0" algn="l">
              <a:lnSpc>
                <a:spcPct val="125000"/>
              </a:lnSpc>
              <a:buNone/>
            </a:pPr>
            <a:r>
              <a:rPr lang="en-US" sz="850" b="1" dirty="0">
                <a:solidFill>
                  <a:srgbClr val="C2C4B5"/>
                </a:solidFill>
                <a:latin typeface="Bitter Bold" pitchFamily="34" charset="0"/>
                <a:ea typeface="Bitter Bold" pitchFamily="34" charset="-122"/>
                <a:cs typeface="Bitter Bold" pitchFamily="34" charset="-120"/>
              </a:rPr>
              <a:t>Core Tools &amp; Methodologies</a:t>
            </a:r>
            <a:endParaRPr lang="en-US" sz="850" dirty="0"/>
          </a:p>
        </p:txBody>
      </p:sp>
      <p:sp>
        <p:nvSpPr>
          <p:cNvPr id="17" name="Text 15"/>
          <p:cNvSpPr/>
          <p:nvPr/>
        </p:nvSpPr>
        <p:spPr>
          <a:xfrm>
            <a:off x="609451" y="1673796"/>
            <a:ext cx="1703412" cy="162818"/>
          </a:xfrm>
          <a:prstGeom prst="rect">
            <a:avLst/>
          </a:prstGeom>
          <a:noFill/>
          <a:ln/>
        </p:spPr>
        <p:txBody>
          <a:bodyPr wrap="none" lIns="0" tIns="0" rIns="0" bIns="0" rtlCol="0" anchor="t"/>
          <a:lstStyle/>
          <a:p>
            <a:pPr marL="0" indent="0" algn="l">
              <a:lnSpc>
                <a:spcPct val="125000"/>
              </a:lnSpc>
              <a:buNone/>
            </a:pPr>
            <a:r>
              <a:rPr lang="en-US" sz="850" b="1" dirty="0">
                <a:solidFill>
                  <a:srgbClr val="C2C4B5"/>
                </a:solidFill>
                <a:latin typeface="Bitter Bold" pitchFamily="34" charset="0"/>
                <a:ea typeface="Bitter Bold" pitchFamily="34" charset="-122"/>
                <a:cs typeface="Bitter Bold" pitchFamily="34" charset="-120"/>
              </a:rPr>
              <a:t>Requirements</a:t>
            </a:r>
            <a:endParaRPr lang="en-US" sz="850" dirty="0"/>
          </a:p>
        </p:txBody>
      </p:sp>
      <p:sp>
        <p:nvSpPr>
          <p:cNvPr id="18" name="Text 16"/>
          <p:cNvSpPr/>
          <p:nvPr/>
        </p:nvSpPr>
        <p:spPr>
          <a:xfrm>
            <a:off x="2077417" y="1673796"/>
            <a:ext cx="3197944"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Defining security and compliance needs (DPDP, GDPR) with initial risk assessment before coding begins.</a:t>
            </a:r>
            <a:endParaRPr lang="en-US" sz="850" dirty="0"/>
          </a:p>
        </p:txBody>
      </p:sp>
      <p:sp>
        <p:nvSpPr>
          <p:cNvPr id="19" name="Text 17"/>
          <p:cNvSpPr/>
          <p:nvPr/>
        </p:nvSpPr>
        <p:spPr>
          <a:xfrm>
            <a:off x="5497116" y="1673796"/>
            <a:ext cx="3494708" cy="162818"/>
          </a:xfrm>
          <a:prstGeom prst="rect">
            <a:avLst/>
          </a:prstGeom>
          <a:noFill/>
          <a:ln/>
        </p:spPr>
        <p:txBody>
          <a:bodyPr wrap="none" lIns="0" tIns="0" rIns="0" bIns="0" rtlCol="0" anchor="t"/>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Risk matrices, Compliance frameworks, Threat Modeling</a:t>
            </a:r>
            <a:endParaRPr lang="en-US" sz="850" dirty="0"/>
          </a:p>
        </p:txBody>
      </p:sp>
      <p:sp>
        <p:nvSpPr>
          <p:cNvPr id="20" name="Text 18"/>
          <p:cNvSpPr/>
          <p:nvPr/>
        </p:nvSpPr>
        <p:spPr>
          <a:xfrm>
            <a:off x="609451" y="2127572"/>
            <a:ext cx="1703412" cy="162818"/>
          </a:xfrm>
          <a:prstGeom prst="rect">
            <a:avLst/>
          </a:prstGeom>
          <a:noFill/>
          <a:ln/>
        </p:spPr>
        <p:txBody>
          <a:bodyPr wrap="none" lIns="0" tIns="0" rIns="0" bIns="0" rtlCol="0" anchor="t"/>
          <a:lstStyle/>
          <a:p>
            <a:pPr marL="0" indent="0" algn="l">
              <a:lnSpc>
                <a:spcPct val="125000"/>
              </a:lnSpc>
              <a:buNone/>
            </a:pPr>
            <a:r>
              <a:rPr lang="en-US" sz="850" b="1" dirty="0">
                <a:solidFill>
                  <a:srgbClr val="C2C4B5"/>
                </a:solidFill>
                <a:latin typeface="Bitter Bold" pitchFamily="34" charset="0"/>
                <a:ea typeface="Bitter Bold" pitchFamily="34" charset="-122"/>
                <a:cs typeface="Bitter Bold" pitchFamily="34" charset="-120"/>
              </a:rPr>
              <a:t>Design</a:t>
            </a:r>
            <a:endParaRPr lang="en-US" sz="850" dirty="0"/>
          </a:p>
        </p:txBody>
      </p:sp>
      <p:sp>
        <p:nvSpPr>
          <p:cNvPr id="21" name="Text 19"/>
          <p:cNvSpPr/>
          <p:nvPr/>
        </p:nvSpPr>
        <p:spPr>
          <a:xfrm>
            <a:off x="2077417" y="2127572"/>
            <a:ext cx="3197944"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Architectural reviews identifying trust boundaries and potential attack vectors based on business logic.</a:t>
            </a:r>
            <a:endParaRPr lang="en-US" sz="850" dirty="0"/>
          </a:p>
        </p:txBody>
      </p:sp>
      <p:sp>
        <p:nvSpPr>
          <p:cNvPr id="22" name="Text 20"/>
          <p:cNvSpPr/>
          <p:nvPr/>
        </p:nvSpPr>
        <p:spPr>
          <a:xfrm>
            <a:off x="5497116" y="2127572"/>
            <a:ext cx="3494708" cy="162818"/>
          </a:xfrm>
          <a:prstGeom prst="rect">
            <a:avLst/>
          </a:prstGeom>
          <a:noFill/>
          <a:ln/>
        </p:spPr>
        <p:txBody>
          <a:bodyPr wrap="none" lIns="0" tIns="0" rIns="0" bIns="0" rtlCol="0" anchor="t"/>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STRIDE, PASTA, LINDDUN methodologies</a:t>
            </a:r>
            <a:endParaRPr lang="en-US" sz="850" dirty="0"/>
          </a:p>
        </p:txBody>
      </p:sp>
      <p:sp>
        <p:nvSpPr>
          <p:cNvPr id="23" name="Text 21"/>
          <p:cNvSpPr/>
          <p:nvPr/>
        </p:nvSpPr>
        <p:spPr>
          <a:xfrm>
            <a:off x="609451" y="2581349"/>
            <a:ext cx="1703412" cy="162818"/>
          </a:xfrm>
          <a:prstGeom prst="rect">
            <a:avLst/>
          </a:prstGeom>
          <a:noFill/>
          <a:ln/>
        </p:spPr>
        <p:txBody>
          <a:bodyPr wrap="none" lIns="0" tIns="0" rIns="0" bIns="0" rtlCol="0" anchor="t"/>
          <a:lstStyle/>
          <a:p>
            <a:pPr marL="0" indent="0" algn="l">
              <a:lnSpc>
                <a:spcPct val="125000"/>
              </a:lnSpc>
              <a:buNone/>
            </a:pPr>
            <a:r>
              <a:rPr lang="en-US" sz="850" b="1" dirty="0">
                <a:solidFill>
                  <a:srgbClr val="C2C4B5"/>
                </a:solidFill>
                <a:latin typeface="Bitter Bold" pitchFamily="34" charset="0"/>
                <a:ea typeface="Bitter Bold" pitchFamily="34" charset="-122"/>
                <a:cs typeface="Bitter Bold" pitchFamily="34" charset="-120"/>
              </a:rPr>
              <a:t>Development</a:t>
            </a:r>
            <a:endParaRPr lang="en-US" sz="850" dirty="0"/>
          </a:p>
        </p:txBody>
      </p:sp>
      <p:sp>
        <p:nvSpPr>
          <p:cNvPr id="24" name="Text 22"/>
          <p:cNvSpPr/>
          <p:nvPr/>
        </p:nvSpPr>
        <p:spPr>
          <a:xfrm>
            <a:off x="2077417" y="2581349"/>
            <a:ext cx="3197944"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Engineers adhere to secure coding standards while automated systems scan for flawed logic and vulnerable dependencies.</a:t>
            </a:r>
            <a:endParaRPr lang="en-US" sz="850" dirty="0"/>
          </a:p>
        </p:txBody>
      </p:sp>
      <p:sp>
        <p:nvSpPr>
          <p:cNvPr id="25" name="Text 23"/>
          <p:cNvSpPr/>
          <p:nvPr/>
        </p:nvSpPr>
        <p:spPr>
          <a:xfrm>
            <a:off x="5497116" y="2581349"/>
            <a:ext cx="3494708" cy="162818"/>
          </a:xfrm>
          <a:prstGeom prst="rect">
            <a:avLst/>
          </a:prstGeom>
          <a:noFill/>
          <a:ln/>
        </p:spPr>
        <p:txBody>
          <a:bodyPr wrap="none" lIns="0" tIns="0" rIns="0" bIns="0" rtlCol="0" anchor="t"/>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IDE Plugins, SAST, SCA</a:t>
            </a:r>
            <a:endParaRPr lang="en-US" sz="850" dirty="0"/>
          </a:p>
        </p:txBody>
      </p:sp>
      <p:sp>
        <p:nvSpPr>
          <p:cNvPr id="26" name="Text 24"/>
          <p:cNvSpPr/>
          <p:nvPr/>
        </p:nvSpPr>
        <p:spPr>
          <a:xfrm>
            <a:off x="609451" y="3035126"/>
            <a:ext cx="1703412" cy="162818"/>
          </a:xfrm>
          <a:prstGeom prst="rect">
            <a:avLst/>
          </a:prstGeom>
          <a:noFill/>
          <a:ln/>
        </p:spPr>
        <p:txBody>
          <a:bodyPr wrap="none" lIns="0" tIns="0" rIns="0" bIns="0" rtlCol="0" anchor="t"/>
          <a:lstStyle/>
          <a:p>
            <a:pPr marL="0" indent="0" algn="l">
              <a:lnSpc>
                <a:spcPct val="125000"/>
              </a:lnSpc>
              <a:buNone/>
            </a:pPr>
            <a:r>
              <a:rPr lang="en-US" sz="850" b="1" dirty="0">
                <a:solidFill>
                  <a:srgbClr val="C2C4B5"/>
                </a:solidFill>
                <a:latin typeface="Bitter Bold" pitchFamily="34" charset="0"/>
                <a:ea typeface="Bitter Bold" pitchFamily="34" charset="-122"/>
                <a:cs typeface="Bitter Bold" pitchFamily="34" charset="-120"/>
              </a:rPr>
              <a:t>Testing</a:t>
            </a:r>
            <a:endParaRPr lang="en-US" sz="850" dirty="0"/>
          </a:p>
        </p:txBody>
      </p:sp>
      <p:sp>
        <p:nvSpPr>
          <p:cNvPr id="27" name="Text 25"/>
          <p:cNvSpPr/>
          <p:nvPr/>
        </p:nvSpPr>
        <p:spPr>
          <a:xfrm>
            <a:off x="2077417" y="3035126"/>
            <a:ext cx="3197944"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Manual and automated exploits validate security controls in a runtime staging environment.</a:t>
            </a:r>
            <a:endParaRPr lang="en-US" sz="850" dirty="0"/>
          </a:p>
        </p:txBody>
      </p:sp>
      <p:sp>
        <p:nvSpPr>
          <p:cNvPr id="28" name="Text 26"/>
          <p:cNvSpPr/>
          <p:nvPr/>
        </p:nvSpPr>
        <p:spPr>
          <a:xfrm>
            <a:off x="5497116" y="3035126"/>
            <a:ext cx="3494708" cy="162818"/>
          </a:xfrm>
          <a:prstGeom prst="rect">
            <a:avLst/>
          </a:prstGeom>
          <a:noFill/>
          <a:ln/>
        </p:spPr>
        <p:txBody>
          <a:bodyPr wrap="none" lIns="0" tIns="0" rIns="0" bIns="0" rtlCol="0" anchor="t"/>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DAST, Manual Penetration Testing</a:t>
            </a:r>
            <a:endParaRPr lang="en-US" sz="850" dirty="0"/>
          </a:p>
        </p:txBody>
      </p:sp>
      <p:sp>
        <p:nvSpPr>
          <p:cNvPr id="29" name="Text 27"/>
          <p:cNvSpPr/>
          <p:nvPr/>
        </p:nvSpPr>
        <p:spPr>
          <a:xfrm>
            <a:off x="609451" y="3488903"/>
            <a:ext cx="1703412" cy="162818"/>
          </a:xfrm>
          <a:prstGeom prst="rect">
            <a:avLst/>
          </a:prstGeom>
          <a:noFill/>
          <a:ln/>
        </p:spPr>
        <p:txBody>
          <a:bodyPr wrap="none" lIns="0" tIns="0" rIns="0" bIns="0" rtlCol="0" anchor="t"/>
          <a:lstStyle/>
          <a:p>
            <a:pPr marL="0" indent="0" algn="l">
              <a:lnSpc>
                <a:spcPct val="125000"/>
              </a:lnSpc>
              <a:buNone/>
            </a:pPr>
            <a:r>
              <a:rPr lang="en-US" sz="850" b="1" dirty="0">
                <a:solidFill>
                  <a:srgbClr val="C2C4B5"/>
                </a:solidFill>
                <a:latin typeface="Bitter Bold" pitchFamily="34" charset="0"/>
                <a:ea typeface="Bitter Bold" pitchFamily="34" charset="-122"/>
                <a:cs typeface="Bitter Bold" pitchFamily="34" charset="-120"/>
              </a:rPr>
              <a:t>Deployment</a:t>
            </a:r>
            <a:endParaRPr lang="en-US" sz="850" dirty="0"/>
          </a:p>
        </p:txBody>
      </p:sp>
      <p:sp>
        <p:nvSpPr>
          <p:cNvPr id="30" name="Text 28"/>
          <p:cNvSpPr/>
          <p:nvPr/>
        </p:nvSpPr>
        <p:spPr>
          <a:xfrm>
            <a:off x="2077417" y="3488903"/>
            <a:ext cx="3197944"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Infrastructure hardening, container security, and configuration management verification.</a:t>
            </a:r>
            <a:endParaRPr lang="en-US" sz="850" dirty="0"/>
          </a:p>
        </p:txBody>
      </p:sp>
      <p:sp>
        <p:nvSpPr>
          <p:cNvPr id="31" name="Text 29"/>
          <p:cNvSpPr/>
          <p:nvPr/>
        </p:nvSpPr>
        <p:spPr>
          <a:xfrm>
            <a:off x="5497116" y="3488903"/>
            <a:ext cx="3494708" cy="162818"/>
          </a:xfrm>
          <a:prstGeom prst="rect">
            <a:avLst/>
          </a:prstGeom>
          <a:noFill/>
          <a:ln/>
        </p:spPr>
        <p:txBody>
          <a:bodyPr wrap="none" lIns="0" tIns="0" rIns="0" bIns="0" rtlCol="0" anchor="t"/>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IaC Scanning, CSPM</a:t>
            </a:r>
            <a:endParaRPr lang="en-US" sz="850" dirty="0"/>
          </a:p>
        </p:txBody>
      </p:sp>
      <p:sp>
        <p:nvSpPr>
          <p:cNvPr id="32" name="Text 30"/>
          <p:cNvSpPr/>
          <p:nvPr/>
        </p:nvSpPr>
        <p:spPr>
          <a:xfrm>
            <a:off x="609451" y="3942680"/>
            <a:ext cx="1703412" cy="162818"/>
          </a:xfrm>
          <a:prstGeom prst="rect">
            <a:avLst/>
          </a:prstGeom>
          <a:noFill/>
          <a:ln/>
        </p:spPr>
        <p:txBody>
          <a:bodyPr wrap="none" lIns="0" tIns="0" rIns="0" bIns="0" rtlCol="0" anchor="t"/>
          <a:lstStyle/>
          <a:p>
            <a:pPr marL="0" indent="0" algn="l">
              <a:lnSpc>
                <a:spcPct val="125000"/>
              </a:lnSpc>
              <a:buNone/>
            </a:pPr>
            <a:r>
              <a:rPr lang="en-US" sz="850" b="1" dirty="0">
                <a:solidFill>
                  <a:srgbClr val="C2C4B5"/>
                </a:solidFill>
                <a:latin typeface="Bitter Bold" pitchFamily="34" charset="0"/>
                <a:ea typeface="Bitter Bold" pitchFamily="34" charset="-122"/>
                <a:cs typeface="Bitter Bold" pitchFamily="34" charset="-120"/>
              </a:rPr>
              <a:t>Monitoring</a:t>
            </a:r>
            <a:endParaRPr lang="en-US" sz="850" dirty="0"/>
          </a:p>
        </p:txBody>
      </p:sp>
      <p:sp>
        <p:nvSpPr>
          <p:cNvPr id="33" name="Text 31"/>
          <p:cNvSpPr/>
          <p:nvPr/>
        </p:nvSpPr>
        <p:spPr>
          <a:xfrm>
            <a:off x="2077417" y="3942680"/>
            <a:ext cx="3197944"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Continuous telemetry analysis, anomaly detection, and incident response for rapid zero-day containment.</a:t>
            </a:r>
            <a:endParaRPr lang="en-US" sz="850" dirty="0"/>
          </a:p>
        </p:txBody>
      </p:sp>
      <p:sp>
        <p:nvSpPr>
          <p:cNvPr id="34" name="Text 32"/>
          <p:cNvSpPr/>
          <p:nvPr/>
        </p:nvSpPr>
        <p:spPr>
          <a:xfrm>
            <a:off x="5497116" y="3942680"/>
            <a:ext cx="3494708" cy="162818"/>
          </a:xfrm>
          <a:prstGeom prst="rect">
            <a:avLst/>
          </a:prstGeom>
          <a:noFill/>
          <a:ln/>
        </p:spPr>
        <p:txBody>
          <a:bodyPr wrap="none" lIns="0" tIns="0" rIns="0" bIns="0" rtlCol="0" anchor="t"/>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SIEM, SOAR, Bug Bounty, RASP</a:t>
            </a:r>
            <a:endParaRPr lang="en-US" sz="850" dirty="0"/>
          </a:p>
        </p:txBody>
      </p:sp>
      <p:sp>
        <p:nvSpPr>
          <p:cNvPr id="35" name="Text 33"/>
          <p:cNvSpPr/>
          <p:nvPr/>
        </p:nvSpPr>
        <p:spPr>
          <a:xfrm>
            <a:off x="609451" y="4396457"/>
            <a:ext cx="1703412" cy="162818"/>
          </a:xfrm>
          <a:prstGeom prst="rect">
            <a:avLst/>
          </a:prstGeom>
          <a:noFill/>
          <a:ln/>
        </p:spPr>
        <p:txBody>
          <a:bodyPr wrap="none" lIns="0" tIns="0" rIns="0" bIns="0" rtlCol="0" anchor="t"/>
          <a:lstStyle/>
          <a:p>
            <a:pPr marL="0" indent="0" algn="l">
              <a:lnSpc>
                <a:spcPct val="125000"/>
              </a:lnSpc>
              <a:buNone/>
            </a:pPr>
            <a:r>
              <a:rPr lang="en-US" sz="850" b="1" dirty="0">
                <a:solidFill>
                  <a:srgbClr val="C2C4B5"/>
                </a:solidFill>
                <a:latin typeface="Bitter Bold" pitchFamily="34" charset="0"/>
                <a:ea typeface="Bitter Bold" pitchFamily="34" charset="-122"/>
                <a:cs typeface="Bitter Bold" pitchFamily="34" charset="-120"/>
              </a:rPr>
              <a:t>Lessons Learned</a:t>
            </a:r>
            <a:endParaRPr lang="en-US" sz="850" dirty="0"/>
          </a:p>
        </p:txBody>
      </p:sp>
      <p:sp>
        <p:nvSpPr>
          <p:cNvPr id="36" name="Text 34"/>
          <p:cNvSpPr/>
          <p:nvPr/>
        </p:nvSpPr>
        <p:spPr>
          <a:xfrm>
            <a:off x="2077417" y="4396457"/>
            <a:ext cx="3197944" cy="325636"/>
          </a:xfrm>
          <a:prstGeom prst="rect">
            <a:avLst/>
          </a:prstGeom>
          <a:noFill/>
          <a:ln/>
        </p:spPr>
        <p:txBody>
          <a:bodyPr wrap="square" lIns="0" tIns="0" rIns="0" bIns="0" rtlCol="0" anchor="t">
            <a:normAutofit/>
          </a:bodyPr>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Post-incident analysis feeds telemetry back into Requirements to prevent historical recurrence.</a:t>
            </a:r>
            <a:endParaRPr lang="en-US" sz="850" dirty="0"/>
          </a:p>
        </p:txBody>
      </p:sp>
      <p:sp>
        <p:nvSpPr>
          <p:cNvPr id="37" name="Text 35"/>
          <p:cNvSpPr/>
          <p:nvPr/>
        </p:nvSpPr>
        <p:spPr>
          <a:xfrm>
            <a:off x="5497116" y="4396457"/>
            <a:ext cx="3494708" cy="162818"/>
          </a:xfrm>
          <a:prstGeom prst="rect">
            <a:avLst/>
          </a:prstGeom>
          <a:noFill/>
          <a:ln/>
        </p:spPr>
        <p:txBody>
          <a:bodyPr wrap="none" lIns="0" tIns="0" rIns="0" bIns="0" rtlCol="0" anchor="t"/>
          <a:lstStyle/>
          <a:p>
            <a:pPr marL="0" indent="0" algn="l">
              <a:lnSpc>
                <a:spcPct val="125000"/>
              </a:lnSpc>
              <a:buNone/>
            </a:pPr>
            <a:r>
              <a:rPr lang="en-US" sz="850" dirty="0">
                <a:solidFill>
                  <a:srgbClr val="C2C4B5"/>
                </a:solidFill>
                <a:latin typeface="Bitter" pitchFamily="34" charset="0"/>
                <a:ea typeface="Bitter" pitchFamily="34" charset="-122"/>
                <a:cs typeface="Bitter" pitchFamily="34" charset="-120"/>
              </a:rPr>
              <a:t>Root Cause Analysis (RCA), Developer Retraining</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6119" y="357262"/>
            <a:ext cx="8151763" cy="363364"/>
          </a:xfrm>
          <a:prstGeom prst="rect">
            <a:avLst/>
          </a:prstGeom>
          <a:noFill/>
          <a:ln/>
        </p:spPr>
        <p:txBody>
          <a:bodyPr wrap="none" lIns="0" tIns="0" rIns="0" bIns="0" rtlCol="0" anchor="t"/>
          <a:lstStyle/>
          <a:p>
            <a:pPr marL="0" indent="0" algn="l">
              <a:lnSpc>
                <a:spcPct val="104000"/>
              </a:lnSpc>
              <a:buNone/>
            </a:pPr>
            <a:r>
              <a:rPr lang="en-US" sz="2250" b="1" dirty="0">
                <a:solidFill>
                  <a:srgbClr val="E1E5CD"/>
                </a:solidFill>
                <a:latin typeface="Outfit Bold" pitchFamily="34" charset="0"/>
                <a:ea typeface="Outfit Bold" pitchFamily="34" charset="-122"/>
                <a:cs typeface="Outfit Bold" pitchFamily="34" charset="-120"/>
              </a:rPr>
              <a:t>Real Vulnerabilities: The Modern Attack Surface</a:t>
            </a:r>
            <a:endParaRPr lang="en-US" sz="2250" dirty="0"/>
          </a:p>
        </p:txBody>
      </p:sp>
      <p:sp>
        <p:nvSpPr>
          <p:cNvPr id="3" name="Text 1"/>
          <p:cNvSpPr/>
          <p:nvPr/>
        </p:nvSpPr>
        <p:spPr>
          <a:xfrm>
            <a:off x="496119" y="938659"/>
            <a:ext cx="8151763"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C2C4B5"/>
                </a:solidFill>
                <a:latin typeface="Bitter" pitchFamily="34" charset="0"/>
                <a:ea typeface="Bitter" pitchFamily="34" charset="-122"/>
                <a:cs typeface="Bitter" pitchFamily="34" charset="-120"/>
              </a:rPr>
              <a:t>The OWASP Top 10:2025 reflects the shift toward </a:t>
            </a:r>
            <a:r>
              <a:rPr lang="en-US" sz="900" b="1" dirty="0">
                <a:solidFill>
                  <a:srgbClr val="C2C4B5"/>
                </a:solidFill>
                <a:latin typeface="Bitter Bold" pitchFamily="34" charset="0"/>
                <a:ea typeface="Bitter Bold" pitchFamily="34" charset="-122"/>
                <a:cs typeface="Bitter Bold" pitchFamily="34" charset="-120"/>
              </a:rPr>
              <a:t>cloud-native and API-driven ecosystems</a:t>
            </a:r>
            <a:r>
              <a:rPr lang="en-US" sz="900" dirty="0">
                <a:solidFill>
                  <a:srgbClr val="C2C4B5"/>
                </a:solidFill>
                <a:latin typeface="Bitter" pitchFamily="34" charset="0"/>
                <a:ea typeface="Bitter" pitchFamily="34" charset="-122"/>
                <a:cs typeface="Bitter" pitchFamily="34" charset="-120"/>
              </a:rPr>
              <a:t>. Understanding these vulnerabilities through architecture, exploitation, and mitigation is essential pedagogical grounding.</a:t>
            </a:r>
            <a:endParaRPr lang="en-US" sz="900" dirty="0"/>
          </a:p>
        </p:txBody>
      </p:sp>
      <p:pic>
        <p:nvPicPr>
          <p:cNvPr id="4"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6119" y="1421755"/>
            <a:ext cx="4021336" cy="1048792"/>
          </a:xfrm>
          <a:prstGeom prst="rect">
            <a:avLst/>
          </a:prstGeom>
        </p:spPr>
      </p:pic>
      <p:sp>
        <p:nvSpPr>
          <p:cNvPr id="5" name="Text 2"/>
          <p:cNvSpPr/>
          <p:nvPr/>
        </p:nvSpPr>
        <p:spPr>
          <a:xfrm>
            <a:off x="683791" y="1552277"/>
            <a:ext cx="3703141" cy="181645"/>
          </a:xfrm>
          <a:prstGeom prst="rect">
            <a:avLst/>
          </a:prstGeom>
          <a:noFill/>
          <a:ln/>
        </p:spPr>
        <p:txBody>
          <a:bodyPr wrap="none" lIns="0" tIns="0" rIns="0" bIns="0" rtlCol="0" anchor="t"/>
          <a:lstStyle/>
          <a:p>
            <a:pPr marL="0" indent="0" algn="l">
              <a:lnSpc>
                <a:spcPct val="104000"/>
              </a:lnSpc>
              <a:buNone/>
            </a:pPr>
            <a:r>
              <a:rPr lang="en-US" sz="1100" b="1" dirty="0">
                <a:solidFill>
                  <a:srgbClr val="C2C4B5"/>
                </a:solidFill>
                <a:latin typeface="Outfit Bold" pitchFamily="34" charset="0"/>
                <a:ea typeface="Outfit Bold" pitchFamily="34" charset="-122"/>
                <a:cs typeface="Outfit Bold" pitchFamily="34" charset="-120"/>
              </a:rPr>
              <a:t>Broken Authentication</a:t>
            </a:r>
            <a:endParaRPr lang="en-US" sz="1100" dirty="0"/>
          </a:p>
        </p:txBody>
      </p:sp>
      <p:sp>
        <p:nvSpPr>
          <p:cNvPr id="6" name="Text 3"/>
          <p:cNvSpPr/>
          <p:nvPr/>
        </p:nvSpPr>
        <p:spPr>
          <a:xfrm>
            <a:off x="683791" y="1799332"/>
            <a:ext cx="3703141" cy="540693"/>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C2C4B5"/>
                </a:solidFill>
                <a:latin typeface="Bitter" pitchFamily="34" charset="0"/>
                <a:ea typeface="Bitter" pitchFamily="34" charset="-122"/>
                <a:cs typeface="Bitter" pitchFamily="34" charset="-120"/>
              </a:rPr>
              <a:t>Fragile session management and credential stuffing lead to total account takeover. </a:t>
            </a:r>
            <a:r>
              <a:rPr lang="en-US" sz="900" b="1" dirty="0">
                <a:solidFill>
                  <a:srgbClr val="C2C4B5"/>
                </a:solidFill>
                <a:latin typeface="Bitter Bold" pitchFamily="34" charset="0"/>
                <a:ea typeface="Bitter Bold" pitchFamily="34" charset="-122"/>
                <a:cs typeface="Bitter Bold" pitchFamily="34" charset="-120"/>
              </a:rPr>
              <a:t>Mitigation:</a:t>
            </a:r>
            <a:r>
              <a:rPr lang="en-US" sz="900" dirty="0">
                <a:solidFill>
                  <a:srgbClr val="C2C4B5"/>
                </a:solidFill>
                <a:latin typeface="Bitter" pitchFamily="34" charset="0"/>
                <a:ea typeface="Bitter" pitchFamily="34" charset="-122"/>
                <a:cs typeface="Bitter" pitchFamily="34" charset="-120"/>
              </a:rPr>
              <a:t> Enforce MFA, use peer-reviewed auth frameworks, and avoid custom cryptographic logic.</a:t>
            </a:r>
            <a:endParaRPr lang="en-US" sz="900" dirty="0"/>
          </a:p>
        </p:txBody>
      </p:sp>
      <p:pic>
        <p:nvPicPr>
          <p:cNvPr id="7"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26471" y="1421755"/>
            <a:ext cx="4021410" cy="1048792"/>
          </a:xfrm>
          <a:prstGeom prst="rect">
            <a:avLst/>
          </a:prstGeom>
        </p:spPr>
      </p:pic>
      <p:sp>
        <p:nvSpPr>
          <p:cNvPr id="8" name="Text 4"/>
          <p:cNvSpPr/>
          <p:nvPr/>
        </p:nvSpPr>
        <p:spPr>
          <a:xfrm>
            <a:off x="4814143" y="1552277"/>
            <a:ext cx="3703216" cy="181645"/>
          </a:xfrm>
          <a:prstGeom prst="rect">
            <a:avLst/>
          </a:prstGeom>
          <a:noFill/>
          <a:ln/>
        </p:spPr>
        <p:txBody>
          <a:bodyPr wrap="none" lIns="0" tIns="0" rIns="0" bIns="0" rtlCol="0" anchor="t"/>
          <a:lstStyle/>
          <a:p>
            <a:pPr marL="0" indent="0" algn="l">
              <a:lnSpc>
                <a:spcPct val="104000"/>
              </a:lnSpc>
              <a:buNone/>
            </a:pPr>
            <a:r>
              <a:rPr lang="en-US" sz="1100" b="1" dirty="0">
                <a:solidFill>
                  <a:srgbClr val="C2C4B5"/>
                </a:solidFill>
                <a:latin typeface="Outfit Bold" pitchFamily="34" charset="0"/>
                <a:ea typeface="Outfit Bold" pitchFamily="34" charset="-122"/>
                <a:cs typeface="Outfit Bold" pitchFamily="34" charset="-120"/>
              </a:rPr>
              <a:t>SQL Injection (SQLi)</a:t>
            </a:r>
            <a:endParaRPr lang="en-US" sz="1100" dirty="0"/>
          </a:p>
        </p:txBody>
      </p:sp>
      <p:sp>
        <p:nvSpPr>
          <p:cNvPr id="9" name="Text 5"/>
          <p:cNvSpPr/>
          <p:nvPr/>
        </p:nvSpPr>
        <p:spPr>
          <a:xfrm>
            <a:off x="4814143" y="1799332"/>
            <a:ext cx="3703216" cy="540693"/>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C2C4B5"/>
                </a:solidFill>
                <a:latin typeface="Bitter" pitchFamily="34" charset="0"/>
                <a:ea typeface="Bitter" pitchFamily="34" charset="-122"/>
                <a:cs typeface="Bitter" pitchFamily="34" charset="-120"/>
              </a:rPr>
              <a:t>User input concatenated into database queries allows attackers to bypass authentication or exfiltrate entire tables. </a:t>
            </a:r>
            <a:r>
              <a:rPr lang="en-US" sz="900" b="1" dirty="0">
                <a:solidFill>
                  <a:srgbClr val="C2C4B5"/>
                </a:solidFill>
                <a:latin typeface="Bitter Bold" pitchFamily="34" charset="0"/>
                <a:ea typeface="Bitter Bold" pitchFamily="34" charset="-122"/>
                <a:cs typeface="Bitter Bold" pitchFamily="34" charset="-120"/>
              </a:rPr>
              <a:t>Mitigation:</a:t>
            </a:r>
            <a:r>
              <a:rPr lang="en-US" sz="900" dirty="0">
                <a:solidFill>
                  <a:srgbClr val="C2C4B5"/>
                </a:solidFill>
                <a:latin typeface="Bitter" pitchFamily="34" charset="0"/>
                <a:ea typeface="Bitter" pitchFamily="34" charset="-122"/>
                <a:cs typeface="Bitter" pitchFamily="34" charset="-120"/>
              </a:rPr>
              <a:t> Exclusive use of parameterized queries or prepared statements.</a:t>
            </a:r>
            <a:endParaRPr lang="en-US" sz="900" dirty="0"/>
          </a:p>
        </p:txBody>
      </p:sp>
      <p:pic>
        <p:nvPicPr>
          <p:cNvPr id="10"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6119" y="2579563"/>
            <a:ext cx="4021336" cy="1048792"/>
          </a:xfrm>
          <a:prstGeom prst="rect">
            <a:avLst/>
          </a:prstGeom>
        </p:spPr>
      </p:pic>
      <p:sp>
        <p:nvSpPr>
          <p:cNvPr id="11" name="Text 6"/>
          <p:cNvSpPr/>
          <p:nvPr/>
        </p:nvSpPr>
        <p:spPr>
          <a:xfrm>
            <a:off x="683791" y="2710086"/>
            <a:ext cx="3703141" cy="181645"/>
          </a:xfrm>
          <a:prstGeom prst="rect">
            <a:avLst/>
          </a:prstGeom>
          <a:noFill/>
          <a:ln/>
        </p:spPr>
        <p:txBody>
          <a:bodyPr wrap="none" lIns="0" tIns="0" rIns="0" bIns="0" rtlCol="0" anchor="t"/>
          <a:lstStyle/>
          <a:p>
            <a:pPr marL="0" indent="0" algn="l">
              <a:lnSpc>
                <a:spcPct val="104000"/>
              </a:lnSpc>
              <a:buNone/>
            </a:pPr>
            <a:r>
              <a:rPr lang="en-US" sz="1100" b="1" dirty="0">
                <a:solidFill>
                  <a:srgbClr val="C2C4B5"/>
                </a:solidFill>
                <a:latin typeface="Outfit Bold" pitchFamily="34" charset="0"/>
                <a:ea typeface="Outfit Bold" pitchFamily="34" charset="-122"/>
                <a:cs typeface="Outfit Bold" pitchFamily="34" charset="-120"/>
              </a:rPr>
              <a:t>Cross-Site Scripting (XSS)</a:t>
            </a:r>
            <a:endParaRPr lang="en-US" sz="1100" dirty="0"/>
          </a:p>
        </p:txBody>
      </p:sp>
      <p:sp>
        <p:nvSpPr>
          <p:cNvPr id="12" name="Text 7"/>
          <p:cNvSpPr/>
          <p:nvPr/>
        </p:nvSpPr>
        <p:spPr>
          <a:xfrm>
            <a:off x="683791" y="2957140"/>
            <a:ext cx="3703141" cy="540693"/>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C2C4B5"/>
                </a:solidFill>
                <a:latin typeface="Bitter" pitchFamily="34" charset="0"/>
                <a:ea typeface="Bitter" pitchFamily="34" charset="-122"/>
                <a:cs typeface="Bitter" pitchFamily="34" charset="-120"/>
              </a:rPr>
              <a:t>Untrusted input rendered as executable JavaScript enables session hijacking and credential theft. </a:t>
            </a:r>
            <a:r>
              <a:rPr lang="en-US" sz="900" b="1" dirty="0">
                <a:solidFill>
                  <a:srgbClr val="C2C4B5"/>
                </a:solidFill>
                <a:latin typeface="Bitter Bold" pitchFamily="34" charset="0"/>
                <a:ea typeface="Bitter Bold" pitchFamily="34" charset="-122"/>
                <a:cs typeface="Bitter Bold" pitchFamily="34" charset="-120"/>
              </a:rPr>
              <a:t>Mitigation:</a:t>
            </a:r>
            <a:r>
              <a:rPr lang="en-US" sz="900" dirty="0">
                <a:solidFill>
                  <a:srgbClr val="C2C4B5"/>
                </a:solidFill>
                <a:latin typeface="Bitter" pitchFamily="34" charset="0"/>
                <a:ea typeface="Bitter" pitchFamily="34" charset="-122"/>
                <a:cs typeface="Bitter" pitchFamily="34" charset="-120"/>
              </a:rPr>
              <a:t> Context-aware output encoding and a robust Content Security Policy (CSP).</a:t>
            </a:r>
            <a:endParaRPr lang="en-US" sz="900" dirty="0"/>
          </a:p>
        </p:txBody>
      </p:sp>
      <p:pic>
        <p:nvPicPr>
          <p:cNvPr id="13" name="Image 3"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26471" y="2579563"/>
            <a:ext cx="4021410" cy="1048792"/>
          </a:xfrm>
          <a:prstGeom prst="rect">
            <a:avLst/>
          </a:prstGeom>
        </p:spPr>
      </p:pic>
      <p:sp>
        <p:nvSpPr>
          <p:cNvPr id="14" name="Text 8"/>
          <p:cNvSpPr/>
          <p:nvPr/>
        </p:nvSpPr>
        <p:spPr>
          <a:xfrm>
            <a:off x="4814143" y="2710086"/>
            <a:ext cx="3703216" cy="181645"/>
          </a:xfrm>
          <a:prstGeom prst="rect">
            <a:avLst/>
          </a:prstGeom>
          <a:noFill/>
          <a:ln/>
        </p:spPr>
        <p:txBody>
          <a:bodyPr wrap="none" lIns="0" tIns="0" rIns="0" bIns="0" rtlCol="0" anchor="t"/>
          <a:lstStyle/>
          <a:p>
            <a:pPr marL="0" indent="0" algn="l">
              <a:lnSpc>
                <a:spcPct val="104000"/>
              </a:lnSpc>
              <a:buNone/>
            </a:pPr>
            <a:r>
              <a:rPr lang="en-US" sz="1100" b="1" dirty="0">
                <a:solidFill>
                  <a:srgbClr val="C2C4B5"/>
                </a:solidFill>
                <a:latin typeface="Outfit Bold" pitchFamily="34" charset="0"/>
                <a:ea typeface="Outfit Bold" pitchFamily="34" charset="-122"/>
                <a:cs typeface="Outfit Bold" pitchFamily="34" charset="-120"/>
              </a:rPr>
              <a:t>BOLA / IDOR</a:t>
            </a:r>
            <a:endParaRPr lang="en-US" sz="1100" dirty="0"/>
          </a:p>
        </p:txBody>
      </p:sp>
      <p:sp>
        <p:nvSpPr>
          <p:cNvPr id="15" name="Text 9"/>
          <p:cNvSpPr/>
          <p:nvPr/>
        </p:nvSpPr>
        <p:spPr>
          <a:xfrm>
            <a:off x="4814143" y="2957140"/>
            <a:ext cx="3703216" cy="540693"/>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C2C4B5"/>
                </a:solidFill>
                <a:latin typeface="Bitter" pitchFamily="34" charset="0"/>
                <a:ea typeface="Bitter" pitchFamily="34" charset="-122"/>
                <a:cs typeface="Bitter" pitchFamily="34" charset="-120"/>
              </a:rPr>
              <a:t>Manipulating API parameters to access another user's private data. </a:t>
            </a:r>
            <a:r>
              <a:rPr lang="en-US" sz="900" b="1" dirty="0">
                <a:solidFill>
                  <a:srgbClr val="C2C4B5"/>
                </a:solidFill>
                <a:latin typeface="Bitter Bold" pitchFamily="34" charset="0"/>
                <a:ea typeface="Bitter Bold" pitchFamily="34" charset="-122"/>
                <a:cs typeface="Bitter Bold" pitchFamily="34" charset="-120"/>
              </a:rPr>
              <a:t>Mitigation:</a:t>
            </a:r>
            <a:r>
              <a:rPr lang="en-US" sz="900" dirty="0">
                <a:solidFill>
                  <a:srgbClr val="C2C4B5"/>
                </a:solidFill>
                <a:latin typeface="Bitter" pitchFamily="34" charset="0"/>
                <a:ea typeface="Bitter" pitchFamily="34" charset="-122"/>
                <a:cs typeface="Bitter" pitchFamily="34" charset="-120"/>
              </a:rPr>
              <a:t> Enforce access control centrally on the server — verify the session has explicit permission for the requested object.</a:t>
            </a:r>
            <a:endParaRPr lang="en-US" sz="900" dirty="0"/>
          </a:p>
        </p:txBody>
      </p:sp>
      <p:pic>
        <p:nvPicPr>
          <p:cNvPr id="16" name="Image 4"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6119" y="3737372"/>
            <a:ext cx="4021336" cy="1048792"/>
          </a:xfrm>
          <a:prstGeom prst="rect">
            <a:avLst/>
          </a:prstGeom>
        </p:spPr>
      </p:pic>
      <p:sp>
        <p:nvSpPr>
          <p:cNvPr id="17" name="Text 10"/>
          <p:cNvSpPr/>
          <p:nvPr/>
        </p:nvSpPr>
        <p:spPr>
          <a:xfrm>
            <a:off x="683791" y="3867894"/>
            <a:ext cx="3703141" cy="181645"/>
          </a:xfrm>
          <a:prstGeom prst="rect">
            <a:avLst/>
          </a:prstGeom>
          <a:noFill/>
          <a:ln/>
        </p:spPr>
        <p:txBody>
          <a:bodyPr wrap="none" lIns="0" tIns="0" rIns="0" bIns="0" rtlCol="0" anchor="t"/>
          <a:lstStyle/>
          <a:p>
            <a:pPr marL="0" indent="0" algn="l">
              <a:lnSpc>
                <a:spcPct val="104000"/>
              </a:lnSpc>
              <a:buNone/>
            </a:pPr>
            <a:r>
              <a:rPr lang="en-US" sz="1100" b="1" dirty="0">
                <a:solidFill>
                  <a:srgbClr val="C2C4B5"/>
                </a:solidFill>
                <a:latin typeface="Outfit Bold" pitchFamily="34" charset="0"/>
                <a:ea typeface="Outfit Bold" pitchFamily="34" charset="-122"/>
                <a:cs typeface="Outfit Bold" pitchFamily="34" charset="-120"/>
              </a:rPr>
              <a:t>SSRF &amp; Cloud Metadata Theft</a:t>
            </a:r>
            <a:endParaRPr lang="en-US" sz="1100" dirty="0"/>
          </a:p>
        </p:txBody>
      </p:sp>
      <p:sp>
        <p:nvSpPr>
          <p:cNvPr id="18" name="Text 11"/>
          <p:cNvSpPr/>
          <p:nvPr/>
        </p:nvSpPr>
        <p:spPr>
          <a:xfrm>
            <a:off x="683791" y="4114949"/>
            <a:ext cx="3703141" cy="540693"/>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C2C4B5"/>
                </a:solidFill>
                <a:latin typeface="Bitter" pitchFamily="34" charset="0"/>
                <a:ea typeface="Bitter" pitchFamily="34" charset="-122"/>
                <a:cs typeface="Bitter" pitchFamily="34" charset="-120"/>
              </a:rPr>
              <a:t>Forcing servers to query internal infrastructure, often stealing IAM credentials via cloud metadata endpoints. </a:t>
            </a:r>
            <a:r>
              <a:rPr lang="en-US" sz="900" b="1" dirty="0">
                <a:solidFill>
                  <a:srgbClr val="C2C4B5"/>
                </a:solidFill>
                <a:latin typeface="Bitter Bold" pitchFamily="34" charset="0"/>
                <a:ea typeface="Bitter Bold" pitchFamily="34" charset="-122"/>
                <a:cs typeface="Bitter Bold" pitchFamily="34" charset="-120"/>
              </a:rPr>
              <a:t>Mitigation:</a:t>
            </a:r>
            <a:r>
              <a:rPr lang="en-US" sz="900" dirty="0">
                <a:solidFill>
                  <a:srgbClr val="C2C4B5"/>
                </a:solidFill>
                <a:latin typeface="Bitter" pitchFamily="34" charset="0"/>
                <a:ea typeface="Bitter" pitchFamily="34" charset="-122"/>
                <a:cs typeface="Bitter" pitchFamily="34" charset="-120"/>
              </a:rPr>
              <a:t> Network-level egress filtering and disabling unnecessary metadata services.</a:t>
            </a:r>
            <a:endParaRPr lang="en-US" sz="900" dirty="0"/>
          </a:p>
        </p:txBody>
      </p:sp>
      <p:pic>
        <p:nvPicPr>
          <p:cNvPr id="19" name="Image 5"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26471" y="3737372"/>
            <a:ext cx="4021410" cy="1048792"/>
          </a:xfrm>
          <a:prstGeom prst="rect">
            <a:avLst/>
          </a:prstGeom>
        </p:spPr>
      </p:pic>
      <p:sp>
        <p:nvSpPr>
          <p:cNvPr id="20" name="Text 12"/>
          <p:cNvSpPr/>
          <p:nvPr/>
        </p:nvSpPr>
        <p:spPr>
          <a:xfrm>
            <a:off x="4814143" y="3867894"/>
            <a:ext cx="3703216" cy="181645"/>
          </a:xfrm>
          <a:prstGeom prst="rect">
            <a:avLst/>
          </a:prstGeom>
          <a:noFill/>
          <a:ln/>
        </p:spPr>
        <p:txBody>
          <a:bodyPr wrap="none" lIns="0" tIns="0" rIns="0" bIns="0" rtlCol="0" anchor="t"/>
          <a:lstStyle/>
          <a:p>
            <a:pPr marL="0" indent="0" algn="l">
              <a:lnSpc>
                <a:spcPct val="104000"/>
              </a:lnSpc>
              <a:buNone/>
            </a:pPr>
            <a:r>
              <a:rPr lang="en-US" sz="1100" b="1" dirty="0">
                <a:solidFill>
                  <a:srgbClr val="C2C4B5"/>
                </a:solidFill>
                <a:latin typeface="Outfit Bold" pitchFamily="34" charset="0"/>
                <a:ea typeface="Outfit Bold" pitchFamily="34" charset="-122"/>
                <a:cs typeface="Outfit Bold" pitchFamily="34" charset="-120"/>
              </a:rPr>
              <a:t>JWT Algorithm Confusion</a:t>
            </a:r>
            <a:endParaRPr lang="en-US" sz="1100" dirty="0"/>
          </a:p>
        </p:txBody>
      </p:sp>
      <p:sp>
        <p:nvSpPr>
          <p:cNvPr id="21" name="Text 13"/>
          <p:cNvSpPr/>
          <p:nvPr/>
        </p:nvSpPr>
        <p:spPr>
          <a:xfrm>
            <a:off x="4814143" y="4114949"/>
            <a:ext cx="3703216" cy="540693"/>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C2C4B5"/>
                </a:solidFill>
                <a:latin typeface="Bitter" pitchFamily="34" charset="0"/>
                <a:ea typeface="Bitter" pitchFamily="34" charset="-122"/>
                <a:cs typeface="Bitter" pitchFamily="34" charset="-120"/>
              </a:rPr>
              <a:t>Attackers exploit the "none" algorithm or brute-force weak HMAC keys to forge administrative tokens. </a:t>
            </a:r>
            <a:r>
              <a:rPr lang="en-US" sz="900" b="1" dirty="0">
                <a:solidFill>
                  <a:srgbClr val="C2C4B5"/>
                </a:solidFill>
                <a:latin typeface="Bitter Bold" pitchFamily="34" charset="0"/>
                <a:ea typeface="Bitter Bold" pitchFamily="34" charset="-122"/>
                <a:cs typeface="Bitter Bold" pitchFamily="34" charset="-120"/>
              </a:rPr>
              <a:t>Mitigation:</a:t>
            </a:r>
            <a:r>
              <a:rPr lang="en-US" sz="900" dirty="0">
                <a:solidFill>
                  <a:srgbClr val="C2C4B5"/>
                </a:solidFill>
                <a:latin typeface="Bitter" pitchFamily="34" charset="0"/>
                <a:ea typeface="Bitter" pitchFamily="34" charset="-122"/>
                <a:cs typeface="Bitter" pitchFamily="34" charset="-120"/>
              </a:rPr>
              <a:t> Reject "none", validate algorithm type, and use cryptographically secure secrets.</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91357" y="157609"/>
            <a:ext cx="7895665" cy="76381"/>
          </a:xfrm>
          <a:prstGeom prst="rect">
            <a:avLst/>
          </a:prstGeom>
          <a:noFill/>
          <a:ln/>
        </p:spPr>
        <p:txBody>
          <a:bodyPr wrap="none" lIns="0" tIns="0" rIns="0" bIns="0" rtlCol="0" anchor="t"/>
          <a:lstStyle/>
          <a:p>
            <a:pPr marL="0" indent="0" algn="l">
              <a:lnSpc>
                <a:spcPct val="104000"/>
              </a:lnSpc>
              <a:buNone/>
            </a:pPr>
            <a:r>
              <a:rPr lang="en-US" sz="1200" b="1" dirty="0">
                <a:solidFill>
                  <a:srgbClr val="E1E5CD"/>
                </a:solidFill>
                <a:latin typeface="Outfit Bold" pitchFamily="34" charset="0"/>
                <a:ea typeface="Outfit Bold" pitchFamily="34" charset="-122"/>
                <a:cs typeface="Outfit Bold" pitchFamily="34" charset="-120"/>
              </a:rPr>
              <a:t>The Hacker Mindset &amp; How We Actually Test</a:t>
            </a:r>
            <a:endParaRPr lang="en-US" sz="1200" dirty="0"/>
          </a:p>
        </p:txBody>
      </p:sp>
      <p:sp>
        <p:nvSpPr>
          <p:cNvPr id="3" name="Text 1"/>
          <p:cNvSpPr/>
          <p:nvPr/>
        </p:nvSpPr>
        <p:spPr>
          <a:xfrm>
            <a:off x="491357" y="413445"/>
            <a:ext cx="7895665" cy="58583"/>
          </a:xfrm>
          <a:prstGeom prst="rect">
            <a:avLst/>
          </a:prstGeom>
          <a:noFill/>
          <a:ln/>
        </p:spPr>
        <p:txBody>
          <a:bodyPr wrap="square" lIns="0" tIns="0" rIns="0" bIns="0" rtlCol="0" anchor="t">
            <a:normAutofit fontScale="77500" lnSpcReduction="20000"/>
          </a:bodyPr>
          <a:lstStyle/>
          <a:p>
            <a:pPr marL="0" indent="0" algn="l">
              <a:lnSpc>
                <a:spcPct val="100000"/>
              </a:lnSpc>
              <a:buNone/>
            </a:pPr>
            <a:r>
              <a:rPr lang="en-US" sz="450" dirty="0">
                <a:solidFill>
                  <a:srgbClr val="C2C4B5"/>
                </a:solidFill>
                <a:latin typeface="Bitter" pitchFamily="34" charset="0"/>
                <a:ea typeface="Bitter" pitchFamily="34" charset="-122"/>
                <a:cs typeface="Bitter" pitchFamily="34" charset="-120"/>
              </a:rPr>
              <a:t>Tools don't hack — engineers do. You must first observe how an application maintains state. If you don't understand how a shopping cart works normally, you will never figure out how to bypass its pricing logic. We start wide with recon, use automation for low-hanging fruit, and spend </a:t>
            </a:r>
            <a:r>
              <a:rPr lang="en-US" sz="450" b="1" dirty="0">
                <a:solidFill>
                  <a:srgbClr val="C2C4B5"/>
                </a:solidFill>
                <a:latin typeface="Bitter Bold" pitchFamily="34" charset="0"/>
                <a:ea typeface="Bitter Bold" pitchFamily="34" charset="-122"/>
                <a:cs typeface="Bitter Bold" pitchFamily="34" charset="-120"/>
              </a:rPr>
              <a:t>80% of our time manually testing</a:t>
            </a:r>
            <a:r>
              <a:rPr lang="en-US" sz="450" dirty="0">
                <a:solidFill>
                  <a:srgbClr val="C2C4B5"/>
                </a:solidFill>
                <a:latin typeface="Bitter" pitchFamily="34" charset="0"/>
                <a:ea typeface="Bitter" pitchFamily="34" charset="-122"/>
                <a:cs typeface="Bitter" pitchFamily="34" charset="-120"/>
              </a:rPr>
              <a:t> complex logic flaws that scanners miss.</a:t>
            </a:r>
            <a:endParaRPr lang="en-US" sz="450" dirty="0"/>
          </a:p>
        </p:txBody>
      </p:sp>
      <p:pic>
        <p:nvPicPr>
          <p:cNvPr id="4" name="Image 0" descr="preencoded.png"/>
          <p:cNvPicPr>
            <a:picLocks noChangeAspect="1"/>
          </p:cNvPicPr>
          <p:nvPr/>
        </p:nvPicPr>
        <p:blipFill>
          <a:blip r:embed="rId3"/>
          <a:stretch>
            <a:fillRect/>
          </a:stretch>
        </p:blipFill>
        <p:spPr>
          <a:xfrm>
            <a:off x="491357" y="596950"/>
            <a:ext cx="7085383" cy="3985528"/>
          </a:xfrm>
          <a:prstGeom prst="rect">
            <a:avLst/>
          </a:prstGeom>
        </p:spPr>
      </p:pic>
      <p:sp>
        <p:nvSpPr>
          <p:cNvPr id="5" name="Shape 2"/>
          <p:cNvSpPr/>
          <p:nvPr/>
        </p:nvSpPr>
        <p:spPr>
          <a:xfrm>
            <a:off x="446708" y="4746575"/>
            <a:ext cx="3961095" cy="196743"/>
          </a:xfrm>
          <a:prstGeom prst="roundRect">
            <a:avLst>
              <a:gd name="adj" fmla="val 1863"/>
            </a:avLst>
          </a:prstGeom>
          <a:solidFill>
            <a:srgbClr val="9FA582"/>
          </a:solidFill>
          <a:ln/>
        </p:spPr>
      </p:sp>
      <p:sp>
        <p:nvSpPr>
          <p:cNvPr id="6" name="Text 3"/>
          <p:cNvSpPr/>
          <p:nvPr/>
        </p:nvSpPr>
        <p:spPr>
          <a:xfrm>
            <a:off x="508695" y="4777532"/>
            <a:ext cx="3841015" cy="45719"/>
          </a:xfrm>
          <a:prstGeom prst="rect">
            <a:avLst/>
          </a:prstGeom>
          <a:noFill/>
          <a:ln/>
        </p:spPr>
        <p:txBody>
          <a:bodyPr wrap="none" lIns="0" tIns="0" rIns="0" bIns="0" rtlCol="0" anchor="t"/>
          <a:lstStyle/>
          <a:p>
            <a:pPr marL="0" indent="0" algn="l">
              <a:lnSpc>
                <a:spcPct val="104000"/>
              </a:lnSpc>
              <a:buNone/>
            </a:pPr>
            <a:r>
              <a:rPr lang="en-US" sz="600" b="1" dirty="0">
                <a:solidFill>
                  <a:srgbClr val="000000"/>
                </a:solidFill>
                <a:latin typeface="Outfit Bold" pitchFamily="34" charset="0"/>
                <a:ea typeface="Outfit Bold" pitchFamily="34" charset="-122"/>
                <a:cs typeface="Outfit Bold" pitchFamily="34" charset="-120"/>
              </a:rPr>
              <a:t>Manual Testing with Burp Suite</a:t>
            </a:r>
            <a:endParaRPr lang="en-US" sz="600" dirty="0"/>
          </a:p>
        </p:txBody>
      </p:sp>
      <p:sp>
        <p:nvSpPr>
          <p:cNvPr id="7" name="Text 4"/>
          <p:cNvSpPr/>
          <p:nvPr/>
        </p:nvSpPr>
        <p:spPr>
          <a:xfrm>
            <a:off x="508695" y="4905375"/>
            <a:ext cx="3841015" cy="129921"/>
          </a:xfrm>
          <a:prstGeom prst="rect">
            <a:avLst/>
          </a:prstGeom>
          <a:noFill/>
          <a:ln/>
        </p:spPr>
        <p:txBody>
          <a:bodyPr wrap="square" lIns="0" tIns="0" rIns="0" bIns="0" rtlCol="0" anchor="t">
            <a:normAutofit fontScale="55000" lnSpcReduction="20000"/>
          </a:bodyPr>
          <a:lstStyle/>
          <a:p>
            <a:pPr marL="91440" indent="-91440" algn="l">
              <a:lnSpc>
                <a:spcPct val="100000"/>
              </a:lnSpc>
              <a:buSzPct val="100000"/>
              <a:buChar char="•"/>
            </a:pPr>
            <a:r>
              <a:rPr lang="en-US" sz="450" dirty="0">
                <a:solidFill>
                  <a:srgbClr val="000000"/>
                </a:solidFill>
                <a:latin typeface="Bitter" pitchFamily="34" charset="0"/>
                <a:ea typeface="Bitter" pitchFamily="34" charset="-122"/>
                <a:cs typeface="Bitter" pitchFamily="34" charset="-120"/>
              </a:rPr>
              <a:t>Intercept HTTP traffic before it hits the server</a:t>
            </a:r>
            <a:endParaRPr lang="en-US" sz="450" dirty="0"/>
          </a:p>
          <a:p>
            <a:pPr marL="91440" indent="-91440" algn="l">
              <a:lnSpc>
                <a:spcPct val="100000"/>
              </a:lnSpc>
              <a:buSzPct val="100000"/>
              <a:buChar char="•"/>
            </a:pPr>
            <a:r>
              <a:rPr lang="en-US" sz="450" dirty="0">
                <a:solidFill>
                  <a:srgbClr val="000000"/>
                </a:solidFill>
                <a:latin typeface="Bitter" pitchFamily="34" charset="0"/>
                <a:ea typeface="Bitter" pitchFamily="34" charset="-122"/>
                <a:cs typeface="Bitter" pitchFamily="34" charset="-120"/>
              </a:rPr>
              <a:t>Decode base64 JWT payloads in Repeater</a:t>
            </a:r>
            <a:endParaRPr lang="en-US" sz="450" dirty="0"/>
          </a:p>
          <a:p>
            <a:pPr marL="91440" indent="-91440" algn="l">
              <a:lnSpc>
                <a:spcPct val="100000"/>
              </a:lnSpc>
              <a:buSzPct val="100000"/>
              <a:buChar char="•"/>
            </a:pPr>
            <a:r>
              <a:rPr lang="en-US" sz="450" dirty="0">
                <a:solidFill>
                  <a:srgbClr val="000000"/>
                </a:solidFill>
                <a:latin typeface="Bitter" pitchFamily="34" charset="0"/>
                <a:ea typeface="Bitter" pitchFamily="34" charset="-122"/>
                <a:cs typeface="Bitter" pitchFamily="34" charset="-120"/>
              </a:rPr>
              <a:t>Modify claims (e.g., </a:t>
            </a:r>
            <a:r>
              <a:rPr lang="en-US" sz="450" dirty="0">
                <a:solidFill>
                  <a:srgbClr val="000000"/>
                </a:solidFill>
                <a:highlight>
                  <a:srgbClr val="929875"/>
                </a:highlight>
                <a:latin typeface="Consolas" pitchFamily="34" charset="0"/>
                <a:ea typeface="Consolas" pitchFamily="34" charset="-122"/>
                <a:cs typeface="Consolas" pitchFamily="34" charset="-120"/>
              </a:rPr>
              <a:t>role: user</a:t>
            </a:r>
            <a:r>
              <a:rPr lang="en-US" sz="450" dirty="0">
                <a:solidFill>
                  <a:srgbClr val="000000"/>
                </a:solidFill>
                <a:latin typeface="Bitter" pitchFamily="34" charset="0"/>
                <a:ea typeface="Bitter" pitchFamily="34" charset="-122"/>
                <a:cs typeface="Bitter" pitchFamily="34" charset="-120"/>
              </a:rPr>
              <a:t> → </a:t>
            </a:r>
            <a:r>
              <a:rPr lang="en-US" sz="450" dirty="0">
                <a:solidFill>
                  <a:srgbClr val="000000"/>
                </a:solidFill>
                <a:highlight>
                  <a:srgbClr val="929875"/>
                </a:highlight>
                <a:latin typeface="Consolas" pitchFamily="34" charset="0"/>
                <a:ea typeface="Consolas" pitchFamily="34" charset="-122"/>
                <a:cs typeface="Consolas" pitchFamily="34" charset="-120"/>
              </a:rPr>
              <a:t>role: admin</a:t>
            </a:r>
            <a:r>
              <a:rPr lang="en-US" sz="450" dirty="0">
                <a:solidFill>
                  <a:srgbClr val="000000"/>
                </a:solidFill>
                <a:latin typeface="Bitter" pitchFamily="34" charset="0"/>
                <a:ea typeface="Bitter" pitchFamily="34" charset="-122"/>
                <a:cs typeface="Bitter" pitchFamily="34" charset="-120"/>
              </a:rPr>
              <a:t>)</a:t>
            </a:r>
            <a:endParaRPr lang="en-US" sz="450" dirty="0"/>
          </a:p>
          <a:p>
            <a:pPr marL="91440" indent="-91440" algn="l">
              <a:lnSpc>
                <a:spcPct val="100000"/>
              </a:lnSpc>
              <a:buSzPct val="100000"/>
              <a:buChar char="•"/>
            </a:pPr>
            <a:r>
              <a:rPr lang="en-US" sz="450" dirty="0">
                <a:solidFill>
                  <a:srgbClr val="000000"/>
                </a:solidFill>
                <a:latin typeface="Bitter" pitchFamily="34" charset="0"/>
                <a:ea typeface="Bitter" pitchFamily="34" charset="-122"/>
                <a:cs typeface="Bitter" pitchFamily="34" charset="-120"/>
              </a:rPr>
              <a:t>If signature isn't validated — you own the app</a:t>
            </a:r>
            <a:endParaRPr lang="en-US" sz="450" dirty="0"/>
          </a:p>
        </p:txBody>
      </p:sp>
      <p:sp>
        <p:nvSpPr>
          <p:cNvPr id="8" name="Text 5"/>
          <p:cNvSpPr/>
          <p:nvPr/>
        </p:nvSpPr>
        <p:spPr>
          <a:xfrm>
            <a:off x="4647605" y="4777532"/>
            <a:ext cx="3874603" cy="45719"/>
          </a:xfrm>
          <a:prstGeom prst="rect">
            <a:avLst/>
          </a:prstGeom>
          <a:noFill/>
          <a:ln/>
        </p:spPr>
        <p:txBody>
          <a:bodyPr wrap="none" lIns="0" tIns="0" rIns="0" bIns="0" rtlCol="0" anchor="t"/>
          <a:lstStyle/>
          <a:p>
            <a:pPr marL="0" indent="0" algn="l">
              <a:lnSpc>
                <a:spcPct val="104000"/>
              </a:lnSpc>
              <a:buNone/>
            </a:pPr>
            <a:r>
              <a:rPr lang="en-US" sz="600" b="1" dirty="0">
                <a:solidFill>
                  <a:srgbClr val="E1E5CD"/>
                </a:solidFill>
                <a:latin typeface="Outfit Bold" pitchFamily="34" charset="0"/>
                <a:ea typeface="Outfit Bold" pitchFamily="34" charset="-122"/>
                <a:cs typeface="Outfit Bold" pitchFamily="34" charset="-120"/>
              </a:rPr>
              <a:t>Automated Testing with OWASP ZAP</a:t>
            </a:r>
            <a:endParaRPr lang="en-US" sz="600" dirty="0"/>
          </a:p>
        </p:txBody>
      </p:sp>
      <p:sp>
        <p:nvSpPr>
          <p:cNvPr id="9" name="Text 6"/>
          <p:cNvSpPr/>
          <p:nvPr/>
        </p:nvSpPr>
        <p:spPr>
          <a:xfrm>
            <a:off x="4647605" y="4905375"/>
            <a:ext cx="3874603" cy="129921"/>
          </a:xfrm>
          <a:prstGeom prst="rect">
            <a:avLst/>
          </a:prstGeom>
          <a:noFill/>
          <a:ln/>
        </p:spPr>
        <p:txBody>
          <a:bodyPr wrap="square" lIns="0" tIns="0" rIns="0" bIns="0" rtlCol="0" anchor="t">
            <a:normAutofit fontScale="55000" lnSpcReduction="20000"/>
          </a:bodyPr>
          <a:lstStyle/>
          <a:p>
            <a:pPr marL="91440" indent="-91440" algn="l">
              <a:lnSpc>
                <a:spcPct val="100000"/>
              </a:lnSpc>
              <a:buSzPct val="100000"/>
              <a:buChar char="•"/>
            </a:pPr>
            <a:r>
              <a:rPr lang="en-US" sz="450" dirty="0">
                <a:solidFill>
                  <a:srgbClr val="C2C4B5"/>
                </a:solidFill>
                <a:latin typeface="Bitter" pitchFamily="34" charset="0"/>
                <a:ea typeface="Bitter" pitchFamily="34" charset="-122"/>
                <a:cs typeface="Bitter" pitchFamily="34" charset="-120"/>
              </a:rPr>
              <a:t>Dynamic Application Security Testing (DAST)</a:t>
            </a:r>
            <a:endParaRPr lang="en-US" sz="450" dirty="0"/>
          </a:p>
          <a:p>
            <a:pPr marL="91440" indent="-91440" algn="l">
              <a:lnSpc>
                <a:spcPct val="100000"/>
              </a:lnSpc>
              <a:buSzPct val="100000"/>
              <a:buChar char="•"/>
            </a:pPr>
            <a:r>
              <a:rPr lang="en-US" sz="450" dirty="0">
                <a:solidFill>
                  <a:srgbClr val="C2C4B5"/>
                </a:solidFill>
                <a:latin typeface="Bitter" pitchFamily="34" charset="0"/>
                <a:ea typeface="Bitter" pitchFamily="34" charset="-122"/>
                <a:cs typeface="Bitter" pitchFamily="34" charset="-120"/>
              </a:rPr>
              <a:t>Crawl applications and analyze security headers</a:t>
            </a:r>
            <a:endParaRPr lang="en-US" sz="450" dirty="0"/>
          </a:p>
          <a:p>
            <a:pPr marL="91440" indent="-91440" algn="l">
              <a:lnSpc>
                <a:spcPct val="100000"/>
              </a:lnSpc>
              <a:buSzPct val="100000"/>
              <a:buChar char="•"/>
            </a:pPr>
            <a:r>
              <a:rPr lang="en-US" sz="450" dirty="0">
                <a:solidFill>
                  <a:srgbClr val="C2C4B5"/>
                </a:solidFill>
                <a:latin typeface="Bitter" pitchFamily="34" charset="0"/>
                <a:ea typeface="Bitter" pitchFamily="34" charset="-122"/>
                <a:cs typeface="Bitter" pitchFamily="34" charset="-120"/>
              </a:rPr>
              <a:t>Test authentication flows and session management</a:t>
            </a:r>
            <a:endParaRPr lang="en-US" sz="450" dirty="0"/>
          </a:p>
          <a:p>
            <a:pPr marL="91440" indent="-91440" algn="l">
              <a:lnSpc>
                <a:spcPct val="100000"/>
              </a:lnSpc>
              <a:buSzPct val="100000"/>
              <a:buChar char="•"/>
            </a:pPr>
            <a:r>
              <a:rPr lang="en-US" sz="450" dirty="0">
                <a:solidFill>
                  <a:srgbClr val="C2C4B5"/>
                </a:solidFill>
                <a:latin typeface="Bitter" pitchFamily="34" charset="0"/>
                <a:ea typeface="Bitter" pitchFamily="34" charset="-122"/>
                <a:cs typeface="Bitter" pitchFamily="34" charset="-120"/>
              </a:rPr>
              <a:t>Export JSON/CSV reports directly into CI/CD pipelines</a:t>
            </a:r>
            <a:endParaRPr lang="en-US" sz="4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6119" y="341114"/>
            <a:ext cx="8151763" cy="193849"/>
          </a:xfrm>
          <a:prstGeom prst="rect">
            <a:avLst/>
          </a:prstGeom>
          <a:noFill/>
          <a:ln/>
        </p:spPr>
        <p:txBody>
          <a:bodyPr wrap="none" lIns="0" tIns="0" rIns="0" bIns="0" rtlCol="0" anchor="t"/>
          <a:lstStyle/>
          <a:p>
            <a:pPr marL="0" indent="0" algn="l">
              <a:lnSpc>
                <a:spcPct val="104000"/>
              </a:lnSpc>
              <a:buNone/>
            </a:pPr>
            <a:r>
              <a:rPr lang="en-US" sz="1200" b="1" dirty="0">
                <a:solidFill>
                  <a:srgbClr val="E1E5CD"/>
                </a:solidFill>
                <a:latin typeface="Outfit Bold" pitchFamily="34" charset="0"/>
                <a:ea typeface="Outfit Bold" pitchFamily="34" charset="-122"/>
                <a:cs typeface="Outfit Bold" pitchFamily="34" charset="-120"/>
              </a:rPr>
              <a:t>Web Application Security Testing Workflow</a:t>
            </a:r>
            <a:endParaRPr lang="en-US" sz="1200" dirty="0"/>
          </a:p>
        </p:txBody>
      </p:sp>
      <p:sp>
        <p:nvSpPr>
          <p:cNvPr id="3" name="Text 1"/>
          <p:cNvSpPr/>
          <p:nvPr/>
        </p:nvSpPr>
        <p:spPr>
          <a:xfrm>
            <a:off x="496119" y="596950"/>
            <a:ext cx="8151763"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C2C4B5"/>
                </a:solidFill>
                <a:latin typeface="Bitter" pitchFamily="34" charset="0"/>
                <a:ea typeface="Bitter" pitchFamily="34" charset="-122"/>
                <a:cs typeface="Bitter" pitchFamily="34" charset="-120"/>
              </a:rPr>
              <a:t>Understanding how to practically approach web application security is crucial. This workflow outlines the key tools, techniques, and mindsets required to effectively identify and mitigate vulnerabilities in modern web applications, moving from manual interception to automated scanning.</a:t>
            </a:r>
            <a:endParaRPr lang="en-US" sz="450" dirty="0"/>
          </a:p>
        </p:txBody>
      </p:sp>
      <p:pic>
        <p:nvPicPr>
          <p:cNvPr id="4" name="Image 0" descr="preencoded.png"/>
          <p:cNvPicPr>
            <a:picLocks noChangeAspect="1"/>
          </p:cNvPicPr>
          <p:nvPr/>
        </p:nvPicPr>
        <p:blipFill>
          <a:blip r:embed="rId3"/>
          <a:stretch>
            <a:fillRect/>
          </a:stretch>
        </p:blipFill>
        <p:spPr>
          <a:xfrm>
            <a:off x="496119" y="780455"/>
            <a:ext cx="7315200" cy="4114800"/>
          </a:xfrm>
          <a:prstGeom prst="rect">
            <a:avLst/>
          </a:prstGeom>
        </p:spPr>
      </p:pic>
      <p:sp>
        <p:nvSpPr>
          <p:cNvPr id="5" name="Shape 2"/>
          <p:cNvSpPr/>
          <p:nvPr/>
        </p:nvSpPr>
        <p:spPr>
          <a:xfrm>
            <a:off x="4567238" y="4930080"/>
            <a:ext cx="9525" cy="2565574"/>
          </a:xfrm>
          <a:prstGeom prst="roundRect">
            <a:avLst>
              <a:gd name="adj" fmla="val 50000"/>
            </a:avLst>
          </a:prstGeom>
          <a:solidFill>
            <a:srgbClr val="545557"/>
          </a:solidFill>
          <a:ln/>
        </p:spPr>
      </p:sp>
      <p:sp>
        <p:nvSpPr>
          <p:cNvPr id="6" name="Shape 3"/>
          <p:cNvSpPr/>
          <p:nvPr/>
        </p:nvSpPr>
        <p:spPr>
          <a:xfrm>
            <a:off x="4457551" y="4995044"/>
            <a:ext cx="123974" cy="9525"/>
          </a:xfrm>
          <a:prstGeom prst="roundRect">
            <a:avLst>
              <a:gd name="adj" fmla="val 50000"/>
            </a:avLst>
          </a:prstGeom>
          <a:solidFill>
            <a:srgbClr val="545557"/>
          </a:solidFill>
          <a:ln/>
        </p:spPr>
      </p:sp>
      <p:sp>
        <p:nvSpPr>
          <p:cNvPr id="7" name="Shape 4"/>
          <p:cNvSpPr/>
          <p:nvPr/>
        </p:nvSpPr>
        <p:spPr>
          <a:xfrm>
            <a:off x="4548746" y="4976552"/>
            <a:ext cx="46509" cy="46509"/>
          </a:xfrm>
          <a:prstGeom prst="ellipse">
            <a:avLst/>
          </a:prstGeom>
          <a:solidFill>
            <a:srgbClr val="9FA582"/>
          </a:solidFill>
          <a:ln/>
        </p:spPr>
      </p:sp>
      <p:sp>
        <p:nvSpPr>
          <p:cNvPr id="8" name="Text 5"/>
          <p:cNvSpPr/>
          <p:nvPr/>
        </p:nvSpPr>
        <p:spPr>
          <a:xfrm>
            <a:off x="496119" y="4951363"/>
            <a:ext cx="3827859" cy="96887"/>
          </a:xfrm>
          <a:prstGeom prst="rect">
            <a:avLst/>
          </a:prstGeom>
          <a:noFill/>
          <a:ln/>
        </p:spPr>
        <p:txBody>
          <a:bodyPr wrap="none" lIns="0" tIns="0" rIns="0" bIns="0" rtlCol="0" anchor="t"/>
          <a:lstStyle/>
          <a:p>
            <a:pPr marL="0" indent="0" algn="r">
              <a:lnSpc>
                <a:spcPct val="104000"/>
              </a:lnSpc>
              <a:buNone/>
            </a:pPr>
            <a:r>
              <a:rPr lang="en-US" sz="600" b="1" dirty="0">
                <a:solidFill>
                  <a:srgbClr val="C2C4B5"/>
                </a:solidFill>
                <a:latin typeface="Outfit Bold" pitchFamily="34" charset="0"/>
                <a:ea typeface="Outfit Bold" pitchFamily="34" charset="-122"/>
                <a:cs typeface="Outfit Bold" pitchFamily="34" charset="-120"/>
              </a:rPr>
              <a:t>Reconnaissance</a:t>
            </a:r>
            <a:endParaRPr lang="en-US" sz="600" dirty="0"/>
          </a:p>
        </p:txBody>
      </p:sp>
      <p:sp>
        <p:nvSpPr>
          <p:cNvPr id="9" name="Shape 6"/>
          <p:cNvSpPr/>
          <p:nvPr/>
        </p:nvSpPr>
        <p:spPr>
          <a:xfrm>
            <a:off x="4562475" y="5305053"/>
            <a:ext cx="123974" cy="9525"/>
          </a:xfrm>
          <a:prstGeom prst="roundRect">
            <a:avLst>
              <a:gd name="adj" fmla="val 50000"/>
            </a:avLst>
          </a:prstGeom>
          <a:solidFill>
            <a:srgbClr val="545557"/>
          </a:solidFill>
          <a:ln/>
        </p:spPr>
      </p:sp>
      <p:sp>
        <p:nvSpPr>
          <p:cNvPr id="10" name="Shape 7"/>
          <p:cNvSpPr/>
          <p:nvPr/>
        </p:nvSpPr>
        <p:spPr>
          <a:xfrm>
            <a:off x="4548746" y="5286561"/>
            <a:ext cx="46509" cy="46509"/>
          </a:xfrm>
          <a:prstGeom prst="ellipse">
            <a:avLst/>
          </a:prstGeom>
          <a:solidFill>
            <a:srgbClr val="9FA582"/>
          </a:solidFill>
          <a:ln/>
        </p:spPr>
      </p:sp>
      <p:sp>
        <p:nvSpPr>
          <p:cNvPr id="11" name="Text 8"/>
          <p:cNvSpPr/>
          <p:nvPr/>
        </p:nvSpPr>
        <p:spPr>
          <a:xfrm>
            <a:off x="4820022" y="5261372"/>
            <a:ext cx="3827859" cy="96887"/>
          </a:xfrm>
          <a:prstGeom prst="rect">
            <a:avLst/>
          </a:prstGeom>
          <a:noFill/>
          <a:ln/>
        </p:spPr>
        <p:txBody>
          <a:bodyPr wrap="none" lIns="0" tIns="0" rIns="0" bIns="0" rtlCol="0" anchor="t"/>
          <a:lstStyle/>
          <a:p>
            <a:pPr marL="0" indent="0" algn="l">
              <a:lnSpc>
                <a:spcPct val="104000"/>
              </a:lnSpc>
              <a:buNone/>
            </a:pPr>
            <a:r>
              <a:rPr lang="en-US" sz="600" b="1" dirty="0">
                <a:solidFill>
                  <a:srgbClr val="C2C4B5"/>
                </a:solidFill>
                <a:latin typeface="Outfit Bold" pitchFamily="34" charset="0"/>
                <a:ea typeface="Outfit Bold" pitchFamily="34" charset="-122"/>
                <a:cs typeface="Outfit Bold" pitchFamily="34" charset="-120"/>
              </a:rPr>
              <a:t>Proxy Configuration</a:t>
            </a:r>
            <a:endParaRPr lang="en-US" sz="600" dirty="0"/>
          </a:p>
        </p:txBody>
      </p:sp>
      <p:sp>
        <p:nvSpPr>
          <p:cNvPr id="12" name="Shape 9"/>
          <p:cNvSpPr/>
          <p:nvPr/>
        </p:nvSpPr>
        <p:spPr>
          <a:xfrm>
            <a:off x="4457551" y="5594747"/>
            <a:ext cx="123974" cy="9525"/>
          </a:xfrm>
          <a:prstGeom prst="roundRect">
            <a:avLst>
              <a:gd name="adj" fmla="val 50000"/>
            </a:avLst>
          </a:prstGeom>
          <a:solidFill>
            <a:srgbClr val="545557"/>
          </a:solidFill>
          <a:ln/>
        </p:spPr>
      </p:sp>
      <p:sp>
        <p:nvSpPr>
          <p:cNvPr id="13" name="Shape 10"/>
          <p:cNvSpPr/>
          <p:nvPr/>
        </p:nvSpPr>
        <p:spPr>
          <a:xfrm>
            <a:off x="4548746" y="5576255"/>
            <a:ext cx="46509" cy="46509"/>
          </a:xfrm>
          <a:prstGeom prst="ellipse">
            <a:avLst/>
          </a:prstGeom>
          <a:solidFill>
            <a:srgbClr val="9FA582"/>
          </a:solidFill>
          <a:ln/>
        </p:spPr>
      </p:sp>
      <p:sp>
        <p:nvSpPr>
          <p:cNvPr id="14" name="Text 11"/>
          <p:cNvSpPr/>
          <p:nvPr/>
        </p:nvSpPr>
        <p:spPr>
          <a:xfrm>
            <a:off x="496119" y="5551066"/>
            <a:ext cx="3827859" cy="96887"/>
          </a:xfrm>
          <a:prstGeom prst="rect">
            <a:avLst/>
          </a:prstGeom>
          <a:noFill/>
          <a:ln/>
        </p:spPr>
        <p:txBody>
          <a:bodyPr wrap="none" lIns="0" tIns="0" rIns="0" bIns="0" rtlCol="0" anchor="t"/>
          <a:lstStyle/>
          <a:p>
            <a:pPr marL="0" indent="0" algn="r">
              <a:lnSpc>
                <a:spcPct val="104000"/>
              </a:lnSpc>
              <a:buNone/>
            </a:pPr>
            <a:r>
              <a:rPr lang="en-US" sz="600" b="1" dirty="0">
                <a:solidFill>
                  <a:srgbClr val="C2C4B5"/>
                </a:solidFill>
                <a:latin typeface="Outfit Bold" pitchFamily="34" charset="0"/>
                <a:ea typeface="Outfit Bold" pitchFamily="34" charset="-122"/>
                <a:cs typeface="Outfit Bold" pitchFamily="34" charset="-120"/>
              </a:rPr>
              <a:t>Crawl</a:t>
            </a:r>
            <a:endParaRPr lang="en-US" sz="600" dirty="0"/>
          </a:p>
        </p:txBody>
      </p:sp>
      <p:sp>
        <p:nvSpPr>
          <p:cNvPr id="15" name="Shape 12"/>
          <p:cNvSpPr/>
          <p:nvPr/>
        </p:nvSpPr>
        <p:spPr>
          <a:xfrm>
            <a:off x="4562475" y="5884441"/>
            <a:ext cx="123974" cy="9525"/>
          </a:xfrm>
          <a:prstGeom prst="roundRect">
            <a:avLst>
              <a:gd name="adj" fmla="val 50000"/>
            </a:avLst>
          </a:prstGeom>
          <a:solidFill>
            <a:srgbClr val="545557"/>
          </a:solidFill>
          <a:ln/>
        </p:spPr>
      </p:sp>
      <p:sp>
        <p:nvSpPr>
          <p:cNvPr id="16" name="Shape 13"/>
          <p:cNvSpPr/>
          <p:nvPr/>
        </p:nvSpPr>
        <p:spPr>
          <a:xfrm>
            <a:off x="4548746" y="5865949"/>
            <a:ext cx="46509" cy="46509"/>
          </a:xfrm>
          <a:prstGeom prst="ellipse">
            <a:avLst/>
          </a:prstGeom>
          <a:solidFill>
            <a:srgbClr val="9FA582"/>
          </a:solidFill>
          <a:ln/>
        </p:spPr>
      </p:sp>
      <p:sp>
        <p:nvSpPr>
          <p:cNvPr id="17" name="Text 14"/>
          <p:cNvSpPr/>
          <p:nvPr/>
        </p:nvSpPr>
        <p:spPr>
          <a:xfrm>
            <a:off x="4820022" y="5840760"/>
            <a:ext cx="3827859" cy="96887"/>
          </a:xfrm>
          <a:prstGeom prst="rect">
            <a:avLst/>
          </a:prstGeom>
          <a:noFill/>
          <a:ln/>
        </p:spPr>
        <p:txBody>
          <a:bodyPr wrap="none" lIns="0" tIns="0" rIns="0" bIns="0" rtlCol="0" anchor="t"/>
          <a:lstStyle/>
          <a:p>
            <a:pPr marL="0" indent="0" algn="l">
              <a:lnSpc>
                <a:spcPct val="104000"/>
              </a:lnSpc>
              <a:buNone/>
            </a:pPr>
            <a:r>
              <a:rPr lang="en-US" sz="600" b="1" dirty="0">
                <a:solidFill>
                  <a:srgbClr val="C2C4B5"/>
                </a:solidFill>
                <a:latin typeface="Outfit Bold" pitchFamily="34" charset="0"/>
                <a:ea typeface="Outfit Bold" pitchFamily="34" charset="-122"/>
                <a:cs typeface="Outfit Bold" pitchFamily="34" charset="-120"/>
              </a:rPr>
              <a:t>Manual Testing</a:t>
            </a:r>
            <a:endParaRPr lang="en-US" sz="600" dirty="0"/>
          </a:p>
        </p:txBody>
      </p:sp>
      <p:sp>
        <p:nvSpPr>
          <p:cNvPr id="18" name="Shape 15"/>
          <p:cNvSpPr/>
          <p:nvPr/>
        </p:nvSpPr>
        <p:spPr>
          <a:xfrm>
            <a:off x="4457551" y="6174135"/>
            <a:ext cx="123974" cy="9525"/>
          </a:xfrm>
          <a:prstGeom prst="roundRect">
            <a:avLst>
              <a:gd name="adj" fmla="val 50000"/>
            </a:avLst>
          </a:prstGeom>
          <a:solidFill>
            <a:srgbClr val="545557"/>
          </a:solidFill>
          <a:ln/>
        </p:spPr>
      </p:sp>
      <p:sp>
        <p:nvSpPr>
          <p:cNvPr id="19" name="Shape 16"/>
          <p:cNvSpPr/>
          <p:nvPr/>
        </p:nvSpPr>
        <p:spPr>
          <a:xfrm>
            <a:off x="4548746" y="6155643"/>
            <a:ext cx="46509" cy="46509"/>
          </a:xfrm>
          <a:prstGeom prst="ellipse">
            <a:avLst/>
          </a:prstGeom>
          <a:solidFill>
            <a:srgbClr val="9FA582"/>
          </a:solidFill>
          <a:ln/>
        </p:spPr>
      </p:sp>
      <p:sp>
        <p:nvSpPr>
          <p:cNvPr id="20" name="Text 17"/>
          <p:cNvSpPr/>
          <p:nvPr/>
        </p:nvSpPr>
        <p:spPr>
          <a:xfrm>
            <a:off x="496119" y="6130454"/>
            <a:ext cx="3827859" cy="96887"/>
          </a:xfrm>
          <a:prstGeom prst="rect">
            <a:avLst/>
          </a:prstGeom>
          <a:noFill/>
          <a:ln/>
        </p:spPr>
        <p:txBody>
          <a:bodyPr wrap="none" lIns="0" tIns="0" rIns="0" bIns="0" rtlCol="0" anchor="t"/>
          <a:lstStyle/>
          <a:p>
            <a:pPr marL="0" indent="0" algn="r">
              <a:lnSpc>
                <a:spcPct val="104000"/>
              </a:lnSpc>
              <a:buNone/>
            </a:pPr>
            <a:r>
              <a:rPr lang="en-US" sz="600" b="1" dirty="0">
                <a:solidFill>
                  <a:srgbClr val="C2C4B5"/>
                </a:solidFill>
                <a:latin typeface="Outfit Bold" pitchFamily="34" charset="0"/>
                <a:ea typeface="Outfit Bold" pitchFamily="34" charset="-122"/>
                <a:cs typeface="Outfit Bold" pitchFamily="34" charset="-120"/>
              </a:rPr>
              <a:t>Automated Scanning</a:t>
            </a:r>
            <a:endParaRPr lang="en-US" sz="600" dirty="0"/>
          </a:p>
        </p:txBody>
      </p:sp>
      <p:sp>
        <p:nvSpPr>
          <p:cNvPr id="21" name="Shape 18"/>
          <p:cNvSpPr/>
          <p:nvPr/>
        </p:nvSpPr>
        <p:spPr>
          <a:xfrm>
            <a:off x="4562475" y="6463829"/>
            <a:ext cx="123974" cy="9525"/>
          </a:xfrm>
          <a:prstGeom prst="roundRect">
            <a:avLst>
              <a:gd name="adj" fmla="val 50000"/>
            </a:avLst>
          </a:prstGeom>
          <a:solidFill>
            <a:srgbClr val="545557"/>
          </a:solidFill>
          <a:ln/>
        </p:spPr>
      </p:sp>
      <p:sp>
        <p:nvSpPr>
          <p:cNvPr id="22" name="Shape 19"/>
          <p:cNvSpPr/>
          <p:nvPr/>
        </p:nvSpPr>
        <p:spPr>
          <a:xfrm>
            <a:off x="4548746" y="6445337"/>
            <a:ext cx="46509" cy="46509"/>
          </a:xfrm>
          <a:prstGeom prst="ellipse">
            <a:avLst/>
          </a:prstGeom>
          <a:solidFill>
            <a:srgbClr val="9FA582"/>
          </a:solidFill>
          <a:ln/>
        </p:spPr>
      </p:sp>
      <p:sp>
        <p:nvSpPr>
          <p:cNvPr id="23" name="Text 20"/>
          <p:cNvSpPr/>
          <p:nvPr/>
        </p:nvSpPr>
        <p:spPr>
          <a:xfrm>
            <a:off x="4820022" y="6420148"/>
            <a:ext cx="3827859" cy="96887"/>
          </a:xfrm>
          <a:prstGeom prst="rect">
            <a:avLst/>
          </a:prstGeom>
          <a:noFill/>
          <a:ln/>
        </p:spPr>
        <p:txBody>
          <a:bodyPr wrap="none" lIns="0" tIns="0" rIns="0" bIns="0" rtlCol="0" anchor="t"/>
          <a:lstStyle/>
          <a:p>
            <a:pPr marL="0" indent="0" algn="l">
              <a:lnSpc>
                <a:spcPct val="104000"/>
              </a:lnSpc>
              <a:buNone/>
            </a:pPr>
            <a:r>
              <a:rPr lang="en-US" sz="600" b="1" dirty="0">
                <a:solidFill>
                  <a:srgbClr val="C2C4B5"/>
                </a:solidFill>
                <a:latin typeface="Outfit Bold" pitchFamily="34" charset="0"/>
                <a:ea typeface="Outfit Bold" pitchFamily="34" charset="-122"/>
                <a:cs typeface="Outfit Bold" pitchFamily="34" charset="-120"/>
              </a:rPr>
              <a:t>Validate Findings</a:t>
            </a:r>
            <a:endParaRPr lang="en-US" sz="600" dirty="0"/>
          </a:p>
        </p:txBody>
      </p:sp>
      <p:sp>
        <p:nvSpPr>
          <p:cNvPr id="24" name="Shape 21"/>
          <p:cNvSpPr/>
          <p:nvPr/>
        </p:nvSpPr>
        <p:spPr>
          <a:xfrm>
            <a:off x="4457551" y="6753523"/>
            <a:ext cx="123974" cy="9525"/>
          </a:xfrm>
          <a:prstGeom prst="roundRect">
            <a:avLst>
              <a:gd name="adj" fmla="val 50000"/>
            </a:avLst>
          </a:prstGeom>
          <a:solidFill>
            <a:srgbClr val="545557"/>
          </a:solidFill>
          <a:ln/>
        </p:spPr>
      </p:sp>
      <p:sp>
        <p:nvSpPr>
          <p:cNvPr id="25" name="Shape 22"/>
          <p:cNvSpPr/>
          <p:nvPr/>
        </p:nvSpPr>
        <p:spPr>
          <a:xfrm>
            <a:off x="4548746" y="6735031"/>
            <a:ext cx="46509" cy="46509"/>
          </a:xfrm>
          <a:prstGeom prst="ellipse">
            <a:avLst/>
          </a:prstGeom>
          <a:solidFill>
            <a:srgbClr val="9FA582"/>
          </a:solidFill>
          <a:ln/>
        </p:spPr>
      </p:sp>
      <p:sp>
        <p:nvSpPr>
          <p:cNvPr id="26" name="Text 23"/>
          <p:cNvSpPr/>
          <p:nvPr/>
        </p:nvSpPr>
        <p:spPr>
          <a:xfrm>
            <a:off x="496119" y="6709842"/>
            <a:ext cx="3827859" cy="96887"/>
          </a:xfrm>
          <a:prstGeom prst="rect">
            <a:avLst/>
          </a:prstGeom>
          <a:noFill/>
          <a:ln/>
        </p:spPr>
        <p:txBody>
          <a:bodyPr wrap="none" lIns="0" tIns="0" rIns="0" bIns="0" rtlCol="0" anchor="t"/>
          <a:lstStyle/>
          <a:p>
            <a:pPr marL="0" indent="0" algn="r">
              <a:lnSpc>
                <a:spcPct val="104000"/>
              </a:lnSpc>
              <a:buNone/>
            </a:pPr>
            <a:r>
              <a:rPr lang="en-US" sz="600" b="1" dirty="0">
                <a:solidFill>
                  <a:srgbClr val="C2C4B5"/>
                </a:solidFill>
                <a:latin typeface="Outfit Bold" pitchFamily="34" charset="0"/>
                <a:ea typeface="Outfit Bold" pitchFamily="34" charset="-122"/>
                <a:cs typeface="Outfit Bold" pitchFamily="34" charset="-120"/>
              </a:rPr>
              <a:t>Risk Assessment</a:t>
            </a:r>
            <a:endParaRPr lang="en-US" sz="600" dirty="0"/>
          </a:p>
        </p:txBody>
      </p:sp>
      <p:sp>
        <p:nvSpPr>
          <p:cNvPr id="27" name="Shape 24"/>
          <p:cNvSpPr/>
          <p:nvPr/>
        </p:nvSpPr>
        <p:spPr>
          <a:xfrm>
            <a:off x="4562475" y="7043217"/>
            <a:ext cx="123974" cy="9525"/>
          </a:xfrm>
          <a:prstGeom prst="roundRect">
            <a:avLst>
              <a:gd name="adj" fmla="val 50000"/>
            </a:avLst>
          </a:prstGeom>
          <a:solidFill>
            <a:srgbClr val="545557"/>
          </a:solidFill>
          <a:ln/>
        </p:spPr>
      </p:sp>
      <p:sp>
        <p:nvSpPr>
          <p:cNvPr id="28" name="Shape 25"/>
          <p:cNvSpPr/>
          <p:nvPr/>
        </p:nvSpPr>
        <p:spPr>
          <a:xfrm>
            <a:off x="4548746" y="7024725"/>
            <a:ext cx="46509" cy="46509"/>
          </a:xfrm>
          <a:prstGeom prst="ellipse">
            <a:avLst/>
          </a:prstGeom>
          <a:solidFill>
            <a:srgbClr val="9FA582"/>
          </a:solidFill>
          <a:ln/>
        </p:spPr>
      </p:sp>
      <p:sp>
        <p:nvSpPr>
          <p:cNvPr id="29" name="Text 26"/>
          <p:cNvSpPr/>
          <p:nvPr/>
        </p:nvSpPr>
        <p:spPr>
          <a:xfrm>
            <a:off x="4820022" y="6999536"/>
            <a:ext cx="3827859" cy="96887"/>
          </a:xfrm>
          <a:prstGeom prst="rect">
            <a:avLst/>
          </a:prstGeom>
          <a:noFill/>
          <a:ln/>
        </p:spPr>
        <p:txBody>
          <a:bodyPr wrap="none" lIns="0" tIns="0" rIns="0" bIns="0" rtlCol="0" anchor="t"/>
          <a:lstStyle/>
          <a:p>
            <a:pPr marL="0" indent="0" algn="l">
              <a:lnSpc>
                <a:spcPct val="104000"/>
              </a:lnSpc>
              <a:buNone/>
            </a:pPr>
            <a:r>
              <a:rPr lang="en-US" sz="600" b="1" dirty="0">
                <a:solidFill>
                  <a:srgbClr val="C2C4B5"/>
                </a:solidFill>
                <a:latin typeface="Outfit Bold" pitchFamily="34" charset="0"/>
                <a:ea typeface="Outfit Bold" pitchFamily="34" charset="-122"/>
                <a:cs typeface="Outfit Bold" pitchFamily="34" charset="-120"/>
              </a:rPr>
              <a:t>Report Generation</a:t>
            </a:r>
            <a:endParaRPr lang="en-US" sz="600" dirty="0"/>
          </a:p>
        </p:txBody>
      </p:sp>
      <p:sp>
        <p:nvSpPr>
          <p:cNvPr id="30" name="Text 27"/>
          <p:cNvSpPr/>
          <p:nvPr/>
        </p:nvSpPr>
        <p:spPr>
          <a:xfrm>
            <a:off x="496119" y="7530480"/>
            <a:ext cx="8608963" cy="74340"/>
          </a:xfrm>
          <a:prstGeom prst="rect">
            <a:avLst/>
          </a:prstGeom>
          <a:noFill/>
          <a:ln/>
        </p:spPr>
        <p:txBody>
          <a:bodyPr wrap="none" lIns="0" tIns="0" rIns="0" bIns="0" rtlCol="0" anchor="t"/>
          <a:lstStyle/>
          <a:p>
            <a:pPr marL="0" indent="0" algn="l">
              <a:lnSpc>
                <a:spcPct val="100000"/>
              </a:lnSpc>
              <a:buNone/>
            </a:pPr>
            <a:r>
              <a:rPr lang="en-US" sz="450" dirty="0">
                <a:solidFill>
                  <a:srgbClr val="C2C4B5"/>
                </a:solidFill>
                <a:latin typeface="Bitter" pitchFamily="34" charset="0"/>
                <a:ea typeface="Bitter" pitchFamily="34" charset="-122"/>
                <a:cs typeface="Bitter" pitchFamily="34" charset="-120"/>
              </a:rPr>
              <a:t>This comprehensive workflow ensures that web applications are thoroughly tested against a wide array of vulnerabilities, covering both manual and automated approaches to provide a robust security posture.</a:t>
            </a:r>
            <a:endParaRPr lang="en-US" sz="4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6119" y="341784"/>
            <a:ext cx="8151763" cy="381521"/>
          </a:xfrm>
          <a:prstGeom prst="rect">
            <a:avLst/>
          </a:prstGeom>
          <a:noFill/>
          <a:ln/>
        </p:spPr>
        <p:txBody>
          <a:bodyPr wrap="none" lIns="0" tIns="0" rIns="0" bIns="0" rtlCol="0" anchor="t"/>
          <a:lstStyle/>
          <a:p>
            <a:pPr marL="0" indent="0" algn="l">
              <a:lnSpc>
                <a:spcPct val="104000"/>
              </a:lnSpc>
              <a:buNone/>
            </a:pPr>
            <a:r>
              <a:rPr lang="en-US" sz="2400" b="1" dirty="0">
                <a:solidFill>
                  <a:srgbClr val="E1E5CD"/>
                </a:solidFill>
                <a:latin typeface="Outfit Bold" pitchFamily="34" charset="0"/>
                <a:ea typeface="Outfit Bold" pitchFamily="34" charset="-122"/>
                <a:cs typeface="Outfit Bold" pitchFamily="34" charset="-120"/>
              </a:rPr>
              <a:t>The Corporate Security Assessment Workflow</a:t>
            </a:r>
            <a:endParaRPr lang="en-US" sz="2400" dirty="0"/>
          </a:p>
        </p:txBody>
      </p:sp>
      <p:sp>
        <p:nvSpPr>
          <p:cNvPr id="3" name="Text 1"/>
          <p:cNvSpPr/>
          <p:nvPr/>
        </p:nvSpPr>
        <p:spPr>
          <a:xfrm>
            <a:off x="496119" y="963662"/>
            <a:ext cx="8151763"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C2C4B5"/>
                </a:solidFill>
                <a:latin typeface="Bitter" pitchFamily="34" charset="0"/>
                <a:ea typeface="Bitter" pitchFamily="34" charset="-122"/>
                <a:cs typeface="Bitter" pitchFamily="34" charset="-120"/>
              </a:rPr>
              <a:t>A standard corporate engagement follows a </a:t>
            </a:r>
            <a:r>
              <a:rPr lang="en-US" sz="950" b="1" dirty="0">
                <a:solidFill>
                  <a:srgbClr val="C2C4B5"/>
                </a:solidFill>
                <a:latin typeface="Bitter Bold" pitchFamily="34" charset="0"/>
                <a:ea typeface="Bitter Bold" pitchFamily="34" charset="-122"/>
                <a:cs typeface="Bitter Bold" pitchFamily="34" charset="-120"/>
              </a:rPr>
              <a:t>rigorous, linear progression of analytical thought</a:t>
            </a:r>
            <a:r>
              <a:rPr lang="en-US" sz="950" dirty="0">
                <a:solidFill>
                  <a:srgbClr val="C2C4B5"/>
                </a:solidFill>
                <a:latin typeface="Bitter" pitchFamily="34" charset="0"/>
                <a:ea typeface="Bitter" pitchFamily="34" charset="-122"/>
                <a:cs typeface="Bitter" pitchFamily="34" charset="-120"/>
              </a:rPr>
              <a:t> — not a chaotic execution of scanning tools. Clear communication, risk mitigation, and minimal client disruption are paramount at every phase.</a:t>
            </a:r>
            <a:endParaRPr lang="en-US" sz="950" dirty="0"/>
          </a:p>
        </p:txBody>
      </p:sp>
      <p:sp>
        <p:nvSpPr>
          <p:cNvPr id="4" name="Text 2"/>
          <p:cNvSpPr/>
          <p:nvPr/>
        </p:nvSpPr>
        <p:spPr>
          <a:xfrm>
            <a:off x="496119" y="1486570"/>
            <a:ext cx="244153" cy="152623"/>
          </a:xfrm>
          <a:prstGeom prst="rect">
            <a:avLst/>
          </a:prstGeom>
          <a:noFill/>
          <a:ln/>
        </p:spPr>
        <p:txBody>
          <a:bodyPr wrap="none" lIns="0" tIns="0" rIns="0" bIns="0" rtlCol="0" anchor="ctr"/>
          <a:lstStyle/>
          <a:p>
            <a:pPr marL="0" indent="0" algn="l">
              <a:lnSpc>
                <a:spcPct val="100000"/>
              </a:lnSpc>
              <a:buNone/>
            </a:pPr>
            <a:r>
              <a:rPr lang="en-US" sz="950" dirty="0">
                <a:solidFill>
                  <a:srgbClr val="C2C4B5"/>
                </a:solidFill>
                <a:latin typeface="Outfit Light" pitchFamily="34" charset="0"/>
                <a:ea typeface="Outfit Light" pitchFamily="34" charset="-122"/>
                <a:cs typeface="Outfit Light" pitchFamily="34" charset="-120"/>
              </a:rPr>
              <a:t>01</a:t>
            </a:r>
            <a:endParaRPr lang="en-US" sz="950" dirty="0"/>
          </a:p>
        </p:txBody>
      </p:sp>
      <p:sp>
        <p:nvSpPr>
          <p:cNvPr id="5" name="Shape 3"/>
          <p:cNvSpPr/>
          <p:nvPr/>
        </p:nvSpPr>
        <p:spPr>
          <a:xfrm>
            <a:off x="496119" y="1679823"/>
            <a:ext cx="4015755" cy="14288"/>
          </a:xfrm>
          <a:prstGeom prst="rect">
            <a:avLst/>
          </a:prstGeom>
          <a:solidFill>
            <a:srgbClr val="9FA582"/>
          </a:solidFill>
          <a:ln/>
        </p:spPr>
      </p:sp>
      <p:sp>
        <p:nvSpPr>
          <p:cNvPr id="6" name="Text 4"/>
          <p:cNvSpPr/>
          <p:nvPr/>
        </p:nvSpPr>
        <p:spPr>
          <a:xfrm>
            <a:off x="496119" y="1769418"/>
            <a:ext cx="4015755" cy="190723"/>
          </a:xfrm>
          <a:prstGeom prst="rect">
            <a:avLst/>
          </a:prstGeom>
          <a:noFill/>
          <a:ln/>
        </p:spPr>
        <p:txBody>
          <a:bodyPr wrap="none" lIns="0" tIns="0" rIns="0" bIns="0" rtlCol="0" anchor="t"/>
          <a:lstStyle/>
          <a:p>
            <a:pPr marL="0" indent="0" algn="l">
              <a:lnSpc>
                <a:spcPct val="104000"/>
              </a:lnSpc>
              <a:buNone/>
            </a:pPr>
            <a:r>
              <a:rPr lang="en-US" sz="1200" b="1" dirty="0">
                <a:solidFill>
                  <a:srgbClr val="C2C4B5"/>
                </a:solidFill>
                <a:latin typeface="Outfit Bold" pitchFamily="34" charset="0"/>
                <a:ea typeface="Outfit Bold" pitchFamily="34" charset="-122"/>
                <a:cs typeface="Outfit Bold" pitchFamily="34" charset="-120"/>
              </a:rPr>
              <a:t>Scoping</a:t>
            </a:r>
            <a:endParaRPr lang="en-US" sz="1200" dirty="0"/>
          </a:p>
        </p:txBody>
      </p:sp>
      <p:sp>
        <p:nvSpPr>
          <p:cNvPr id="7" name="Text 5"/>
          <p:cNvSpPr/>
          <p:nvPr/>
        </p:nvSpPr>
        <p:spPr>
          <a:xfrm>
            <a:off x="496119" y="2032248"/>
            <a:ext cx="4015755"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C2C4B5"/>
                </a:solidFill>
                <a:latin typeface="Bitter" pitchFamily="34" charset="0"/>
                <a:ea typeface="Bitter" pitchFamily="34" charset="-122"/>
                <a:cs typeface="Bitter" pitchFamily="34" charset="-120"/>
              </a:rPr>
              <a:t>Rules of engagement, target assets, excluded subnets, and testing windows are legally defined and approved.</a:t>
            </a:r>
            <a:endParaRPr lang="en-US" sz="950" dirty="0"/>
          </a:p>
        </p:txBody>
      </p:sp>
      <p:sp>
        <p:nvSpPr>
          <p:cNvPr id="8" name="Text 6"/>
          <p:cNvSpPr/>
          <p:nvPr/>
        </p:nvSpPr>
        <p:spPr>
          <a:xfrm>
            <a:off x="4632052" y="1486570"/>
            <a:ext cx="244153" cy="152623"/>
          </a:xfrm>
          <a:prstGeom prst="rect">
            <a:avLst/>
          </a:prstGeom>
          <a:noFill/>
          <a:ln/>
        </p:spPr>
        <p:txBody>
          <a:bodyPr wrap="none" lIns="0" tIns="0" rIns="0" bIns="0" rtlCol="0" anchor="ctr"/>
          <a:lstStyle/>
          <a:p>
            <a:pPr marL="0" indent="0" algn="l">
              <a:lnSpc>
                <a:spcPct val="100000"/>
              </a:lnSpc>
              <a:buNone/>
            </a:pPr>
            <a:r>
              <a:rPr lang="en-US" sz="950" dirty="0">
                <a:solidFill>
                  <a:srgbClr val="C2C4B5"/>
                </a:solidFill>
                <a:latin typeface="Outfit Light" pitchFamily="34" charset="0"/>
                <a:ea typeface="Outfit Light" pitchFamily="34" charset="-122"/>
                <a:cs typeface="Outfit Light" pitchFamily="34" charset="-120"/>
              </a:rPr>
              <a:t>02</a:t>
            </a:r>
            <a:endParaRPr lang="en-US" sz="950" dirty="0"/>
          </a:p>
        </p:txBody>
      </p:sp>
      <p:sp>
        <p:nvSpPr>
          <p:cNvPr id="9" name="Shape 7"/>
          <p:cNvSpPr/>
          <p:nvPr/>
        </p:nvSpPr>
        <p:spPr>
          <a:xfrm>
            <a:off x="4632052" y="1679823"/>
            <a:ext cx="4015829" cy="14288"/>
          </a:xfrm>
          <a:prstGeom prst="rect">
            <a:avLst/>
          </a:prstGeom>
          <a:solidFill>
            <a:srgbClr val="9FA582"/>
          </a:solidFill>
          <a:ln/>
        </p:spPr>
      </p:sp>
      <p:sp>
        <p:nvSpPr>
          <p:cNvPr id="10" name="Text 8"/>
          <p:cNvSpPr/>
          <p:nvPr/>
        </p:nvSpPr>
        <p:spPr>
          <a:xfrm>
            <a:off x="4632052" y="1769418"/>
            <a:ext cx="4015829" cy="190723"/>
          </a:xfrm>
          <a:prstGeom prst="rect">
            <a:avLst/>
          </a:prstGeom>
          <a:noFill/>
          <a:ln/>
        </p:spPr>
        <p:txBody>
          <a:bodyPr wrap="none" lIns="0" tIns="0" rIns="0" bIns="0" rtlCol="0" anchor="t"/>
          <a:lstStyle/>
          <a:p>
            <a:pPr marL="0" indent="0" algn="l">
              <a:lnSpc>
                <a:spcPct val="104000"/>
              </a:lnSpc>
              <a:buNone/>
            </a:pPr>
            <a:r>
              <a:rPr lang="en-US" sz="1200" b="1" dirty="0">
                <a:solidFill>
                  <a:srgbClr val="C2C4B5"/>
                </a:solidFill>
                <a:latin typeface="Outfit Bold" pitchFamily="34" charset="0"/>
                <a:ea typeface="Outfit Bold" pitchFamily="34" charset="-122"/>
                <a:cs typeface="Outfit Bold" pitchFamily="34" charset="-120"/>
              </a:rPr>
              <a:t>Reconnaissance &amp; Enumeration</a:t>
            </a:r>
            <a:endParaRPr lang="en-US" sz="1200" dirty="0"/>
          </a:p>
        </p:txBody>
      </p:sp>
      <p:sp>
        <p:nvSpPr>
          <p:cNvPr id="11" name="Text 9"/>
          <p:cNvSpPr/>
          <p:nvPr/>
        </p:nvSpPr>
        <p:spPr>
          <a:xfrm>
            <a:off x="4632052" y="2032248"/>
            <a:ext cx="4015829"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C2C4B5"/>
                </a:solidFill>
                <a:latin typeface="Bitter" pitchFamily="34" charset="0"/>
                <a:ea typeface="Bitter" pitchFamily="34" charset="-122"/>
                <a:cs typeface="Bitter" pitchFamily="34" charset="-120"/>
              </a:rPr>
              <a:t>Passive and active information gathering — mapping the external attack surface, exposed APIs, and subdomains.</a:t>
            </a:r>
            <a:endParaRPr lang="en-US" sz="950" dirty="0"/>
          </a:p>
        </p:txBody>
      </p:sp>
      <p:sp>
        <p:nvSpPr>
          <p:cNvPr id="12" name="Text 10"/>
          <p:cNvSpPr/>
          <p:nvPr/>
        </p:nvSpPr>
        <p:spPr>
          <a:xfrm>
            <a:off x="496119" y="2631653"/>
            <a:ext cx="244153" cy="152623"/>
          </a:xfrm>
          <a:prstGeom prst="rect">
            <a:avLst/>
          </a:prstGeom>
          <a:noFill/>
          <a:ln/>
        </p:spPr>
        <p:txBody>
          <a:bodyPr wrap="none" lIns="0" tIns="0" rIns="0" bIns="0" rtlCol="0" anchor="ctr"/>
          <a:lstStyle/>
          <a:p>
            <a:pPr marL="0" indent="0" algn="l">
              <a:lnSpc>
                <a:spcPct val="100000"/>
              </a:lnSpc>
              <a:buNone/>
            </a:pPr>
            <a:r>
              <a:rPr lang="en-US" sz="950" dirty="0">
                <a:solidFill>
                  <a:srgbClr val="C2C4B5"/>
                </a:solidFill>
                <a:latin typeface="Outfit Light" pitchFamily="34" charset="0"/>
                <a:ea typeface="Outfit Light" pitchFamily="34" charset="-122"/>
                <a:cs typeface="Outfit Light" pitchFamily="34" charset="-120"/>
              </a:rPr>
              <a:t>03</a:t>
            </a:r>
            <a:endParaRPr lang="en-US" sz="950" dirty="0"/>
          </a:p>
        </p:txBody>
      </p:sp>
      <p:sp>
        <p:nvSpPr>
          <p:cNvPr id="13" name="Shape 11"/>
          <p:cNvSpPr/>
          <p:nvPr/>
        </p:nvSpPr>
        <p:spPr>
          <a:xfrm>
            <a:off x="496119" y="2824907"/>
            <a:ext cx="4015755" cy="14288"/>
          </a:xfrm>
          <a:prstGeom prst="rect">
            <a:avLst/>
          </a:prstGeom>
          <a:solidFill>
            <a:srgbClr val="9FA582"/>
          </a:solidFill>
          <a:ln/>
        </p:spPr>
      </p:sp>
      <p:sp>
        <p:nvSpPr>
          <p:cNvPr id="14" name="Text 12"/>
          <p:cNvSpPr/>
          <p:nvPr/>
        </p:nvSpPr>
        <p:spPr>
          <a:xfrm>
            <a:off x="496119" y="2914501"/>
            <a:ext cx="4015755" cy="190723"/>
          </a:xfrm>
          <a:prstGeom prst="rect">
            <a:avLst/>
          </a:prstGeom>
          <a:noFill/>
          <a:ln/>
        </p:spPr>
        <p:txBody>
          <a:bodyPr wrap="none" lIns="0" tIns="0" rIns="0" bIns="0" rtlCol="0" anchor="t"/>
          <a:lstStyle/>
          <a:p>
            <a:pPr marL="0" indent="0" algn="l">
              <a:lnSpc>
                <a:spcPct val="104000"/>
              </a:lnSpc>
              <a:buNone/>
            </a:pPr>
            <a:r>
              <a:rPr lang="en-US" sz="1200" b="1" dirty="0">
                <a:solidFill>
                  <a:srgbClr val="C2C4B5"/>
                </a:solidFill>
                <a:latin typeface="Outfit Bold" pitchFamily="34" charset="0"/>
                <a:ea typeface="Outfit Bold" pitchFamily="34" charset="-122"/>
                <a:cs typeface="Outfit Bold" pitchFamily="34" charset="-120"/>
              </a:rPr>
              <a:t>Threat Modeling</a:t>
            </a:r>
            <a:endParaRPr lang="en-US" sz="1200" dirty="0"/>
          </a:p>
        </p:txBody>
      </p:sp>
      <p:sp>
        <p:nvSpPr>
          <p:cNvPr id="15" name="Text 13"/>
          <p:cNvSpPr/>
          <p:nvPr/>
        </p:nvSpPr>
        <p:spPr>
          <a:xfrm>
            <a:off x="496119" y="3177332"/>
            <a:ext cx="4015755"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C2C4B5"/>
                </a:solidFill>
                <a:latin typeface="Bitter" pitchFamily="34" charset="0"/>
                <a:ea typeface="Bitter" pitchFamily="34" charset="-122"/>
                <a:cs typeface="Bitter" pitchFamily="34" charset="-120"/>
              </a:rPr>
              <a:t>Hypothesizing attack vectors based on the specific business logic and architecture of the target application.</a:t>
            </a:r>
            <a:endParaRPr lang="en-US" sz="950" dirty="0"/>
          </a:p>
        </p:txBody>
      </p:sp>
      <p:sp>
        <p:nvSpPr>
          <p:cNvPr id="16" name="Text 14"/>
          <p:cNvSpPr/>
          <p:nvPr/>
        </p:nvSpPr>
        <p:spPr>
          <a:xfrm>
            <a:off x="4632052" y="2631653"/>
            <a:ext cx="244153" cy="152623"/>
          </a:xfrm>
          <a:prstGeom prst="rect">
            <a:avLst/>
          </a:prstGeom>
          <a:noFill/>
          <a:ln/>
        </p:spPr>
        <p:txBody>
          <a:bodyPr wrap="none" lIns="0" tIns="0" rIns="0" bIns="0" rtlCol="0" anchor="ctr"/>
          <a:lstStyle/>
          <a:p>
            <a:pPr marL="0" indent="0" algn="l">
              <a:lnSpc>
                <a:spcPct val="100000"/>
              </a:lnSpc>
              <a:buNone/>
            </a:pPr>
            <a:r>
              <a:rPr lang="en-US" sz="950" dirty="0">
                <a:solidFill>
                  <a:srgbClr val="C2C4B5"/>
                </a:solidFill>
                <a:latin typeface="Outfit Light" pitchFamily="34" charset="0"/>
                <a:ea typeface="Outfit Light" pitchFamily="34" charset="-122"/>
                <a:cs typeface="Outfit Light" pitchFamily="34" charset="-120"/>
              </a:rPr>
              <a:t>04</a:t>
            </a:r>
            <a:endParaRPr lang="en-US" sz="950" dirty="0"/>
          </a:p>
        </p:txBody>
      </p:sp>
      <p:sp>
        <p:nvSpPr>
          <p:cNvPr id="17" name="Shape 15"/>
          <p:cNvSpPr/>
          <p:nvPr/>
        </p:nvSpPr>
        <p:spPr>
          <a:xfrm>
            <a:off x="4632052" y="2824907"/>
            <a:ext cx="4015829" cy="14288"/>
          </a:xfrm>
          <a:prstGeom prst="rect">
            <a:avLst/>
          </a:prstGeom>
          <a:solidFill>
            <a:srgbClr val="9FA582"/>
          </a:solidFill>
          <a:ln/>
        </p:spPr>
      </p:sp>
      <p:sp>
        <p:nvSpPr>
          <p:cNvPr id="18" name="Text 16"/>
          <p:cNvSpPr/>
          <p:nvPr/>
        </p:nvSpPr>
        <p:spPr>
          <a:xfrm>
            <a:off x="4632052" y="2914501"/>
            <a:ext cx="4015829" cy="190723"/>
          </a:xfrm>
          <a:prstGeom prst="rect">
            <a:avLst/>
          </a:prstGeom>
          <a:noFill/>
          <a:ln/>
        </p:spPr>
        <p:txBody>
          <a:bodyPr wrap="none" lIns="0" tIns="0" rIns="0" bIns="0" rtlCol="0" anchor="t"/>
          <a:lstStyle/>
          <a:p>
            <a:pPr marL="0" indent="0" algn="l">
              <a:lnSpc>
                <a:spcPct val="104000"/>
              </a:lnSpc>
              <a:buNone/>
            </a:pPr>
            <a:r>
              <a:rPr lang="en-US" sz="1200" b="1" dirty="0">
                <a:solidFill>
                  <a:srgbClr val="C2C4B5"/>
                </a:solidFill>
                <a:latin typeface="Outfit Bold" pitchFamily="34" charset="0"/>
                <a:ea typeface="Outfit Bold" pitchFamily="34" charset="-122"/>
                <a:cs typeface="Outfit Bold" pitchFamily="34" charset="-120"/>
              </a:rPr>
              <a:t>Testing &amp; Exploitation</a:t>
            </a:r>
            <a:endParaRPr lang="en-US" sz="1200" dirty="0"/>
          </a:p>
        </p:txBody>
      </p:sp>
      <p:sp>
        <p:nvSpPr>
          <p:cNvPr id="19" name="Text 17"/>
          <p:cNvSpPr/>
          <p:nvPr/>
        </p:nvSpPr>
        <p:spPr>
          <a:xfrm>
            <a:off x="4632052" y="3177332"/>
            <a:ext cx="4015829"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C2C4B5"/>
                </a:solidFill>
                <a:latin typeface="Bitter" pitchFamily="34" charset="0"/>
                <a:ea typeface="Bitter" pitchFamily="34" charset="-122"/>
                <a:cs typeface="Bitter" pitchFamily="34" charset="-120"/>
              </a:rPr>
              <a:t>Transitioning from automated scanning to manual exploitation, validating hypothesized vulnerabilities with precision.</a:t>
            </a:r>
            <a:endParaRPr lang="en-US" sz="950" dirty="0"/>
          </a:p>
        </p:txBody>
      </p:sp>
      <p:sp>
        <p:nvSpPr>
          <p:cNvPr id="20" name="Text 18"/>
          <p:cNvSpPr/>
          <p:nvPr/>
        </p:nvSpPr>
        <p:spPr>
          <a:xfrm>
            <a:off x="496119" y="3776737"/>
            <a:ext cx="244153" cy="152623"/>
          </a:xfrm>
          <a:prstGeom prst="rect">
            <a:avLst/>
          </a:prstGeom>
          <a:noFill/>
          <a:ln/>
        </p:spPr>
        <p:txBody>
          <a:bodyPr wrap="none" lIns="0" tIns="0" rIns="0" bIns="0" rtlCol="0" anchor="ctr"/>
          <a:lstStyle/>
          <a:p>
            <a:pPr marL="0" indent="0" algn="l">
              <a:lnSpc>
                <a:spcPct val="100000"/>
              </a:lnSpc>
              <a:buNone/>
            </a:pPr>
            <a:r>
              <a:rPr lang="en-US" sz="950" dirty="0">
                <a:solidFill>
                  <a:srgbClr val="C2C4B5"/>
                </a:solidFill>
                <a:latin typeface="Outfit Light" pitchFamily="34" charset="0"/>
                <a:ea typeface="Outfit Light" pitchFamily="34" charset="-122"/>
                <a:cs typeface="Outfit Light" pitchFamily="34" charset="-120"/>
              </a:rPr>
              <a:t>05</a:t>
            </a:r>
            <a:endParaRPr lang="en-US" sz="950" dirty="0"/>
          </a:p>
        </p:txBody>
      </p:sp>
      <p:sp>
        <p:nvSpPr>
          <p:cNvPr id="21" name="Shape 19"/>
          <p:cNvSpPr/>
          <p:nvPr/>
        </p:nvSpPr>
        <p:spPr>
          <a:xfrm>
            <a:off x="496119" y="3969990"/>
            <a:ext cx="4015755" cy="14288"/>
          </a:xfrm>
          <a:prstGeom prst="rect">
            <a:avLst/>
          </a:prstGeom>
          <a:solidFill>
            <a:srgbClr val="9FA582"/>
          </a:solidFill>
          <a:ln/>
        </p:spPr>
      </p:sp>
      <p:sp>
        <p:nvSpPr>
          <p:cNvPr id="22" name="Text 20"/>
          <p:cNvSpPr/>
          <p:nvPr/>
        </p:nvSpPr>
        <p:spPr>
          <a:xfrm>
            <a:off x="496119" y="4059585"/>
            <a:ext cx="4015755" cy="190723"/>
          </a:xfrm>
          <a:prstGeom prst="rect">
            <a:avLst/>
          </a:prstGeom>
          <a:noFill/>
          <a:ln/>
        </p:spPr>
        <p:txBody>
          <a:bodyPr wrap="none" lIns="0" tIns="0" rIns="0" bIns="0" rtlCol="0" anchor="t"/>
          <a:lstStyle/>
          <a:p>
            <a:pPr marL="0" indent="0" algn="l">
              <a:lnSpc>
                <a:spcPct val="104000"/>
              </a:lnSpc>
              <a:buNone/>
            </a:pPr>
            <a:r>
              <a:rPr lang="en-US" sz="1200" b="1" dirty="0">
                <a:solidFill>
                  <a:srgbClr val="C2C4B5"/>
                </a:solidFill>
                <a:latin typeface="Outfit Bold" pitchFamily="34" charset="0"/>
                <a:ea typeface="Outfit Bold" pitchFamily="34" charset="-122"/>
                <a:cs typeface="Outfit Bold" pitchFamily="34" charset="-120"/>
              </a:rPr>
              <a:t>Evidence &amp; Reporting</a:t>
            </a:r>
            <a:endParaRPr lang="en-US" sz="1200" dirty="0"/>
          </a:p>
        </p:txBody>
      </p:sp>
      <p:sp>
        <p:nvSpPr>
          <p:cNvPr id="23" name="Text 21"/>
          <p:cNvSpPr/>
          <p:nvPr/>
        </p:nvSpPr>
        <p:spPr>
          <a:xfrm>
            <a:off x="496119" y="4322415"/>
            <a:ext cx="4015755"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C2C4B5"/>
                </a:solidFill>
                <a:latin typeface="Bitter" pitchFamily="34" charset="0"/>
                <a:ea typeface="Bitter" pitchFamily="34" charset="-122"/>
                <a:cs typeface="Bitter" pitchFamily="34" charset="-120"/>
              </a:rPr>
              <a:t>Translating technical risk into business impact with actionable, contextualized remediation guidance for developers.</a:t>
            </a:r>
            <a:endParaRPr lang="en-US" sz="950" dirty="0"/>
          </a:p>
        </p:txBody>
      </p:sp>
      <p:sp>
        <p:nvSpPr>
          <p:cNvPr id="24" name="Text 22"/>
          <p:cNvSpPr/>
          <p:nvPr/>
        </p:nvSpPr>
        <p:spPr>
          <a:xfrm>
            <a:off x="4632052" y="3776737"/>
            <a:ext cx="244153" cy="152623"/>
          </a:xfrm>
          <a:prstGeom prst="rect">
            <a:avLst/>
          </a:prstGeom>
          <a:noFill/>
          <a:ln/>
        </p:spPr>
        <p:txBody>
          <a:bodyPr wrap="none" lIns="0" tIns="0" rIns="0" bIns="0" rtlCol="0" anchor="ctr"/>
          <a:lstStyle/>
          <a:p>
            <a:pPr marL="0" indent="0" algn="l">
              <a:lnSpc>
                <a:spcPct val="100000"/>
              </a:lnSpc>
              <a:buNone/>
            </a:pPr>
            <a:r>
              <a:rPr lang="en-US" sz="950" dirty="0">
                <a:solidFill>
                  <a:srgbClr val="C2C4B5"/>
                </a:solidFill>
                <a:latin typeface="Outfit Light" pitchFamily="34" charset="0"/>
                <a:ea typeface="Outfit Light" pitchFamily="34" charset="-122"/>
                <a:cs typeface="Outfit Light" pitchFamily="34" charset="-120"/>
              </a:rPr>
              <a:t>06</a:t>
            </a:r>
            <a:endParaRPr lang="en-US" sz="950" dirty="0"/>
          </a:p>
        </p:txBody>
      </p:sp>
      <p:sp>
        <p:nvSpPr>
          <p:cNvPr id="25" name="Shape 23"/>
          <p:cNvSpPr/>
          <p:nvPr/>
        </p:nvSpPr>
        <p:spPr>
          <a:xfrm>
            <a:off x="4632052" y="3969990"/>
            <a:ext cx="4015829" cy="14288"/>
          </a:xfrm>
          <a:prstGeom prst="rect">
            <a:avLst/>
          </a:prstGeom>
          <a:solidFill>
            <a:srgbClr val="9FA582"/>
          </a:solidFill>
          <a:ln/>
        </p:spPr>
      </p:sp>
      <p:sp>
        <p:nvSpPr>
          <p:cNvPr id="26" name="Text 24"/>
          <p:cNvSpPr/>
          <p:nvPr/>
        </p:nvSpPr>
        <p:spPr>
          <a:xfrm>
            <a:off x="4632052" y="4059585"/>
            <a:ext cx="4015829" cy="190723"/>
          </a:xfrm>
          <a:prstGeom prst="rect">
            <a:avLst/>
          </a:prstGeom>
          <a:noFill/>
          <a:ln/>
        </p:spPr>
        <p:txBody>
          <a:bodyPr wrap="none" lIns="0" tIns="0" rIns="0" bIns="0" rtlCol="0" anchor="t"/>
          <a:lstStyle/>
          <a:p>
            <a:pPr marL="0" indent="0" algn="l">
              <a:lnSpc>
                <a:spcPct val="104000"/>
              </a:lnSpc>
              <a:buNone/>
            </a:pPr>
            <a:r>
              <a:rPr lang="en-US" sz="1200" b="1" dirty="0">
                <a:solidFill>
                  <a:srgbClr val="C2C4B5"/>
                </a:solidFill>
                <a:latin typeface="Outfit Bold" pitchFamily="34" charset="0"/>
                <a:ea typeface="Outfit Bold" pitchFamily="34" charset="-122"/>
                <a:cs typeface="Outfit Bold" pitchFamily="34" charset="-120"/>
              </a:rPr>
              <a:t>Developer Discussion &amp; Retesting</a:t>
            </a:r>
            <a:endParaRPr lang="en-US" sz="1200" dirty="0"/>
          </a:p>
        </p:txBody>
      </p:sp>
      <p:sp>
        <p:nvSpPr>
          <p:cNvPr id="27" name="Text 25"/>
          <p:cNvSpPr/>
          <p:nvPr/>
        </p:nvSpPr>
        <p:spPr>
          <a:xfrm>
            <a:off x="4632052" y="4322415"/>
            <a:ext cx="4015829"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C2C4B5"/>
                </a:solidFill>
                <a:latin typeface="Bitter" pitchFamily="34" charset="0"/>
                <a:ea typeface="Bitter" pitchFamily="34" charset="-122"/>
                <a:cs typeface="Bitter" pitchFamily="34" charset="-120"/>
              </a:rPr>
              <a:t>Collaborating with software teams on architectural remediation, then formally verifying fixes before project closure.</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6119" y="344016"/>
            <a:ext cx="8151763" cy="314920"/>
          </a:xfrm>
          <a:prstGeom prst="rect">
            <a:avLst/>
          </a:prstGeom>
          <a:noFill/>
          <a:ln/>
        </p:spPr>
        <p:txBody>
          <a:bodyPr wrap="none" lIns="0" tIns="0" rIns="0" bIns="0" rtlCol="0" anchor="t"/>
          <a:lstStyle/>
          <a:p>
            <a:pPr marL="0" indent="0" algn="l">
              <a:lnSpc>
                <a:spcPct val="104000"/>
              </a:lnSpc>
              <a:buNone/>
            </a:pPr>
            <a:r>
              <a:rPr lang="en-US" sz="1950" b="1" dirty="0">
                <a:solidFill>
                  <a:srgbClr val="E1E5CD"/>
                </a:solidFill>
                <a:latin typeface="Outfit Bold" pitchFamily="34" charset="0"/>
                <a:ea typeface="Outfit Bold" pitchFamily="34" charset="-122"/>
                <a:cs typeface="Outfit Bold" pitchFamily="34" charset="-120"/>
              </a:rPr>
              <a:t>The Hacker Mindset: Methodology Over Tools</a:t>
            </a:r>
            <a:endParaRPr lang="en-US" sz="1950" dirty="0"/>
          </a:p>
        </p:txBody>
      </p:sp>
      <p:sp>
        <p:nvSpPr>
          <p:cNvPr id="3" name="Text 1"/>
          <p:cNvSpPr/>
          <p:nvPr/>
        </p:nvSpPr>
        <p:spPr>
          <a:xfrm>
            <a:off x="496119" y="822647"/>
            <a:ext cx="8151763" cy="292150"/>
          </a:xfrm>
          <a:prstGeom prst="rect">
            <a:avLst/>
          </a:prstGeom>
          <a:noFill/>
          <a:ln/>
        </p:spPr>
        <p:txBody>
          <a:bodyPr wrap="square" lIns="0" tIns="0" rIns="0" bIns="0" rtlCol="0" anchor="t">
            <a:normAutofit/>
          </a:bodyPr>
          <a:lstStyle/>
          <a:p>
            <a:pPr marL="0" indent="0" algn="l">
              <a:lnSpc>
                <a:spcPct val="121000"/>
              </a:lnSpc>
              <a:buNone/>
            </a:pPr>
            <a:r>
              <a:rPr lang="en-US" sz="750" dirty="0">
                <a:solidFill>
                  <a:srgbClr val="C2C4B5"/>
                </a:solidFill>
                <a:latin typeface="Bitter" pitchFamily="34" charset="0"/>
                <a:ea typeface="Bitter" pitchFamily="34" charset="-122"/>
                <a:cs typeface="Bitter" pitchFamily="34" charset="-120"/>
              </a:rPr>
              <a:t>Teaching tools without methodology produces </a:t>
            </a:r>
            <a:r>
              <a:rPr lang="en-US" sz="750" b="1" dirty="0">
                <a:solidFill>
                  <a:srgbClr val="C2C4B5"/>
                </a:solidFill>
                <a:latin typeface="Bitter Bold" pitchFamily="34" charset="0"/>
                <a:ea typeface="Bitter Bold" pitchFamily="34" charset="-122"/>
                <a:cs typeface="Bitter Bold" pitchFamily="34" charset="-120"/>
              </a:rPr>
              <a:t>technicians, not engineers</a:t>
            </a:r>
            <a:r>
              <a:rPr lang="en-US" sz="750" dirty="0">
                <a:solidFill>
                  <a:srgbClr val="C2C4B5"/>
                </a:solidFill>
                <a:latin typeface="Bitter" pitchFamily="34" charset="0"/>
                <a:ea typeface="Bitter" pitchFamily="34" charset="-122"/>
                <a:cs typeface="Bitter" pitchFamily="34" charset="-120"/>
              </a:rPr>
              <a:t>. The hacker mindset is a structured process of scientific inquiry — continuously questioning trust boundaries and system behavior.</a:t>
            </a:r>
            <a:endParaRPr lang="en-US" sz="750" dirty="0"/>
          </a:p>
        </p:txBody>
      </p:sp>
      <p:pic>
        <p:nvPicPr>
          <p:cNvPr id="4" name="Image 0" descr="preencoded.png"/>
          <p:cNvPicPr>
            <a:picLocks noChangeAspect="1"/>
          </p:cNvPicPr>
          <p:nvPr/>
        </p:nvPicPr>
        <p:blipFill>
          <a:blip r:embed="rId3"/>
          <a:stretch>
            <a:fillRect/>
          </a:stretch>
        </p:blipFill>
        <p:spPr>
          <a:xfrm>
            <a:off x="496119" y="1299046"/>
            <a:ext cx="503932" cy="732979"/>
          </a:xfrm>
          <a:prstGeom prst="rect">
            <a:avLst/>
          </a:prstGeom>
        </p:spPr>
      </p:pic>
      <p:sp>
        <p:nvSpPr>
          <p:cNvPr id="5" name="Text 2"/>
          <p:cNvSpPr/>
          <p:nvPr/>
        </p:nvSpPr>
        <p:spPr>
          <a:xfrm>
            <a:off x="1081906" y="1399803"/>
            <a:ext cx="3787006" cy="157460"/>
          </a:xfrm>
          <a:prstGeom prst="rect">
            <a:avLst/>
          </a:prstGeom>
          <a:noFill/>
          <a:ln/>
        </p:spPr>
        <p:txBody>
          <a:bodyPr wrap="none" lIns="0" tIns="0" rIns="0" bIns="0" rtlCol="0" anchor="t"/>
          <a:lstStyle/>
          <a:p>
            <a:pPr marL="0" indent="0" algn="l">
              <a:lnSpc>
                <a:spcPct val="104000"/>
              </a:lnSpc>
              <a:buNone/>
            </a:pPr>
            <a:r>
              <a:rPr lang="en-US" sz="950" b="1" dirty="0">
                <a:solidFill>
                  <a:srgbClr val="C2C4B5"/>
                </a:solidFill>
                <a:latin typeface="Outfit Bold" pitchFamily="34" charset="0"/>
                <a:ea typeface="Outfit Bold" pitchFamily="34" charset="-122"/>
                <a:cs typeface="Outfit Bold" pitchFamily="34" charset="-120"/>
              </a:rPr>
              <a:t>Observe</a:t>
            </a:r>
            <a:endParaRPr lang="en-US" sz="950" dirty="0"/>
          </a:p>
        </p:txBody>
      </p:sp>
      <p:sp>
        <p:nvSpPr>
          <p:cNvPr id="6" name="Text 3"/>
          <p:cNvSpPr/>
          <p:nvPr/>
        </p:nvSpPr>
        <p:spPr>
          <a:xfrm>
            <a:off x="1081906" y="1639119"/>
            <a:ext cx="3787006" cy="292150"/>
          </a:xfrm>
          <a:prstGeom prst="rect">
            <a:avLst/>
          </a:prstGeom>
          <a:noFill/>
          <a:ln/>
        </p:spPr>
        <p:txBody>
          <a:bodyPr wrap="square" lIns="0" tIns="0" rIns="0" bIns="0" rtlCol="0" anchor="t">
            <a:normAutofit/>
          </a:bodyPr>
          <a:lstStyle/>
          <a:p>
            <a:pPr marL="0" indent="0" algn="l">
              <a:lnSpc>
                <a:spcPct val="121000"/>
              </a:lnSpc>
              <a:buNone/>
            </a:pPr>
            <a:r>
              <a:rPr lang="en-US" sz="750" dirty="0">
                <a:solidFill>
                  <a:srgbClr val="C2C4B5"/>
                </a:solidFill>
                <a:latin typeface="Bitter" pitchFamily="34" charset="0"/>
                <a:ea typeface="Bitter" pitchFamily="34" charset="-122"/>
                <a:cs typeface="Bitter" pitchFamily="34" charset="-120"/>
              </a:rPr>
              <a:t>Interact organically with the target, mapping business logic and state management.</a:t>
            </a:r>
            <a:endParaRPr lang="en-US" sz="750" dirty="0"/>
          </a:p>
        </p:txBody>
      </p:sp>
      <p:pic>
        <p:nvPicPr>
          <p:cNvPr id="7" name="Image 1" descr="preencoded.png"/>
          <p:cNvPicPr>
            <a:picLocks noChangeAspect="1"/>
          </p:cNvPicPr>
          <p:nvPr/>
        </p:nvPicPr>
        <p:blipFill>
          <a:blip r:embed="rId4"/>
          <a:stretch>
            <a:fillRect/>
          </a:stretch>
        </p:blipFill>
        <p:spPr>
          <a:xfrm>
            <a:off x="496119" y="2032025"/>
            <a:ext cx="503932" cy="604689"/>
          </a:xfrm>
          <a:prstGeom prst="rect">
            <a:avLst/>
          </a:prstGeom>
        </p:spPr>
      </p:pic>
      <p:sp>
        <p:nvSpPr>
          <p:cNvPr id="8" name="Text 4"/>
          <p:cNvSpPr/>
          <p:nvPr/>
        </p:nvSpPr>
        <p:spPr>
          <a:xfrm>
            <a:off x="1081906" y="2132781"/>
            <a:ext cx="3787006" cy="157460"/>
          </a:xfrm>
          <a:prstGeom prst="rect">
            <a:avLst/>
          </a:prstGeom>
          <a:noFill/>
          <a:ln/>
        </p:spPr>
        <p:txBody>
          <a:bodyPr wrap="none" lIns="0" tIns="0" rIns="0" bIns="0" rtlCol="0" anchor="t"/>
          <a:lstStyle/>
          <a:p>
            <a:pPr marL="0" indent="0" algn="l">
              <a:lnSpc>
                <a:spcPct val="104000"/>
              </a:lnSpc>
              <a:buNone/>
            </a:pPr>
            <a:r>
              <a:rPr lang="en-US" sz="950" b="1" dirty="0">
                <a:solidFill>
                  <a:srgbClr val="C2C4B5"/>
                </a:solidFill>
                <a:latin typeface="Outfit Bold" pitchFamily="34" charset="0"/>
                <a:ea typeface="Outfit Bold" pitchFamily="34" charset="-122"/>
                <a:cs typeface="Outfit Bold" pitchFamily="34" charset="-120"/>
              </a:rPr>
              <a:t>Enumerate</a:t>
            </a:r>
            <a:endParaRPr lang="en-US" sz="950" dirty="0"/>
          </a:p>
        </p:txBody>
      </p:sp>
      <p:sp>
        <p:nvSpPr>
          <p:cNvPr id="9" name="Text 5"/>
          <p:cNvSpPr/>
          <p:nvPr/>
        </p:nvSpPr>
        <p:spPr>
          <a:xfrm>
            <a:off x="1081906" y="2372097"/>
            <a:ext cx="3787006" cy="146075"/>
          </a:xfrm>
          <a:prstGeom prst="rect">
            <a:avLst/>
          </a:prstGeom>
          <a:noFill/>
          <a:ln/>
        </p:spPr>
        <p:txBody>
          <a:bodyPr wrap="none" lIns="0" tIns="0" rIns="0" bIns="0" rtlCol="0" anchor="t"/>
          <a:lstStyle/>
          <a:p>
            <a:pPr marL="0" indent="0" algn="l">
              <a:lnSpc>
                <a:spcPct val="121000"/>
              </a:lnSpc>
              <a:buNone/>
            </a:pPr>
            <a:r>
              <a:rPr lang="en-US" sz="750" dirty="0">
                <a:solidFill>
                  <a:srgbClr val="C2C4B5"/>
                </a:solidFill>
                <a:latin typeface="Bitter" pitchFamily="34" charset="0"/>
                <a:ea typeface="Bitter" pitchFamily="34" charset="-122"/>
                <a:cs typeface="Bitter" pitchFamily="34" charset="-120"/>
              </a:rPr>
              <a:t>Quantify the attack surface — endpoints, parameters, technologies, and versions.</a:t>
            </a:r>
            <a:endParaRPr lang="en-US" sz="750" dirty="0"/>
          </a:p>
        </p:txBody>
      </p:sp>
      <p:pic>
        <p:nvPicPr>
          <p:cNvPr id="10" name="Image 2" descr="preencoded.png"/>
          <p:cNvPicPr>
            <a:picLocks noChangeAspect="1"/>
          </p:cNvPicPr>
          <p:nvPr/>
        </p:nvPicPr>
        <p:blipFill>
          <a:blip r:embed="rId5"/>
          <a:stretch>
            <a:fillRect/>
          </a:stretch>
        </p:blipFill>
        <p:spPr>
          <a:xfrm>
            <a:off x="496119" y="2636713"/>
            <a:ext cx="503932" cy="604689"/>
          </a:xfrm>
          <a:prstGeom prst="rect">
            <a:avLst/>
          </a:prstGeom>
        </p:spPr>
      </p:pic>
      <p:sp>
        <p:nvSpPr>
          <p:cNvPr id="11" name="Text 6"/>
          <p:cNvSpPr/>
          <p:nvPr/>
        </p:nvSpPr>
        <p:spPr>
          <a:xfrm>
            <a:off x="1081906" y="2737470"/>
            <a:ext cx="3787006" cy="157460"/>
          </a:xfrm>
          <a:prstGeom prst="rect">
            <a:avLst/>
          </a:prstGeom>
          <a:noFill/>
          <a:ln/>
        </p:spPr>
        <p:txBody>
          <a:bodyPr wrap="none" lIns="0" tIns="0" rIns="0" bIns="0" rtlCol="0" anchor="t"/>
          <a:lstStyle/>
          <a:p>
            <a:pPr marL="0" indent="0" algn="l">
              <a:lnSpc>
                <a:spcPct val="104000"/>
              </a:lnSpc>
              <a:buNone/>
            </a:pPr>
            <a:r>
              <a:rPr lang="en-US" sz="950" b="1" dirty="0">
                <a:solidFill>
                  <a:srgbClr val="C2C4B5"/>
                </a:solidFill>
                <a:latin typeface="Outfit Bold" pitchFamily="34" charset="0"/>
                <a:ea typeface="Outfit Bold" pitchFamily="34" charset="-122"/>
                <a:cs typeface="Outfit Bold" pitchFamily="34" charset="-120"/>
              </a:rPr>
              <a:t>Hypothesize</a:t>
            </a:r>
            <a:endParaRPr lang="en-US" sz="950" dirty="0"/>
          </a:p>
        </p:txBody>
      </p:sp>
      <p:sp>
        <p:nvSpPr>
          <p:cNvPr id="12" name="Text 7"/>
          <p:cNvSpPr/>
          <p:nvPr/>
        </p:nvSpPr>
        <p:spPr>
          <a:xfrm>
            <a:off x="1081906" y="2976786"/>
            <a:ext cx="3787006" cy="146075"/>
          </a:xfrm>
          <a:prstGeom prst="rect">
            <a:avLst/>
          </a:prstGeom>
          <a:noFill/>
          <a:ln/>
        </p:spPr>
        <p:txBody>
          <a:bodyPr wrap="none" lIns="0" tIns="0" rIns="0" bIns="0" rtlCol="0" anchor="t"/>
          <a:lstStyle/>
          <a:p>
            <a:pPr marL="0" indent="0" algn="l">
              <a:lnSpc>
                <a:spcPct val="121000"/>
              </a:lnSpc>
              <a:buNone/>
            </a:pPr>
            <a:r>
              <a:rPr lang="en-US" sz="750" dirty="0">
                <a:solidFill>
                  <a:srgbClr val="C2C4B5"/>
                </a:solidFill>
                <a:latin typeface="Bitter" pitchFamily="34" charset="0"/>
                <a:ea typeface="Bitter" pitchFamily="34" charset="-122"/>
                <a:cs typeface="Bitter" pitchFamily="34" charset="-120"/>
              </a:rPr>
              <a:t>Formulate theories about logical flaws based on architectural observations.</a:t>
            </a:r>
            <a:endParaRPr lang="en-US" sz="750" dirty="0"/>
          </a:p>
        </p:txBody>
      </p:sp>
      <p:pic>
        <p:nvPicPr>
          <p:cNvPr id="13" name="Image 3" descr="preencoded.png"/>
          <p:cNvPicPr>
            <a:picLocks noChangeAspect="1"/>
          </p:cNvPicPr>
          <p:nvPr/>
        </p:nvPicPr>
        <p:blipFill>
          <a:blip r:embed="rId6"/>
          <a:stretch>
            <a:fillRect/>
          </a:stretch>
        </p:blipFill>
        <p:spPr>
          <a:xfrm>
            <a:off x="496119" y="3241402"/>
            <a:ext cx="503932" cy="732979"/>
          </a:xfrm>
          <a:prstGeom prst="rect">
            <a:avLst/>
          </a:prstGeom>
        </p:spPr>
      </p:pic>
      <p:sp>
        <p:nvSpPr>
          <p:cNvPr id="14" name="Text 8"/>
          <p:cNvSpPr/>
          <p:nvPr/>
        </p:nvSpPr>
        <p:spPr>
          <a:xfrm>
            <a:off x="1081906" y="3342159"/>
            <a:ext cx="3787006" cy="157460"/>
          </a:xfrm>
          <a:prstGeom prst="rect">
            <a:avLst/>
          </a:prstGeom>
          <a:noFill/>
          <a:ln/>
        </p:spPr>
        <p:txBody>
          <a:bodyPr wrap="none" lIns="0" tIns="0" rIns="0" bIns="0" rtlCol="0" anchor="t"/>
          <a:lstStyle/>
          <a:p>
            <a:pPr marL="0" indent="0" algn="l">
              <a:lnSpc>
                <a:spcPct val="104000"/>
              </a:lnSpc>
              <a:buNone/>
            </a:pPr>
            <a:r>
              <a:rPr lang="en-US" sz="950" b="1" dirty="0">
                <a:solidFill>
                  <a:srgbClr val="C2C4B5"/>
                </a:solidFill>
                <a:latin typeface="Outfit Bold" pitchFamily="34" charset="0"/>
                <a:ea typeface="Outfit Bold" pitchFamily="34" charset="-122"/>
                <a:cs typeface="Outfit Bold" pitchFamily="34" charset="-120"/>
              </a:rPr>
              <a:t>Validate &amp; Exploit</a:t>
            </a:r>
            <a:endParaRPr lang="en-US" sz="950" dirty="0"/>
          </a:p>
        </p:txBody>
      </p:sp>
      <p:sp>
        <p:nvSpPr>
          <p:cNvPr id="15" name="Text 9"/>
          <p:cNvSpPr/>
          <p:nvPr/>
        </p:nvSpPr>
        <p:spPr>
          <a:xfrm>
            <a:off x="1081906" y="3581474"/>
            <a:ext cx="3787006" cy="292150"/>
          </a:xfrm>
          <a:prstGeom prst="rect">
            <a:avLst/>
          </a:prstGeom>
          <a:noFill/>
          <a:ln/>
        </p:spPr>
        <p:txBody>
          <a:bodyPr wrap="square" lIns="0" tIns="0" rIns="0" bIns="0" rtlCol="0" anchor="t">
            <a:normAutofit/>
          </a:bodyPr>
          <a:lstStyle/>
          <a:p>
            <a:pPr marL="0" indent="0" algn="l">
              <a:lnSpc>
                <a:spcPct val="121000"/>
              </a:lnSpc>
              <a:buNone/>
            </a:pPr>
            <a:r>
              <a:rPr lang="en-US" sz="750" dirty="0">
                <a:solidFill>
                  <a:srgbClr val="C2C4B5"/>
                </a:solidFill>
                <a:latin typeface="Bitter" pitchFamily="34" charset="0"/>
                <a:ea typeface="Bitter" pitchFamily="34" charset="-122"/>
                <a:cs typeface="Bitter" pitchFamily="34" charset="-120"/>
              </a:rPr>
              <a:t>Manually manipulate application state to confirm and demonstrate maximum realistic impact.</a:t>
            </a:r>
            <a:endParaRPr lang="en-US" sz="750" dirty="0"/>
          </a:p>
        </p:txBody>
      </p:sp>
      <p:pic>
        <p:nvPicPr>
          <p:cNvPr id="16" name="Image 4" descr="preencoded.png"/>
          <p:cNvPicPr>
            <a:picLocks noChangeAspect="1"/>
          </p:cNvPicPr>
          <p:nvPr/>
        </p:nvPicPr>
        <p:blipFill>
          <a:blip r:embed="rId7"/>
          <a:stretch>
            <a:fillRect/>
          </a:stretch>
        </p:blipFill>
        <p:spPr>
          <a:xfrm>
            <a:off x="496119" y="3974381"/>
            <a:ext cx="503932" cy="732979"/>
          </a:xfrm>
          <a:prstGeom prst="rect">
            <a:avLst/>
          </a:prstGeom>
        </p:spPr>
      </p:pic>
      <p:sp>
        <p:nvSpPr>
          <p:cNvPr id="17" name="Text 10"/>
          <p:cNvSpPr/>
          <p:nvPr/>
        </p:nvSpPr>
        <p:spPr>
          <a:xfrm>
            <a:off x="1081906" y="4075137"/>
            <a:ext cx="3787006" cy="157460"/>
          </a:xfrm>
          <a:prstGeom prst="rect">
            <a:avLst/>
          </a:prstGeom>
          <a:noFill/>
          <a:ln/>
        </p:spPr>
        <p:txBody>
          <a:bodyPr wrap="none" lIns="0" tIns="0" rIns="0" bIns="0" rtlCol="0" anchor="t"/>
          <a:lstStyle/>
          <a:p>
            <a:pPr marL="0" indent="0" algn="l">
              <a:lnSpc>
                <a:spcPct val="104000"/>
              </a:lnSpc>
              <a:buNone/>
            </a:pPr>
            <a:r>
              <a:rPr lang="en-US" sz="950" b="1" dirty="0">
                <a:solidFill>
                  <a:srgbClr val="C2C4B5"/>
                </a:solidFill>
                <a:latin typeface="Outfit Bold" pitchFamily="34" charset="0"/>
                <a:ea typeface="Outfit Bold" pitchFamily="34" charset="-122"/>
                <a:cs typeface="Outfit Bold" pitchFamily="34" charset="-120"/>
              </a:rPr>
              <a:t>Document &amp; Retest</a:t>
            </a:r>
            <a:endParaRPr lang="en-US" sz="950" dirty="0"/>
          </a:p>
        </p:txBody>
      </p:sp>
      <p:sp>
        <p:nvSpPr>
          <p:cNvPr id="18" name="Text 11"/>
          <p:cNvSpPr/>
          <p:nvPr/>
        </p:nvSpPr>
        <p:spPr>
          <a:xfrm>
            <a:off x="1081906" y="4314453"/>
            <a:ext cx="3787006" cy="292150"/>
          </a:xfrm>
          <a:prstGeom prst="rect">
            <a:avLst/>
          </a:prstGeom>
          <a:noFill/>
          <a:ln/>
        </p:spPr>
        <p:txBody>
          <a:bodyPr wrap="square" lIns="0" tIns="0" rIns="0" bIns="0" rtlCol="0" anchor="t">
            <a:normAutofit/>
          </a:bodyPr>
          <a:lstStyle/>
          <a:p>
            <a:pPr marL="0" indent="0" algn="l">
              <a:lnSpc>
                <a:spcPct val="121000"/>
              </a:lnSpc>
              <a:buNone/>
            </a:pPr>
            <a:r>
              <a:rPr lang="en-US" sz="750" dirty="0">
                <a:solidFill>
                  <a:srgbClr val="C2C4B5"/>
                </a:solidFill>
                <a:latin typeface="Bitter" pitchFamily="34" charset="0"/>
                <a:ea typeface="Bitter" pitchFamily="34" charset="-122"/>
                <a:cs typeface="Bitter" pitchFamily="34" charset="-120"/>
              </a:rPr>
              <a:t>Generate clear evidence narratives, then verify patches are robust post-remediation.</a:t>
            </a:r>
            <a:endParaRPr lang="en-US" sz="750" dirty="0"/>
          </a:p>
        </p:txBody>
      </p:sp>
      <p:sp>
        <p:nvSpPr>
          <p:cNvPr id="19" name="Shape 12"/>
          <p:cNvSpPr/>
          <p:nvPr/>
        </p:nvSpPr>
        <p:spPr>
          <a:xfrm>
            <a:off x="5046985" y="1206922"/>
            <a:ext cx="3678138" cy="3592562"/>
          </a:xfrm>
          <a:prstGeom prst="roundRect">
            <a:avLst>
              <a:gd name="adj" fmla="val 421"/>
            </a:avLst>
          </a:prstGeom>
          <a:solidFill>
            <a:srgbClr val="1F2D1B"/>
          </a:solidFill>
          <a:ln/>
        </p:spPr>
      </p:sp>
      <p:sp>
        <p:nvSpPr>
          <p:cNvPr id="20" name="Text 13"/>
          <p:cNvSpPr/>
          <p:nvPr/>
        </p:nvSpPr>
        <p:spPr>
          <a:xfrm>
            <a:off x="5147742" y="1288777"/>
            <a:ext cx="3476625" cy="157460"/>
          </a:xfrm>
          <a:prstGeom prst="rect">
            <a:avLst/>
          </a:prstGeom>
          <a:noFill/>
          <a:ln/>
        </p:spPr>
        <p:txBody>
          <a:bodyPr wrap="none" lIns="0" tIns="0" rIns="0" bIns="0" rtlCol="0" anchor="t"/>
          <a:lstStyle/>
          <a:p>
            <a:pPr marL="0" indent="0" algn="l">
              <a:lnSpc>
                <a:spcPct val="104000"/>
              </a:lnSpc>
              <a:buNone/>
            </a:pPr>
            <a:r>
              <a:rPr lang="en-US" sz="950" b="1" dirty="0">
                <a:solidFill>
                  <a:srgbClr val="E1E5CD"/>
                </a:solidFill>
                <a:latin typeface="Outfit Bold" pitchFamily="34" charset="0"/>
                <a:ea typeface="Outfit Bold" pitchFamily="34" charset="-122"/>
                <a:cs typeface="Outfit Bold" pitchFamily="34" charset="-120"/>
              </a:rPr>
              <a:t>Live Demonstration Principles</a:t>
            </a:r>
            <a:endParaRPr lang="en-US" sz="950" dirty="0"/>
          </a:p>
        </p:txBody>
      </p:sp>
      <p:sp>
        <p:nvSpPr>
          <p:cNvPr id="21" name="Text 14"/>
          <p:cNvSpPr/>
          <p:nvPr/>
        </p:nvSpPr>
        <p:spPr>
          <a:xfrm>
            <a:off x="5147742" y="1528093"/>
            <a:ext cx="3476625" cy="292150"/>
          </a:xfrm>
          <a:prstGeom prst="rect">
            <a:avLst/>
          </a:prstGeom>
          <a:noFill/>
          <a:ln/>
        </p:spPr>
        <p:txBody>
          <a:bodyPr wrap="square" lIns="0" tIns="0" rIns="0" bIns="0" rtlCol="0" anchor="t">
            <a:normAutofit/>
          </a:bodyPr>
          <a:lstStyle/>
          <a:p>
            <a:pPr marL="0" indent="0" algn="l">
              <a:lnSpc>
                <a:spcPct val="121000"/>
              </a:lnSpc>
              <a:buNone/>
            </a:pPr>
            <a:r>
              <a:rPr lang="en-US" sz="750" dirty="0">
                <a:solidFill>
                  <a:srgbClr val="C2C4B5"/>
                </a:solidFill>
                <a:latin typeface="Bitter" pitchFamily="34" charset="0"/>
                <a:ea typeface="Bitter" pitchFamily="34" charset="-122"/>
                <a:cs typeface="Bitter" pitchFamily="34" charset="-120"/>
              </a:rPr>
              <a:t>Effective demonstrations use controlled academic environments — never live public targets. Key exercises include:</a:t>
            </a:r>
            <a:endParaRPr lang="en-US" sz="750" dirty="0"/>
          </a:p>
        </p:txBody>
      </p:sp>
      <p:sp>
        <p:nvSpPr>
          <p:cNvPr id="22" name="Text 15"/>
          <p:cNvSpPr/>
          <p:nvPr/>
        </p:nvSpPr>
        <p:spPr>
          <a:xfrm>
            <a:off x="5147742" y="1893912"/>
            <a:ext cx="3476625" cy="1429271"/>
          </a:xfrm>
          <a:prstGeom prst="rect">
            <a:avLst/>
          </a:prstGeom>
          <a:noFill/>
          <a:ln/>
        </p:spPr>
        <p:txBody>
          <a:bodyPr wrap="square" lIns="0" tIns="0" rIns="0" bIns="0" rtlCol="0" anchor="t">
            <a:normAutofit/>
          </a:bodyPr>
          <a:lstStyle/>
          <a:p>
            <a:pPr marL="152400" indent="-152400" algn="l">
              <a:lnSpc>
                <a:spcPct val="121000"/>
              </a:lnSpc>
              <a:buSzPct val="100000"/>
              <a:buChar char="•"/>
            </a:pPr>
            <a:r>
              <a:rPr lang="en-US" sz="750" dirty="0">
                <a:solidFill>
                  <a:srgbClr val="C2C4B5"/>
                </a:solidFill>
                <a:latin typeface="Bitter" pitchFamily="34" charset="0"/>
                <a:ea typeface="Bitter" pitchFamily="34" charset="-122"/>
                <a:cs typeface="Bitter" pitchFamily="34" charset="-120"/>
              </a:rPr>
              <a:t>Intercepting HTTP requests via Burp Suite and decoding Base64 JWT payloads</a:t>
            </a:r>
            <a:endParaRPr lang="en-US" sz="750" dirty="0"/>
          </a:p>
          <a:p>
            <a:pPr marL="152400" indent="-152400" algn="l">
              <a:lnSpc>
                <a:spcPct val="121000"/>
              </a:lnSpc>
              <a:buSzPct val="100000"/>
              <a:buChar char="•"/>
            </a:pPr>
            <a:r>
              <a:rPr lang="en-US" sz="750" dirty="0">
                <a:solidFill>
                  <a:srgbClr val="C2C4B5"/>
                </a:solidFill>
                <a:latin typeface="Bitter" pitchFamily="34" charset="0"/>
                <a:ea typeface="Bitter" pitchFamily="34" charset="-122"/>
                <a:cs typeface="Bitter" pitchFamily="34" charset="-120"/>
              </a:rPr>
              <a:t>Manually altering permission claims and observing cryptographic signature rejection</a:t>
            </a:r>
            <a:endParaRPr lang="en-US" sz="750" dirty="0"/>
          </a:p>
          <a:p>
            <a:pPr marL="152400" indent="-152400" algn="l">
              <a:lnSpc>
                <a:spcPct val="121000"/>
              </a:lnSpc>
              <a:buSzPct val="100000"/>
              <a:buChar char="•"/>
            </a:pPr>
            <a:r>
              <a:rPr lang="en-US" sz="750" dirty="0">
                <a:solidFill>
                  <a:srgbClr val="C2C4B5"/>
                </a:solidFill>
                <a:latin typeface="Bitter" pitchFamily="34" charset="0"/>
                <a:ea typeface="Bitter" pitchFamily="34" charset="-122"/>
                <a:cs typeface="Bitter" pitchFamily="34" charset="-120"/>
              </a:rPr>
              <a:t>Using Nmap to explain TCP SYN scan mechanics and open port identification</a:t>
            </a:r>
            <a:endParaRPr lang="en-US" sz="750" dirty="0"/>
          </a:p>
          <a:p>
            <a:pPr marL="152400" indent="-152400" algn="l">
              <a:lnSpc>
                <a:spcPct val="121000"/>
              </a:lnSpc>
              <a:buSzPct val="100000"/>
              <a:buChar char="•"/>
            </a:pPr>
            <a:r>
              <a:rPr lang="en-US" sz="750" dirty="0">
                <a:solidFill>
                  <a:srgbClr val="C2C4B5"/>
                </a:solidFill>
                <a:latin typeface="Bitter" pitchFamily="34" charset="0"/>
                <a:ea typeface="Bitter" pitchFamily="34" charset="-122"/>
                <a:cs typeface="Bitter" pitchFamily="34" charset="-120"/>
              </a:rPr>
              <a:t>Enumerating hidden directories via automated fuzzing and testing REST APIs for excessive data exposure</a:t>
            </a:r>
            <a:endParaRPr lang="en-US" sz="750" dirty="0"/>
          </a:p>
          <a:p>
            <a:pPr marL="152400" indent="-152400" algn="l">
              <a:lnSpc>
                <a:spcPct val="121000"/>
              </a:lnSpc>
              <a:buSzPct val="100000"/>
              <a:buChar char="•"/>
            </a:pPr>
            <a:r>
              <a:rPr lang="en-US" sz="750" dirty="0">
                <a:solidFill>
                  <a:srgbClr val="C2C4B5"/>
                </a:solidFill>
                <a:latin typeface="Bitter" pitchFamily="34" charset="0"/>
                <a:ea typeface="Bitter" pitchFamily="34" charset="-122"/>
                <a:cs typeface="Bitter" pitchFamily="34" charset="-120"/>
              </a:rPr>
              <a:t>Bypassing CSP by locating trusted but vulnerable external endpoints</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6119" y="357485"/>
            <a:ext cx="8151763" cy="381521"/>
          </a:xfrm>
          <a:prstGeom prst="rect">
            <a:avLst/>
          </a:prstGeom>
          <a:noFill/>
          <a:ln/>
        </p:spPr>
        <p:txBody>
          <a:bodyPr wrap="none" lIns="0" tIns="0" rIns="0" bIns="0" rtlCol="0" anchor="t"/>
          <a:lstStyle/>
          <a:p>
            <a:pPr marL="0" indent="0" algn="l">
              <a:lnSpc>
                <a:spcPct val="104000"/>
              </a:lnSpc>
              <a:buNone/>
            </a:pPr>
            <a:r>
              <a:rPr lang="en-US" sz="2400" b="1" dirty="0">
                <a:solidFill>
                  <a:srgbClr val="E1E5CD"/>
                </a:solidFill>
                <a:latin typeface="Outfit Bold" pitchFamily="34" charset="0"/>
                <a:ea typeface="Outfit Bold" pitchFamily="34" charset="-122"/>
                <a:cs typeface="Outfit Bold" pitchFamily="34" charset="-120"/>
              </a:rPr>
              <a:t>Bridging the Gap: What Employers Actually Expect</a:t>
            </a:r>
            <a:endParaRPr lang="en-US" sz="2400" dirty="0"/>
          </a:p>
        </p:txBody>
      </p:sp>
      <p:sp>
        <p:nvSpPr>
          <p:cNvPr id="3" name="Text 1"/>
          <p:cNvSpPr/>
          <p:nvPr/>
        </p:nvSpPr>
        <p:spPr>
          <a:xfrm>
            <a:off x="496119" y="979363"/>
            <a:ext cx="8151763"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C2C4B5"/>
                </a:solidFill>
                <a:latin typeface="Bitter" pitchFamily="34" charset="0"/>
                <a:ea typeface="Bitter" pitchFamily="34" charset="-122"/>
                <a:cs typeface="Bitter" pitchFamily="34" charset="-120"/>
              </a:rPr>
              <a:t>India produces ~1.5 million IT graduates annually, yet faces a shortfall of </a:t>
            </a:r>
            <a:r>
              <a:rPr lang="en-US" sz="950" b="1" dirty="0">
                <a:solidFill>
                  <a:srgbClr val="C2C4B5"/>
                </a:solidFill>
                <a:latin typeface="Bitter Bold" pitchFamily="34" charset="0"/>
                <a:ea typeface="Bitter Bold" pitchFamily="34" charset="-122"/>
                <a:cs typeface="Bitter Bold" pitchFamily="34" charset="-120"/>
              </a:rPr>
              <a:t>500,000–1,000,000 cybersecurity professionals by 2026</a:t>
            </a:r>
            <a:r>
              <a:rPr lang="en-US" sz="950" dirty="0">
                <a:solidFill>
                  <a:srgbClr val="C2C4B5"/>
                </a:solidFill>
                <a:latin typeface="Bitter" pitchFamily="34" charset="0"/>
                <a:ea typeface="Bitter" pitchFamily="34" charset="-122"/>
                <a:cs typeface="Bitter" pitchFamily="34" charset="-120"/>
              </a:rPr>
              <a:t>. The paradox: theoretical instruction without hands-on defensive engineering mindsets.</a:t>
            </a:r>
            <a:endParaRPr lang="en-US" sz="950" dirty="0"/>
          </a:p>
        </p:txBody>
      </p:sp>
      <p:sp>
        <p:nvSpPr>
          <p:cNvPr id="4" name="Text 2"/>
          <p:cNvSpPr/>
          <p:nvPr/>
        </p:nvSpPr>
        <p:spPr>
          <a:xfrm>
            <a:off x="496119" y="1622450"/>
            <a:ext cx="3926979" cy="190723"/>
          </a:xfrm>
          <a:prstGeom prst="rect">
            <a:avLst/>
          </a:prstGeom>
          <a:noFill/>
          <a:ln/>
        </p:spPr>
        <p:txBody>
          <a:bodyPr wrap="none" lIns="0" tIns="0" rIns="0" bIns="0" rtlCol="0" anchor="t"/>
          <a:lstStyle/>
          <a:p>
            <a:pPr marL="0" indent="0" algn="l">
              <a:lnSpc>
                <a:spcPct val="104000"/>
              </a:lnSpc>
              <a:buNone/>
            </a:pPr>
            <a:r>
              <a:rPr lang="en-US" sz="1200" b="1" dirty="0">
                <a:solidFill>
                  <a:srgbClr val="E1E5CD"/>
                </a:solidFill>
                <a:latin typeface="Outfit Bold" pitchFamily="34" charset="0"/>
                <a:ea typeface="Outfit Bold" pitchFamily="34" charset="-122"/>
                <a:cs typeface="Outfit Bold" pitchFamily="34" charset="-120"/>
              </a:rPr>
              <a:t>Common Disqualifying Patterns</a:t>
            </a:r>
            <a:endParaRPr lang="en-US" sz="1200" dirty="0"/>
          </a:p>
        </p:txBody>
      </p:sp>
      <p:sp>
        <p:nvSpPr>
          <p:cNvPr id="5" name="Shape 3"/>
          <p:cNvSpPr/>
          <p:nvPr/>
        </p:nvSpPr>
        <p:spPr>
          <a:xfrm>
            <a:off x="496119" y="1948383"/>
            <a:ext cx="274737" cy="274737"/>
          </a:xfrm>
          <a:prstGeom prst="roundRect">
            <a:avLst>
              <a:gd name="adj" fmla="val 6667"/>
            </a:avLst>
          </a:prstGeom>
          <a:solidFill>
            <a:srgbClr val="3B3C3E"/>
          </a:solidFill>
          <a:ln/>
        </p:spPr>
      </p:sp>
      <p:sp>
        <p:nvSpPr>
          <p:cNvPr id="6" name="Text 4"/>
          <p:cNvSpPr/>
          <p:nvPr/>
        </p:nvSpPr>
        <p:spPr>
          <a:xfrm>
            <a:off x="891034" y="1990353"/>
            <a:ext cx="3532063" cy="190723"/>
          </a:xfrm>
          <a:prstGeom prst="rect">
            <a:avLst/>
          </a:prstGeom>
          <a:noFill/>
          <a:ln/>
        </p:spPr>
        <p:txBody>
          <a:bodyPr wrap="none" lIns="0" tIns="0" rIns="0" bIns="0" rtlCol="0" anchor="t"/>
          <a:lstStyle/>
          <a:p>
            <a:pPr marL="0" indent="0" algn="l">
              <a:lnSpc>
                <a:spcPct val="104000"/>
              </a:lnSpc>
              <a:buNone/>
            </a:pPr>
            <a:r>
              <a:rPr lang="en-US" sz="1200" b="1" dirty="0">
                <a:solidFill>
                  <a:srgbClr val="C2C4B5"/>
                </a:solidFill>
                <a:latin typeface="Outfit Bold" pitchFamily="34" charset="0"/>
                <a:ea typeface="Outfit Bold" pitchFamily="34" charset="-122"/>
                <a:cs typeface="Outfit Bold" pitchFamily="34" charset="-120"/>
              </a:rPr>
              <a:t>Tool dependency without protocol understanding</a:t>
            </a:r>
            <a:endParaRPr lang="en-US" sz="1200" dirty="0"/>
          </a:p>
        </p:txBody>
      </p:sp>
      <p:sp>
        <p:nvSpPr>
          <p:cNvPr id="7" name="Text 5"/>
          <p:cNvSpPr/>
          <p:nvPr/>
        </p:nvSpPr>
        <p:spPr>
          <a:xfrm>
            <a:off x="891034" y="2301255"/>
            <a:ext cx="3532063"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C2C4B5"/>
                </a:solidFill>
                <a:latin typeface="Bitter" pitchFamily="34" charset="0"/>
                <a:ea typeface="Bitter" pitchFamily="34" charset="-122"/>
                <a:cs typeface="Bitter" pitchFamily="34" charset="-120"/>
              </a:rPr>
              <a:t>Candidates run scanners but cannot explain HTTP, TCP/IP, or read basic code syntax.</a:t>
            </a:r>
            <a:endParaRPr lang="en-US" sz="950" dirty="0"/>
          </a:p>
        </p:txBody>
      </p:sp>
      <p:sp>
        <p:nvSpPr>
          <p:cNvPr id="8" name="Shape 6"/>
          <p:cNvSpPr/>
          <p:nvPr/>
        </p:nvSpPr>
        <p:spPr>
          <a:xfrm>
            <a:off x="496119" y="2929310"/>
            <a:ext cx="274737" cy="274737"/>
          </a:xfrm>
          <a:prstGeom prst="roundRect">
            <a:avLst>
              <a:gd name="adj" fmla="val 6667"/>
            </a:avLst>
          </a:prstGeom>
          <a:solidFill>
            <a:srgbClr val="3B3C3E"/>
          </a:solidFill>
          <a:ln/>
        </p:spPr>
      </p:sp>
      <p:sp>
        <p:nvSpPr>
          <p:cNvPr id="9" name="Text 7"/>
          <p:cNvSpPr/>
          <p:nvPr/>
        </p:nvSpPr>
        <p:spPr>
          <a:xfrm>
            <a:off x="891034" y="2971279"/>
            <a:ext cx="3532063" cy="190723"/>
          </a:xfrm>
          <a:prstGeom prst="rect">
            <a:avLst/>
          </a:prstGeom>
          <a:noFill/>
          <a:ln/>
        </p:spPr>
        <p:txBody>
          <a:bodyPr wrap="none" lIns="0" tIns="0" rIns="0" bIns="0" rtlCol="0" anchor="t"/>
          <a:lstStyle/>
          <a:p>
            <a:pPr marL="0" indent="0" algn="l">
              <a:lnSpc>
                <a:spcPct val="104000"/>
              </a:lnSpc>
              <a:buNone/>
            </a:pPr>
            <a:r>
              <a:rPr lang="en-US" sz="1200" b="1" dirty="0">
                <a:solidFill>
                  <a:srgbClr val="C2C4B5"/>
                </a:solidFill>
                <a:latin typeface="Outfit Bold" pitchFamily="34" charset="0"/>
                <a:ea typeface="Outfit Bold" pitchFamily="34" charset="-122"/>
                <a:cs typeface="Outfit Bold" pitchFamily="34" charset="-120"/>
              </a:rPr>
              <a:t>Certificate collection without documentation skills</a:t>
            </a:r>
            <a:endParaRPr lang="en-US" sz="1200" dirty="0"/>
          </a:p>
        </p:txBody>
      </p:sp>
      <p:sp>
        <p:nvSpPr>
          <p:cNvPr id="10" name="Text 8"/>
          <p:cNvSpPr/>
          <p:nvPr/>
        </p:nvSpPr>
        <p:spPr>
          <a:xfrm>
            <a:off x="891034" y="3282181"/>
            <a:ext cx="3532063"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C2C4B5"/>
                </a:solidFill>
                <a:latin typeface="Bitter" pitchFamily="34" charset="0"/>
                <a:ea typeface="Bitter" pitchFamily="34" charset="-122"/>
                <a:cs typeface="Bitter" pitchFamily="34" charset="-120"/>
              </a:rPr>
              <a:t>Report writing constitutes a significant portion of daily responsibilities — yet is routinely ignored.</a:t>
            </a:r>
            <a:endParaRPr lang="en-US" sz="950" dirty="0"/>
          </a:p>
        </p:txBody>
      </p:sp>
      <p:sp>
        <p:nvSpPr>
          <p:cNvPr id="11" name="Shape 9"/>
          <p:cNvSpPr/>
          <p:nvPr/>
        </p:nvSpPr>
        <p:spPr>
          <a:xfrm>
            <a:off x="496119" y="3910236"/>
            <a:ext cx="274737" cy="274737"/>
          </a:xfrm>
          <a:prstGeom prst="roundRect">
            <a:avLst>
              <a:gd name="adj" fmla="val 6667"/>
            </a:avLst>
          </a:prstGeom>
          <a:solidFill>
            <a:srgbClr val="3B3C3E"/>
          </a:solidFill>
          <a:ln/>
        </p:spPr>
      </p:sp>
      <p:sp>
        <p:nvSpPr>
          <p:cNvPr id="12" name="Text 10"/>
          <p:cNvSpPr/>
          <p:nvPr/>
        </p:nvSpPr>
        <p:spPr>
          <a:xfrm>
            <a:off x="891034" y="3952205"/>
            <a:ext cx="3532063" cy="190723"/>
          </a:xfrm>
          <a:prstGeom prst="rect">
            <a:avLst/>
          </a:prstGeom>
          <a:noFill/>
          <a:ln/>
        </p:spPr>
        <p:txBody>
          <a:bodyPr wrap="none" lIns="0" tIns="0" rIns="0" bIns="0" rtlCol="0" anchor="t"/>
          <a:lstStyle/>
          <a:p>
            <a:pPr marL="0" indent="0" algn="l">
              <a:lnSpc>
                <a:spcPct val="104000"/>
              </a:lnSpc>
              <a:buNone/>
            </a:pPr>
            <a:r>
              <a:rPr lang="en-US" sz="1200" b="1" dirty="0">
                <a:solidFill>
                  <a:srgbClr val="C2C4B5"/>
                </a:solidFill>
                <a:latin typeface="Outfit Bold" pitchFamily="34" charset="0"/>
                <a:ea typeface="Outfit Bold" pitchFamily="34" charset="-122"/>
                <a:cs typeface="Outfit Bold" pitchFamily="34" charset="-120"/>
              </a:rPr>
              <a:t>Offensive-only focus</a:t>
            </a:r>
            <a:endParaRPr lang="en-US" sz="1200" dirty="0"/>
          </a:p>
        </p:txBody>
      </p:sp>
      <p:sp>
        <p:nvSpPr>
          <p:cNvPr id="13" name="Text 11"/>
          <p:cNvSpPr/>
          <p:nvPr/>
        </p:nvSpPr>
        <p:spPr>
          <a:xfrm>
            <a:off x="891034" y="4263107"/>
            <a:ext cx="3532063"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C2C4B5"/>
                </a:solidFill>
                <a:latin typeface="Bitter" pitchFamily="34" charset="0"/>
                <a:ea typeface="Bitter" pitchFamily="34" charset="-122"/>
                <a:cs typeface="Bitter" pitchFamily="34" charset="-120"/>
              </a:rPr>
              <a:t>Ignoring defense, compliance, and cloud architecture signals a lack of professional maturity.</a:t>
            </a:r>
            <a:endParaRPr lang="en-US" sz="950" dirty="0"/>
          </a:p>
        </p:txBody>
      </p:sp>
      <p:sp>
        <p:nvSpPr>
          <p:cNvPr id="14" name="Shape 12"/>
          <p:cNvSpPr/>
          <p:nvPr/>
        </p:nvSpPr>
        <p:spPr>
          <a:xfrm>
            <a:off x="4637782" y="1502271"/>
            <a:ext cx="4102745" cy="3283744"/>
          </a:xfrm>
          <a:prstGeom prst="roundRect">
            <a:avLst>
              <a:gd name="adj" fmla="val 558"/>
            </a:avLst>
          </a:prstGeom>
          <a:solidFill>
            <a:srgbClr val="9FA582"/>
          </a:solidFill>
          <a:ln/>
        </p:spPr>
      </p:sp>
      <p:sp>
        <p:nvSpPr>
          <p:cNvPr id="15" name="Text 13"/>
          <p:cNvSpPr/>
          <p:nvPr/>
        </p:nvSpPr>
        <p:spPr>
          <a:xfrm>
            <a:off x="4759821" y="1622450"/>
            <a:ext cx="3858667" cy="190723"/>
          </a:xfrm>
          <a:prstGeom prst="rect">
            <a:avLst/>
          </a:prstGeom>
          <a:noFill/>
          <a:ln/>
        </p:spPr>
        <p:txBody>
          <a:bodyPr wrap="none" lIns="0" tIns="0" rIns="0" bIns="0" rtlCol="0" anchor="t"/>
          <a:lstStyle/>
          <a:p>
            <a:pPr marL="0" indent="0" algn="l">
              <a:lnSpc>
                <a:spcPct val="104000"/>
              </a:lnSpc>
              <a:buNone/>
            </a:pPr>
            <a:r>
              <a:rPr lang="en-US" sz="1200" b="1" dirty="0">
                <a:solidFill>
                  <a:srgbClr val="000000"/>
                </a:solidFill>
                <a:latin typeface="Outfit Bold" pitchFamily="34" charset="0"/>
                <a:ea typeface="Outfit Bold" pitchFamily="34" charset="-122"/>
                <a:cs typeface="Outfit Bold" pitchFamily="34" charset="-120"/>
              </a:rPr>
              <a:t>What Corporate Employers Seek</a:t>
            </a:r>
            <a:endParaRPr lang="en-US" sz="1200" dirty="0"/>
          </a:p>
        </p:txBody>
      </p:sp>
      <p:sp>
        <p:nvSpPr>
          <p:cNvPr id="16" name="Text 14"/>
          <p:cNvSpPr/>
          <p:nvPr/>
        </p:nvSpPr>
        <p:spPr>
          <a:xfrm>
            <a:off x="4759821" y="1933352"/>
            <a:ext cx="3858667" cy="1761009"/>
          </a:xfrm>
          <a:prstGeom prst="rect">
            <a:avLst/>
          </a:prstGeom>
          <a:noFill/>
          <a:ln/>
        </p:spPr>
        <p:txBody>
          <a:bodyPr wrap="square" lIns="0" tIns="0" rIns="0" bIns="0" rtlCol="0" anchor="t">
            <a:normAutofit/>
          </a:bodyPr>
          <a:lstStyle/>
          <a:p>
            <a:pPr marL="193040" indent="-193040" algn="l">
              <a:lnSpc>
                <a:spcPct val="132000"/>
              </a:lnSpc>
              <a:buSzPct val="100000"/>
              <a:buChar char="•"/>
            </a:pPr>
            <a:r>
              <a:rPr lang="en-US" sz="950" b="1" dirty="0">
                <a:solidFill>
                  <a:srgbClr val="000000"/>
                </a:solidFill>
                <a:latin typeface="Bitter Bold" pitchFamily="34" charset="0"/>
                <a:ea typeface="Bitter Bold" pitchFamily="34" charset="-122"/>
                <a:cs typeface="Bitter Bold" pitchFamily="34" charset="-120"/>
              </a:rPr>
              <a:t>Curiosity &amp; independent problem-solving</a:t>
            </a:r>
            <a:r>
              <a:rPr lang="en-US" sz="950" dirty="0">
                <a:solidFill>
                  <a:srgbClr val="000000"/>
                </a:solidFill>
                <a:latin typeface="Bitter" pitchFamily="34" charset="0"/>
                <a:ea typeface="Bitter" pitchFamily="34" charset="-122"/>
                <a:cs typeface="Bitter" pitchFamily="34" charset="-120"/>
              </a:rPr>
              <a:t> — the primary differentiator at entry level</a:t>
            </a:r>
            <a:endParaRPr lang="en-US" sz="950" dirty="0"/>
          </a:p>
          <a:p>
            <a:pPr marL="193040" indent="-193040" algn="l">
              <a:lnSpc>
                <a:spcPct val="132000"/>
              </a:lnSpc>
              <a:buSzPct val="100000"/>
              <a:buChar char="•"/>
            </a:pPr>
            <a:r>
              <a:rPr lang="en-US" sz="950" dirty="0">
                <a:solidFill>
                  <a:srgbClr val="000000"/>
                </a:solidFill>
                <a:latin typeface="Bitter" pitchFamily="34" charset="0"/>
                <a:ea typeface="Bitter" pitchFamily="34" charset="-122"/>
                <a:cs typeface="Bitter" pitchFamily="34" charset="-120"/>
              </a:rPr>
              <a:t>Linux internals, TCP/IP networking, and Git version control</a:t>
            </a:r>
            <a:endParaRPr lang="en-US" sz="950" dirty="0"/>
          </a:p>
          <a:p>
            <a:pPr marL="193040" indent="-193040" algn="l">
              <a:lnSpc>
                <a:spcPct val="132000"/>
              </a:lnSpc>
              <a:buSzPct val="100000"/>
              <a:buChar char="•"/>
            </a:pPr>
            <a:r>
              <a:rPr lang="en-US" sz="950" dirty="0">
                <a:solidFill>
                  <a:srgbClr val="000000"/>
                </a:solidFill>
                <a:latin typeface="Bitter" pitchFamily="34" charset="0"/>
                <a:ea typeface="Bitter" pitchFamily="34" charset="-122"/>
                <a:cs typeface="Bitter" pitchFamily="34" charset="-120"/>
              </a:rPr>
              <a:t>Cloud fundamentals and REST API mechanics</a:t>
            </a:r>
            <a:endParaRPr lang="en-US" sz="950" dirty="0"/>
          </a:p>
          <a:p>
            <a:pPr marL="193040" indent="-193040" algn="l">
              <a:lnSpc>
                <a:spcPct val="132000"/>
              </a:lnSpc>
              <a:buSzPct val="100000"/>
              <a:buChar char="•"/>
            </a:pPr>
            <a:r>
              <a:rPr lang="en-US" sz="950" dirty="0">
                <a:solidFill>
                  <a:srgbClr val="000000"/>
                </a:solidFill>
                <a:latin typeface="Bitter" pitchFamily="34" charset="0"/>
                <a:ea typeface="Bitter" pitchFamily="34" charset="-122"/>
                <a:cs typeface="Bitter" pitchFamily="34" charset="-120"/>
              </a:rPr>
              <a:t>Ability to articulate technical findings to </a:t>
            </a:r>
            <a:r>
              <a:rPr lang="en-US" sz="950" b="1" dirty="0">
                <a:solidFill>
                  <a:srgbClr val="000000"/>
                </a:solidFill>
                <a:latin typeface="Bitter Bold" pitchFamily="34" charset="0"/>
                <a:ea typeface="Bitter Bold" pitchFamily="34" charset="-122"/>
                <a:cs typeface="Bitter Bold" pitchFamily="34" charset="-120"/>
              </a:rPr>
              <a:t>non-technical stakeholders</a:t>
            </a:r>
            <a:endParaRPr lang="en-US" sz="950" dirty="0"/>
          </a:p>
          <a:p>
            <a:pPr marL="193040" indent="-193040" algn="l">
              <a:lnSpc>
                <a:spcPct val="132000"/>
              </a:lnSpc>
              <a:buSzPct val="100000"/>
              <a:buChar char="•"/>
            </a:pPr>
            <a:r>
              <a:rPr lang="en-US" sz="950" dirty="0">
                <a:solidFill>
                  <a:srgbClr val="000000"/>
                </a:solidFill>
                <a:latin typeface="Bitter" pitchFamily="34" charset="0"/>
                <a:ea typeface="Bitter" pitchFamily="34" charset="-122"/>
                <a:cs typeface="Bitter" pitchFamily="34" charset="-120"/>
              </a:rPr>
              <a:t>Meticulous documentation and report-writing capability</a:t>
            </a:r>
            <a:endParaRPr lang="en-US" sz="950" dirty="0"/>
          </a:p>
          <a:p>
            <a:pPr marL="193040" indent="-193040" algn="l">
              <a:lnSpc>
                <a:spcPct val="132000"/>
              </a:lnSpc>
              <a:buSzPct val="100000"/>
              <a:buChar char="•"/>
            </a:pPr>
            <a:r>
              <a:rPr lang="en-US" sz="950" dirty="0">
                <a:solidFill>
                  <a:srgbClr val="000000"/>
                </a:solidFill>
                <a:latin typeface="Bitter" pitchFamily="34" charset="0"/>
                <a:ea typeface="Bitter" pitchFamily="34" charset="-122"/>
                <a:cs typeface="Bitter" pitchFamily="34" charset="-120"/>
              </a:rPr>
              <a:t>Foundational competence over CISO-level expertise</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6119" y="366415"/>
            <a:ext cx="8151763" cy="205904"/>
          </a:xfrm>
          <a:prstGeom prst="rect">
            <a:avLst/>
          </a:prstGeom>
          <a:noFill/>
          <a:ln/>
        </p:spPr>
        <p:txBody>
          <a:bodyPr wrap="none" lIns="0" tIns="0" rIns="0" bIns="0" rtlCol="0" anchor="t"/>
          <a:lstStyle/>
          <a:p>
            <a:pPr marL="0" indent="0" algn="l">
              <a:lnSpc>
                <a:spcPct val="104000"/>
              </a:lnSpc>
              <a:buNone/>
            </a:pPr>
            <a:r>
              <a:rPr lang="en-US" sz="1250" b="1" dirty="0">
                <a:solidFill>
                  <a:srgbClr val="E1E5CD"/>
                </a:solidFill>
                <a:latin typeface="Outfit Bold" pitchFamily="34" charset="0"/>
                <a:ea typeface="Outfit Bold" pitchFamily="34" charset="-122"/>
                <a:cs typeface="Outfit Bold" pitchFamily="34" charset="-120"/>
              </a:rPr>
              <a:t>Career Preparation: ATS, Interviews &amp; the Salary Landscape</a:t>
            </a:r>
            <a:endParaRPr lang="en-US" sz="1250" dirty="0"/>
          </a:p>
        </p:txBody>
      </p:sp>
      <p:sp>
        <p:nvSpPr>
          <p:cNvPr id="3" name="Text 1"/>
          <p:cNvSpPr/>
          <p:nvPr/>
        </p:nvSpPr>
        <p:spPr>
          <a:xfrm>
            <a:off x="496119" y="642268"/>
            <a:ext cx="8608963"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Before human eyes evaluate a resume, it must survive an </a:t>
            </a:r>
            <a:r>
              <a:rPr lang="en-US" sz="500" b="1" dirty="0">
                <a:solidFill>
                  <a:srgbClr val="C2C4B5"/>
                </a:solidFill>
                <a:latin typeface="Bitter Bold" pitchFamily="34" charset="0"/>
                <a:ea typeface="Bitter Bold" pitchFamily="34" charset="-122"/>
                <a:cs typeface="Bitter Bold" pitchFamily="34" charset="-120"/>
              </a:rPr>
              <a:t>Applicant Tracking System</a:t>
            </a:r>
            <a:r>
              <a:rPr lang="en-US" sz="500" dirty="0">
                <a:solidFill>
                  <a:srgbClr val="C2C4B5"/>
                </a:solidFill>
                <a:latin typeface="Bitter" pitchFamily="34" charset="0"/>
                <a:ea typeface="Bitter" pitchFamily="34" charset="-122"/>
                <a:cs typeface="Bitter" pitchFamily="34" charset="-120"/>
              </a:rPr>
              <a:t>. Technical interviews probe foundational depth — not tool familiarity. Understanding these mechanics is itself a security skill.</a:t>
            </a:r>
            <a:endParaRPr lang="en-US" sz="500" dirty="0"/>
          </a:p>
        </p:txBody>
      </p:sp>
      <p:sp>
        <p:nvSpPr>
          <p:cNvPr id="4" name="Shape 2"/>
          <p:cNvSpPr/>
          <p:nvPr/>
        </p:nvSpPr>
        <p:spPr>
          <a:xfrm>
            <a:off x="496119" y="762372"/>
            <a:ext cx="8151763" cy="689744"/>
          </a:xfrm>
          <a:prstGeom prst="roundRect">
            <a:avLst>
              <a:gd name="adj" fmla="val 1433"/>
            </a:avLst>
          </a:prstGeom>
          <a:noFill/>
          <a:ln w="4763">
            <a:solidFill>
              <a:srgbClr val="FFFFFF">
                <a:alpha val="24000"/>
              </a:srgbClr>
            </a:solidFill>
            <a:prstDash val="solid"/>
          </a:ln>
        </p:spPr>
      </p:sp>
      <p:sp>
        <p:nvSpPr>
          <p:cNvPr id="5" name="Shape 3"/>
          <p:cNvSpPr/>
          <p:nvPr/>
        </p:nvSpPr>
        <p:spPr>
          <a:xfrm>
            <a:off x="496119" y="901750"/>
            <a:ext cx="8151763" cy="4763"/>
          </a:xfrm>
          <a:prstGeom prst="rect">
            <a:avLst/>
          </a:prstGeom>
          <a:solidFill>
            <a:srgbClr val="FFFFFF">
              <a:alpha val="24000"/>
            </a:srgbClr>
          </a:solidFill>
          <a:ln/>
        </p:spPr>
      </p:sp>
      <p:sp>
        <p:nvSpPr>
          <p:cNvPr id="6" name="Shape 4"/>
          <p:cNvSpPr/>
          <p:nvPr/>
        </p:nvSpPr>
        <p:spPr>
          <a:xfrm>
            <a:off x="496119" y="1038746"/>
            <a:ext cx="8151763" cy="4763"/>
          </a:xfrm>
          <a:prstGeom prst="rect">
            <a:avLst/>
          </a:prstGeom>
          <a:solidFill>
            <a:srgbClr val="FFFFFF">
              <a:alpha val="24000"/>
            </a:srgbClr>
          </a:solidFill>
          <a:ln/>
        </p:spPr>
      </p:sp>
      <p:sp>
        <p:nvSpPr>
          <p:cNvPr id="7" name="Shape 5"/>
          <p:cNvSpPr/>
          <p:nvPr/>
        </p:nvSpPr>
        <p:spPr>
          <a:xfrm>
            <a:off x="496119" y="1175742"/>
            <a:ext cx="8151763" cy="4763"/>
          </a:xfrm>
          <a:prstGeom prst="rect">
            <a:avLst/>
          </a:prstGeom>
          <a:solidFill>
            <a:srgbClr val="FFFFFF">
              <a:alpha val="24000"/>
            </a:srgbClr>
          </a:solidFill>
          <a:ln/>
        </p:spPr>
      </p:sp>
      <p:sp>
        <p:nvSpPr>
          <p:cNvPr id="8" name="Shape 6"/>
          <p:cNvSpPr/>
          <p:nvPr/>
        </p:nvSpPr>
        <p:spPr>
          <a:xfrm>
            <a:off x="496119" y="1312738"/>
            <a:ext cx="8151763" cy="4763"/>
          </a:xfrm>
          <a:prstGeom prst="rect">
            <a:avLst/>
          </a:prstGeom>
          <a:solidFill>
            <a:srgbClr val="FFFFFF">
              <a:alpha val="24000"/>
            </a:srgbClr>
          </a:solidFill>
          <a:ln/>
        </p:spPr>
      </p:sp>
      <p:sp>
        <p:nvSpPr>
          <p:cNvPr id="9" name="Text 7"/>
          <p:cNvSpPr/>
          <p:nvPr/>
        </p:nvSpPr>
        <p:spPr>
          <a:xfrm>
            <a:off x="566886" y="792882"/>
            <a:ext cx="2361009" cy="80739"/>
          </a:xfrm>
          <a:prstGeom prst="rect">
            <a:avLst/>
          </a:prstGeom>
          <a:noFill/>
          <a:ln/>
        </p:spPr>
        <p:txBody>
          <a:bodyPr wrap="none" lIns="0" tIns="0" rIns="0" bIns="0" rtlCol="0" anchor="t"/>
          <a:lstStyle/>
          <a:p>
            <a:pPr marL="0" indent="0" algn="l">
              <a:lnSpc>
                <a:spcPct val="102000"/>
              </a:lnSpc>
              <a:buNone/>
            </a:pPr>
            <a:r>
              <a:rPr lang="en-US" sz="500" b="1" dirty="0">
                <a:solidFill>
                  <a:srgbClr val="C2C4B5"/>
                </a:solidFill>
                <a:latin typeface="Bitter Bold" pitchFamily="34" charset="0"/>
                <a:ea typeface="Bitter Bold" pitchFamily="34" charset="-122"/>
                <a:cs typeface="Bitter Bold" pitchFamily="34" charset="-120"/>
              </a:rPr>
              <a:t>Feature</a:t>
            </a:r>
            <a:endParaRPr lang="en-US" sz="500" dirty="0"/>
          </a:p>
        </p:txBody>
      </p:sp>
      <p:sp>
        <p:nvSpPr>
          <p:cNvPr id="10" name="Text 8"/>
          <p:cNvSpPr/>
          <p:nvPr/>
        </p:nvSpPr>
        <p:spPr>
          <a:xfrm>
            <a:off x="2602409" y="792882"/>
            <a:ext cx="3338066" cy="80739"/>
          </a:xfrm>
          <a:prstGeom prst="rect">
            <a:avLst/>
          </a:prstGeom>
          <a:noFill/>
          <a:ln/>
        </p:spPr>
        <p:txBody>
          <a:bodyPr wrap="none" lIns="0" tIns="0" rIns="0" bIns="0" rtlCol="0" anchor="t"/>
          <a:lstStyle/>
          <a:p>
            <a:pPr marL="0" indent="0" algn="l">
              <a:lnSpc>
                <a:spcPct val="102000"/>
              </a:lnSpc>
              <a:buNone/>
            </a:pPr>
            <a:r>
              <a:rPr lang="en-US" sz="500" b="1" dirty="0">
                <a:solidFill>
                  <a:srgbClr val="C2C4B5"/>
                </a:solidFill>
                <a:latin typeface="Bitter Bold" pitchFamily="34" charset="0"/>
                <a:ea typeface="Bitter Bold" pitchFamily="34" charset="-122"/>
                <a:cs typeface="Bitter Bold" pitchFamily="34" charset="-120"/>
              </a:rPr>
              <a:t>Traditional Academic Resume</a:t>
            </a:r>
            <a:endParaRPr lang="en-US" sz="500" dirty="0"/>
          </a:p>
        </p:txBody>
      </p:sp>
      <p:sp>
        <p:nvSpPr>
          <p:cNvPr id="11" name="Text 9"/>
          <p:cNvSpPr/>
          <p:nvPr/>
        </p:nvSpPr>
        <p:spPr>
          <a:xfrm>
            <a:off x="5614988" y="792882"/>
            <a:ext cx="3419475" cy="80739"/>
          </a:xfrm>
          <a:prstGeom prst="rect">
            <a:avLst/>
          </a:prstGeom>
          <a:noFill/>
          <a:ln/>
        </p:spPr>
        <p:txBody>
          <a:bodyPr wrap="none" lIns="0" tIns="0" rIns="0" bIns="0" rtlCol="0" anchor="t"/>
          <a:lstStyle/>
          <a:p>
            <a:pPr marL="0" indent="0" algn="l">
              <a:lnSpc>
                <a:spcPct val="102000"/>
              </a:lnSpc>
              <a:buNone/>
            </a:pPr>
            <a:r>
              <a:rPr lang="en-US" sz="500" b="1" dirty="0">
                <a:solidFill>
                  <a:srgbClr val="C2C4B5"/>
                </a:solidFill>
                <a:latin typeface="Bitter Bold" pitchFamily="34" charset="0"/>
                <a:ea typeface="Bitter Bold" pitchFamily="34" charset="-122"/>
                <a:cs typeface="Bitter Bold" pitchFamily="34" charset="-120"/>
              </a:rPr>
              <a:t>ATS-Optimized Security Resume</a:t>
            </a:r>
            <a:endParaRPr lang="en-US" sz="500" dirty="0"/>
          </a:p>
        </p:txBody>
      </p:sp>
      <p:sp>
        <p:nvSpPr>
          <p:cNvPr id="12" name="Text 10"/>
          <p:cNvSpPr/>
          <p:nvPr/>
        </p:nvSpPr>
        <p:spPr>
          <a:xfrm>
            <a:off x="566886" y="929878"/>
            <a:ext cx="2361009"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Formatting</a:t>
            </a:r>
            <a:endParaRPr lang="en-US" sz="500" dirty="0"/>
          </a:p>
        </p:txBody>
      </p:sp>
      <p:sp>
        <p:nvSpPr>
          <p:cNvPr id="13" name="Text 11"/>
          <p:cNvSpPr/>
          <p:nvPr/>
        </p:nvSpPr>
        <p:spPr>
          <a:xfrm>
            <a:off x="2602409" y="929878"/>
            <a:ext cx="3338066"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Multi-column, complex graphics, unique fonts</a:t>
            </a:r>
            <a:endParaRPr lang="en-US" sz="500" dirty="0"/>
          </a:p>
        </p:txBody>
      </p:sp>
      <p:sp>
        <p:nvSpPr>
          <p:cNvPr id="14" name="Text 12"/>
          <p:cNvSpPr/>
          <p:nvPr/>
        </p:nvSpPr>
        <p:spPr>
          <a:xfrm>
            <a:off x="5614988" y="929878"/>
            <a:ext cx="3419475"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Single-column, standard fonts, plain text headers</a:t>
            </a:r>
            <a:endParaRPr lang="en-US" sz="500" dirty="0"/>
          </a:p>
        </p:txBody>
      </p:sp>
      <p:sp>
        <p:nvSpPr>
          <p:cNvPr id="15" name="Text 13"/>
          <p:cNvSpPr/>
          <p:nvPr/>
        </p:nvSpPr>
        <p:spPr>
          <a:xfrm>
            <a:off x="566886" y="1066874"/>
            <a:ext cx="2361009"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Content Focus</a:t>
            </a:r>
            <a:endParaRPr lang="en-US" sz="500" dirty="0"/>
          </a:p>
        </p:txBody>
      </p:sp>
      <p:sp>
        <p:nvSpPr>
          <p:cNvPr id="16" name="Text 14"/>
          <p:cNvSpPr/>
          <p:nvPr/>
        </p:nvSpPr>
        <p:spPr>
          <a:xfrm>
            <a:off x="2602409" y="1066874"/>
            <a:ext cx="3338066"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Extracurricular activities, GPA, coursework</a:t>
            </a:r>
            <a:endParaRPr lang="en-US" sz="500" dirty="0"/>
          </a:p>
        </p:txBody>
      </p:sp>
      <p:sp>
        <p:nvSpPr>
          <p:cNvPr id="17" name="Text 15"/>
          <p:cNvSpPr/>
          <p:nvPr/>
        </p:nvSpPr>
        <p:spPr>
          <a:xfrm>
            <a:off x="5614988" y="1066874"/>
            <a:ext cx="3419475"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Hands-on labs, CVE research, GitHub repositories</a:t>
            </a:r>
            <a:endParaRPr lang="en-US" sz="500" dirty="0"/>
          </a:p>
        </p:txBody>
      </p:sp>
      <p:sp>
        <p:nvSpPr>
          <p:cNvPr id="18" name="Text 16"/>
          <p:cNvSpPr/>
          <p:nvPr/>
        </p:nvSpPr>
        <p:spPr>
          <a:xfrm>
            <a:off x="566886" y="1203871"/>
            <a:ext cx="2361009"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Skill Listing</a:t>
            </a:r>
            <a:endParaRPr lang="en-US" sz="500" dirty="0"/>
          </a:p>
        </p:txBody>
      </p:sp>
      <p:sp>
        <p:nvSpPr>
          <p:cNvPr id="19" name="Text 17"/>
          <p:cNvSpPr/>
          <p:nvPr/>
        </p:nvSpPr>
        <p:spPr>
          <a:xfrm>
            <a:off x="2602409" y="1203871"/>
            <a:ext cx="3338066"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Vague terms (e.g., "Good at hacking")</a:t>
            </a:r>
            <a:endParaRPr lang="en-US" sz="500" dirty="0"/>
          </a:p>
        </p:txBody>
      </p:sp>
      <p:sp>
        <p:nvSpPr>
          <p:cNvPr id="20" name="Text 18"/>
          <p:cNvSpPr/>
          <p:nvPr/>
        </p:nvSpPr>
        <p:spPr>
          <a:xfrm>
            <a:off x="5614988" y="1203871"/>
            <a:ext cx="3419475"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Specific methodologies (e.g., "OWASP Top 10," "Threat Modeling")</a:t>
            </a:r>
            <a:endParaRPr lang="en-US" sz="500" dirty="0"/>
          </a:p>
        </p:txBody>
      </p:sp>
      <p:sp>
        <p:nvSpPr>
          <p:cNvPr id="21" name="Text 19"/>
          <p:cNvSpPr/>
          <p:nvPr/>
        </p:nvSpPr>
        <p:spPr>
          <a:xfrm>
            <a:off x="566886" y="1340867"/>
            <a:ext cx="2361009"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Experience</a:t>
            </a:r>
            <a:endParaRPr lang="en-US" sz="500" dirty="0"/>
          </a:p>
        </p:txBody>
      </p:sp>
      <p:sp>
        <p:nvSpPr>
          <p:cNvPr id="22" name="Text 20"/>
          <p:cNvSpPr/>
          <p:nvPr/>
        </p:nvSpPr>
        <p:spPr>
          <a:xfrm>
            <a:off x="2602409" y="1340867"/>
            <a:ext cx="3338066"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Passive descriptions (e.g., "Learned Python")</a:t>
            </a:r>
            <a:endParaRPr lang="en-US" sz="500" dirty="0"/>
          </a:p>
        </p:txBody>
      </p:sp>
      <p:sp>
        <p:nvSpPr>
          <p:cNvPr id="23" name="Text 21"/>
          <p:cNvSpPr/>
          <p:nvPr/>
        </p:nvSpPr>
        <p:spPr>
          <a:xfrm>
            <a:off x="5614988" y="1340867"/>
            <a:ext cx="3419475" cy="80739"/>
          </a:xfrm>
          <a:prstGeom prst="rect">
            <a:avLst/>
          </a:prstGeom>
          <a:noFill/>
          <a:ln/>
        </p:spPr>
        <p:txBody>
          <a:bodyPr wrap="none" lIns="0" tIns="0" rIns="0" bIns="0" rtlCol="0" anchor="t"/>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Actionable metrics (e.g., "Automated log parsing using Python")</a:t>
            </a:r>
            <a:endParaRPr lang="en-US" sz="500" dirty="0"/>
          </a:p>
        </p:txBody>
      </p:sp>
      <p:sp>
        <p:nvSpPr>
          <p:cNvPr id="24" name="Text 22"/>
          <p:cNvSpPr/>
          <p:nvPr/>
        </p:nvSpPr>
        <p:spPr>
          <a:xfrm>
            <a:off x="496119" y="1526456"/>
            <a:ext cx="3995514" cy="102915"/>
          </a:xfrm>
          <a:prstGeom prst="rect">
            <a:avLst/>
          </a:prstGeom>
          <a:noFill/>
          <a:ln/>
        </p:spPr>
        <p:txBody>
          <a:bodyPr wrap="none" lIns="0" tIns="0" rIns="0" bIns="0" rtlCol="0" anchor="t"/>
          <a:lstStyle/>
          <a:p>
            <a:pPr marL="0" indent="0" algn="l">
              <a:lnSpc>
                <a:spcPct val="104000"/>
              </a:lnSpc>
              <a:buNone/>
            </a:pPr>
            <a:r>
              <a:rPr lang="en-US" sz="600" b="1" dirty="0">
                <a:solidFill>
                  <a:srgbClr val="E1E5CD"/>
                </a:solidFill>
                <a:latin typeface="Outfit Bold" pitchFamily="34" charset="0"/>
                <a:ea typeface="Outfit Bold" pitchFamily="34" charset="-122"/>
                <a:cs typeface="Outfit Bold" pitchFamily="34" charset="-120"/>
              </a:rPr>
              <a:t>Core Interview Topics</a:t>
            </a:r>
            <a:endParaRPr lang="en-US" sz="600" dirty="0"/>
          </a:p>
        </p:txBody>
      </p:sp>
      <p:sp>
        <p:nvSpPr>
          <p:cNvPr id="25" name="Text 23"/>
          <p:cNvSpPr/>
          <p:nvPr/>
        </p:nvSpPr>
        <p:spPr>
          <a:xfrm>
            <a:off x="496119" y="1664345"/>
            <a:ext cx="3995514" cy="545455"/>
          </a:xfrm>
          <a:prstGeom prst="rect">
            <a:avLst/>
          </a:prstGeom>
          <a:noFill/>
          <a:ln/>
        </p:spPr>
        <p:txBody>
          <a:bodyPr wrap="square" lIns="0" tIns="0" rIns="0" bIns="0" rtlCol="0" anchor="t">
            <a:normAutofit/>
          </a:bodyPr>
          <a:lstStyle/>
          <a:p>
            <a:pPr marL="101600" indent="-101600" algn="l">
              <a:lnSpc>
                <a:spcPct val="102000"/>
              </a:lnSpc>
              <a:buSzPct val="100000"/>
              <a:buChar char="•"/>
            </a:pPr>
            <a:r>
              <a:rPr lang="en-US" sz="500" b="1" dirty="0">
                <a:solidFill>
                  <a:srgbClr val="C2C4B5"/>
                </a:solidFill>
                <a:latin typeface="Bitter Bold" pitchFamily="34" charset="0"/>
                <a:ea typeface="Bitter Bold" pitchFamily="34" charset="-122"/>
                <a:cs typeface="Bitter Bold" pitchFamily="34" charset="-120"/>
              </a:rPr>
              <a:t>DNS resolution</a:t>
            </a:r>
            <a:r>
              <a:rPr lang="en-US" sz="500" dirty="0">
                <a:solidFill>
                  <a:srgbClr val="C2C4B5"/>
                </a:solidFill>
                <a:latin typeface="Bitter" pitchFamily="34" charset="0"/>
                <a:ea typeface="Bitter" pitchFamily="34" charset="-122"/>
                <a:cs typeface="Bitter" pitchFamily="34" charset="-120"/>
              </a:rPr>
              <a:t> — recursive flow from browser cache to authoritative name servers</a:t>
            </a:r>
            <a:endParaRPr lang="en-US" sz="500" dirty="0"/>
          </a:p>
          <a:p>
            <a:pPr marL="101600" indent="-101600" algn="l">
              <a:lnSpc>
                <a:spcPct val="102000"/>
              </a:lnSpc>
              <a:buSzPct val="100000"/>
              <a:buChar char="•"/>
            </a:pPr>
            <a:r>
              <a:rPr lang="en-US" sz="500" b="1" dirty="0">
                <a:solidFill>
                  <a:srgbClr val="C2C4B5"/>
                </a:solidFill>
                <a:latin typeface="Bitter Bold" pitchFamily="34" charset="0"/>
                <a:ea typeface="Bitter Bold" pitchFamily="34" charset="-122"/>
                <a:cs typeface="Bitter Bold" pitchFamily="34" charset="-120"/>
              </a:rPr>
              <a:t>AuthN vs AuthZ</a:t>
            </a:r>
            <a:r>
              <a:rPr lang="en-US" sz="500" dirty="0">
                <a:solidFill>
                  <a:srgbClr val="C2C4B5"/>
                </a:solidFill>
                <a:latin typeface="Bitter" pitchFamily="34" charset="0"/>
                <a:ea typeface="Bitter" pitchFamily="34" charset="-122"/>
                <a:cs typeface="Bitter" pitchFamily="34" charset="-120"/>
              </a:rPr>
              <a:t> — identity verification versus permission enforcement</a:t>
            </a:r>
            <a:endParaRPr lang="en-US" sz="500" dirty="0"/>
          </a:p>
          <a:p>
            <a:pPr marL="101600" indent="-101600" algn="l">
              <a:lnSpc>
                <a:spcPct val="102000"/>
              </a:lnSpc>
              <a:buSzPct val="100000"/>
              <a:buChar char="•"/>
            </a:pPr>
            <a:r>
              <a:rPr lang="en-US" sz="500" b="1" dirty="0">
                <a:solidFill>
                  <a:srgbClr val="C2C4B5"/>
                </a:solidFill>
                <a:latin typeface="Bitter Bold" pitchFamily="34" charset="0"/>
                <a:ea typeface="Bitter Bold" pitchFamily="34" charset="-122"/>
                <a:cs typeface="Bitter Bold" pitchFamily="34" charset="-120"/>
              </a:rPr>
              <a:t>HTTPS handshake</a:t>
            </a:r>
            <a:r>
              <a:rPr lang="en-US" sz="500" dirty="0">
                <a:solidFill>
                  <a:srgbClr val="C2C4B5"/>
                </a:solidFill>
                <a:latin typeface="Bitter" pitchFamily="34" charset="0"/>
                <a:ea typeface="Bitter" pitchFamily="34" charset="-122"/>
                <a:cs typeface="Bitter" pitchFamily="34" charset="-120"/>
              </a:rPr>
              <a:t> — TLS certificate validation, cipher negotiation, symmetric key exchange</a:t>
            </a:r>
            <a:endParaRPr lang="en-US" sz="500" dirty="0"/>
          </a:p>
          <a:p>
            <a:pPr marL="101600" indent="-101600" algn="l">
              <a:lnSpc>
                <a:spcPct val="102000"/>
              </a:lnSpc>
              <a:buSzPct val="100000"/>
              <a:buChar char="•"/>
            </a:pPr>
            <a:r>
              <a:rPr lang="en-US" sz="500" b="1" dirty="0">
                <a:solidFill>
                  <a:srgbClr val="C2C4B5"/>
                </a:solidFill>
                <a:latin typeface="Bitter Bold" pitchFamily="34" charset="0"/>
                <a:ea typeface="Bitter Bold" pitchFamily="34" charset="-122"/>
                <a:cs typeface="Bitter Bold" pitchFamily="34" charset="-120"/>
              </a:rPr>
              <a:t>TCP vs UDP</a:t>
            </a:r>
            <a:r>
              <a:rPr lang="en-US" sz="500" dirty="0">
                <a:solidFill>
                  <a:srgbClr val="C2C4B5"/>
                </a:solidFill>
                <a:latin typeface="Bitter" pitchFamily="34" charset="0"/>
                <a:ea typeface="Bitter" pitchFamily="34" charset="-122"/>
                <a:cs typeface="Bitter" pitchFamily="34" charset="-120"/>
              </a:rPr>
              <a:t> — three-way handshake, reliability, and use-case differentiation</a:t>
            </a:r>
            <a:endParaRPr lang="en-US" sz="500" dirty="0"/>
          </a:p>
          <a:p>
            <a:pPr marL="101600" indent="-101600" algn="l">
              <a:lnSpc>
                <a:spcPct val="102000"/>
              </a:lnSpc>
              <a:buSzPct val="100000"/>
              <a:buChar char="•"/>
            </a:pPr>
            <a:r>
              <a:rPr lang="en-US" sz="500" b="1" dirty="0">
                <a:solidFill>
                  <a:srgbClr val="C2C4B5"/>
                </a:solidFill>
                <a:latin typeface="Bitter Bold" pitchFamily="34" charset="0"/>
                <a:ea typeface="Bitter Bold" pitchFamily="34" charset="-122"/>
                <a:cs typeface="Bitter Bold" pitchFamily="34" charset="-120"/>
              </a:rPr>
              <a:t>REST &amp; JWT</a:t>
            </a:r>
            <a:r>
              <a:rPr lang="en-US" sz="500" dirty="0">
                <a:solidFill>
                  <a:srgbClr val="C2C4B5"/>
                </a:solidFill>
                <a:latin typeface="Bitter" pitchFamily="34" charset="0"/>
                <a:ea typeface="Bitter" pitchFamily="34" charset="-122"/>
                <a:cs typeface="Bitter" pitchFamily="34" charset="-120"/>
              </a:rPr>
              <a:t> — HTTP methods, stateless architecture, token structure and signature validation</a:t>
            </a:r>
            <a:endParaRPr lang="en-US" sz="500" dirty="0"/>
          </a:p>
          <a:p>
            <a:pPr marL="101600" indent="-101600" algn="l">
              <a:lnSpc>
                <a:spcPct val="102000"/>
              </a:lnSpc>
              <a:buSzPct val="100000"/>
              <a:buChar char="•"/>
            </a:pPr>
            <a:r>
              <a:rPr lang="en-US" sz="500" b="1" dirty="0">
                <a:solidFill>
                  <a:srgbClr val="C2C4B5"/>
                </a:solidFill>
                <a:latin typeface="Bitter Bold" pitchFamily="34" charset="0"/>
                <a:ea typeface="Bitter Bold" pitchFamily="34" charset="-122"/>
                <a:cs typeface="Bitter Bold" pitchFamily="34" charset="-120"/>
              </a:rPr>
              <a:t>CIDR notation</a:t>
            </a:r>
            <a:r>
              <a:rPr lang="en-US" sz="500" dirty="0">
                <a:solidFill>
                  <a:srgbClr val="C2C4B5"/>
                </a:solidFill>
                <a:latin typeface="Bitter" pitchFamily="34" charset="0"/>
                <a:ea typeface="Bitter" pitchFamily="34" charset="-122"/>
                <a:cs typeface="Bitter" pitchFamily="34" charset="-120"/>
              </a:rPr>
              <a:t> — network prefixes, subnet calculation, and firewall configuration</a:t>
            </a:r>
            <a:endParaRPr lang="en-US" sz="500" dirty="0"/>
          </a:p>
        </p:txBody>
      </p:sp>
      <p:sp>
        <p:nvSpPr>
          <p:cNvPr id="26" name="Text 24"/>
          <p:cNvSpPr/>
          <p:nvPr/>
        </p:nvSpPr>
        <p:spPr>
          <a:xfrm>
            <a:off x="4657130" y="1526456"/>
            <a:ext cx="3995514" cy="102915"/>
          </a:xfrm>
          <a:prstGeom prst="rect">
            <a:avLst/>
          </a:prstGeom>
          <a:noFill/>
          <a:ln/>
        </p:spPr>
        <p:txBody>
          <a:bodyPr wrap="none" lIns="0" tIns="0" rIns="0" bIns="0" rtlCol="0" anchor="t"/>
          <a:lstStyle/>
          <a:p>
            <a:pPr marL="0" indent="0" algn="l">
              <a:lnSpc>
                <a:spcPct val="104000"/>
              </a:lnSpc>
              <a:buNone/>
            </a:pPr>
            <a:r>
              <a:rPr lang="en-US" sz="600" b="1" dirty="0">
                <a:solidFill>
                  <a:srgbClr val="E1E5CD"/>
                </a:solidFill>
                <a:latin typeface="Outfit Bold" pitchFamily="34" charset="0"/>
                <a:ea typeface="Outfit Bold" pitchFamily="34" charset="-122"/>
                <a:cs typeface="Outfit Bold" pitchFamily="34" charset="-120"/>
              </a:rPr>
              <a:t>India Salary Benchmarks (Pune)</a:t>
            </a:r>
            <a:endParaRPr lang="en-US" sz="600" dirty="0"/>
          </a:p>
        </p:txBody>
      </p:sp>
      <p:pic>
        <p:nvPicPr>
          <p:cNvPr id="27" name="Image 0" descr="preencoded.png"/>
          <p:cNvPicPr>
            <a:picLocks noChangeAspect="1"/>
          </p:cNvPicPr>
          <p:nvPr/>
        </p:nvPicPr>
        <p:blipFill>
          <a:blip r:embed="rId3"/>
          <a:stretch>
            <a:fillRect/>
          </a:stretch>
        </p:blipFill>
        <p:spPr>
          <a:xfrm>
            <a:off x="4657130" y="1668735"/>
            <a:ext cx="3995514" cy="2875955"/>
          </a:xfrm>
          <a:prstGeom prst="rect">
            <a:avLst/>
          </a:prstGeom>
        </p:spPr>
      </p:pic>
      <p:sp>
        <p:nvSpPr>
          <p:cNvPr id="28" name="Text 25"/>
          <p:cNvSpPr/>
          <p:nvPr/>
        </p:nvSpPr>
        <p:spPr>
          <a:xfrm>
            <a:off x="4657130" y="4584055"/>
            <a:ext cx="3995514" cy="161479"/>
          </a:xfrm>
          <a:prstGeom prst="rect">
            <a:avLst/>
          </a:prstGeom>
          <a:noFill/>
          <a:ln/>
        </p:spPr>
        <p:txBody>
          <a:bodyPr wrap="square" lIns="0" tIns="0" rIns="0" bIns="0" rtlCol="0" anchor="t">
            <a:normAutofit/>
          </a:bodyPr>
          <a:lstStyle/>
          <a:p>
            <a:pPr marL="0" indent="0" algn="l">
              <a:lnSpc>
                <a:spcPct val="102000"/>
              </a:lnSpc>
              <a:buNone/>
            </a:pPr>
            <a:r>
              <a:rPr lang="en-US" sz="500" dirty="0">
                <a:solidFill>
                  <a:srgbClr val="C2C4B5"/>
                </a:solidFill>
                <a:latin typeface="Bitter" pitchFamily="34" charset="0"/>
                <a:ea typeface="Bitter" pitchFamily="34" charset="-122"/>
                <a:cs typeface="Bitter" pitchFamily="34" charset="-120"/>
              </a:rPr>
              <a:t>Certified candidates with practical lab experience command a </a:t>
            </a:r>
            <a:r>
              <a:rPr lang="en-US" sz="500" b="1" dirty="0">
                <a:solidFill>
                  <a:srgbClr val="C2C4B5"/>
                </a:solidFill>
                <a:latin typeface="Bitter Bold" pitchFamily="34" charset="0"/>
                <a:ea typeface="Bitter Bold" pitchFamily="34" charset="-122"/>
                <a:cs typeface="Bitter Bold" pitchFamily="34" charset="-120"/>
              </a:rPr>
              <a:t>15–25% salary premium</a:t>
            </a:r>
            <a:r>
              <a:rPr lang="en-US" sz="500" dirty="0">
                <a:solidFill>
                  <a:srgbClr val="C2C4B5"/>
                </a:solidFill>
                <a:latin typeface="Bitter" pitchFamily="34" charset="0"/>
                <a:ea typeface="Bitter" pitchFamily="34" charset="-122"/>
                <a:cs typeface="Bitter" pitchFamily="34" charset="-120"/>
              </a:rPr>
              <a:t> at entry level. Specialization in cloud security or threat hunting can double or triple mid-level compensation.</a:t>
            </a:r>
            <a:endParaRPr lang="en-US" sz="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96119" y="542404"/>
            <a:ext cx="8151763" cy="387548"/>
          </a:xfrm>
          <a:prstGeom prst="rect">
            <a:avLst/>
          </a:prstGeom>
          <a:noFill/>
          <a:ln/>
        </p:spPr>
        <p:txBody>
          <a:bodyPr wrap="none" lIns="0" tIns="0" rIns="0" bIns="0" rtlCol="0" anchor="t"/>
          <a:lstStyle/>
          <a:p>
            <a:pPr marL="0" indent="0" algn="l">
              <a:lnSpc>
                <a:spcPct val="104000"/>
              </a:lnSpc>
              <a:buNone/>
            </a:pPr>
            <a:r>
              <a:rPr lang="en-US" sz="2400" b="1" dirty="0">
                <a:solidFill>
                  <a:srgbClr val="E1E5CD"/>
                </a:solidFill>
                <a:latin typeface="Outfit Bold" pitchFamily="34" charset="0"/>
                <a:ea typeface="Outfit Bold" pitchFamily="34" charset="-122"/>
                <a:cs typeface="Outfit Bold" pitchFamily="34" charset="-120"/>
              </a:rPr>
              <a:t>What Companies Actually Expect from You</a:t>
            </a:r>
            <a:endParaRPr lang="en-US" sz="2400" dirty="0"/>
          </a:p>
        </p:txBody>
      </p:sp>
      <p:sp>
        <p:nvSpPr>
          <p:cNvPr id="3" name="Text 1"/>
          <p:cNvSpPr/>
          <p:nvPr/>
        </p:nvSpPr>
        <p:spPr>
          <a:xfrm>
            <a:off x="496119" y="1177975"/>
            <a:ext cx="8151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C2C4B5"/>
                </a:solidFill>
                <a:latin typeface="Bitter" pitchFamily="34" charset="0"/>
                <a:ea typeface="Bitter" pitchFamily="34" charset="-122"/>
                <a:cs typeface="Bitter" pitchFamily="34" charset="-120"/>
              </a:rPr>
              <a:t>We do not expect you to be a CISO. We expect you to know how to use the Linux command line, understand how an API works, and explain a vulnerability to a non-technical manager clearly. Your resume will be parsed by an ATS before a human sees it — keep it clean, use action verbs, and include GitHub links with real projects.</a:t>
            </a:r>
            <a:endParaRPr lang="en-US" sz="950" dirty="0"/>
          </a:p>
        </p:txBody>
      </p:sp>
      <p:sp>
        <p:nvSpPr>
          <p:cNvPr id="4" name="Text 2"/>
          <p:cNvSpPr/>
          <p:nvPr/>
        </p:nvSpPr>
        <p:spPr>
          <a:xfrm>
            <a:off x="496119" y="2036862"/>
            <a:ext cx="3924598" cy="198611"/>
          </a:xfrm>
          <a:prstGeom prst="rect">
            <a:avLst/>
          </a:prstGeom>
          <a:noFill/>
          <a:ln/>
        </p:spPr>
        <p:txBody>
          <a:bodyPr wrap="none" lIns="0" tIns="0" rIns="0" bIns="0" rtlCol="0" anchor="t"/>
          <a:lstStyle/>
          <a:p>
            <a:pPr marL="0" indent="0" algn="l">
              <a:lnSpc>
                <a:spcPct val="104000"/>
              </a:lnSpc>
              <a:buNone/>
            </a:pPr>
            <a:r>
              <a:rPr lang="en-US" sz="1200" b="1" dirty="0">
                <a:solidFill>
                  <a:srgbClr val="000000"/>
                </a:solidFill>
                <a:latin typeface="Twemoji Mozilla" pitchFamily="34" charset="0"/>
                <a:ea typeface="Twemoji Mozilla" pitchFamily="34" charset="-122"/>
                <a:cs typeface="Twemoji Mozilla" pitchFamily="34" charset="-120"/>
              </a:rPr>
              <a:t>❌</a:t>
            </a:r>
            <a:r>
              <a:rPr lang="en-US" sz="1200" b="1" dirty="0">
                <a:solidFill>
                  <a:srgbClr val="E1E5CD"/>
                </a:solidFill>
                <a:latin typeface="Outfit Bold" pitchFamily="34" charset="0"/>
                <a:ea typeface="Outfit Bold" pitchFamily="34" charset="-122"/>
                <a:cs typeface="Outfit Bold" pitchFamily="34" charset="-120"/>
              </a:rPr>
              <a:t> Why Resumes Get Rejected</a:t>
            </a:r>
            <a:endParaRPr lang="en-US" sz="1200" dirty="0"/>
          </a:p>
        </p:txBody>
      </p:sp>
      <p:sp>
        <p:nvSpPr>
          <p:cNvPr id="5" name="Text 3"/>
          <p:cNvSpPr/>
          <p:nvPr/>
        </p:nvSpPr>
        <p:spPr>
          <a:xfrm>
            <a:off x="496119" y="2359447"/>
            <a:ext cx="3924598" cy="1364307"/>
          </a:xfrm>
          <a:prstGeom prst="rect">
            <a:avLst/>
          </a:prstGeom>
          <a:noFill/>
          <a:ln/>
        </p:spPr>
        <p:txBody>
          <a:bodyPr wrap="square" lIns="0" tIns="0" rIns="0" bIns="0" rtlCol="0" anchor="t">
            <a:normAutofit/>
          </a:bodyPr>
          <a:lstStyle/>
          <a:p>
            <a:pPr marL="193040" indent="-193040" algn="l">
              <a:lnSpc>
                <a:spcPct val="133000"/>
              </a:lnSpc>
              <a:buSzPct val="100000"/>
              <a:buChar char="•"/>
            </a:pPr>
            <a:r>
              <a:rPr lang="en-US" sz="950" dirty="0">
                <a:solidFill>
                  <a:srgbClr val="C2C4B5"/>
                </a:solidFill>
                <a:latin typeface="Bitter" pitchFamily="34" charset="0"/>
                <a:ea typeface="Bitter" pitchFamily="34" charset="-122"/>
                <a:cs typeface="Bitter" pitchFamily="34" charset="-120"/>
              </a:rPr>
              <a:t>Only knowing Kali Linux tools without understanding underlying HTTP or networking</a:t>
            </a:r>
            <a:endParaRPr lang="en-US" sz="950" dirty="0"/>
          </a:p>
          <a:p>
            <a:pPr marL="193040" indent="-193040" algn="l">
              <a:lnSpc>
                <a:spcPct val="133000"/>
              </a:lnSpc>
              <a:buSzPct val="100000"/>
              <a:buChar char="•"/>
            </a:pPr>
            <a:r>
              <a:rPr lang="en-US" sz="950" dirty="0">
                <a:solidFill>
                  <a:srgbClr val="C2C4B5"/>
                </a:solidFill>
                <a:latin typeface="Bitter" pitchFamily="34" charset="0"/>
                <a:ea typeface="Bitter" pitchFamily="34" charset="-122"/>
                <a:cs typeface="Bitter" pitchFamily="34" charset="-120"/>
              </a:rPr>
              <a:t>Collecting certificates without hands-on practice</a:t>
            </a:r>
            <a:endParaRPr lang="en-US" sz="950" dirty="0"/>
          </a:p>
          <a:p>
            <a:pPr marL="193040" indent="-193040" algn="l">
              <a:lnSpc>
                <a:spcPct val="133000"/>
              </a:lnSpc>
              <a:buSzPct val="100000"/>
              <a:buChar char="•"/>
            </a:pPr>
            <a:r>
              <a:rPr lang="en-US" sz="950" dirty="0">
                <a:solidFill>
                  <a:srgbClr val="C2C4B5"/>
                </a:solidFill>
                <a:latin typeface="Bitter" pitchFamily="34" charset="0"/>
                <a:ea typeface="Bitter" pitchFamily="34" charset="-122"/>
                <a:cs typeface="Bitter" pitchFamily="34" charset="-120"/>
              </a:rPr>
              <a:t>Cannot explain a TCP three-way handshake</a:t>
            </a:r>
            <a:endParaRPr lang="en-US" sz="950" dirty="0"/>
          </a:p>
          <a:p>
            <a:pPr marL="193040" indent="-193040" algn="l">
              <a:lnSpc>
                <a:spcPct val="133000"/>
              </a:lnSpc>
              <a:buSzPct val="100000"/>
              <a:buChar char="•"/>
            </a:pPr>
            <a:r>
              <a:rPr lang="en-US" sz="950" dirty="0">
                <a:solidFill>
                  <a:srgbClr val="C2C4B5"/>
                </a:solidFill>
                <a:latin typeface="Bitter" pitchFamily="34" charset="0"/>
                <a:ea typeface="Bitter" pitchFamily="34" charset="-122"/>
                <a:cs typeface="Bitter" pitchFamily="34" charset="-120"/>
              </a:rPr>
              <a:t>Terrible report writing — findings must be reproducible</a:t>
            </a:r>
            <a:endParaRPr lang="en-US" sz="950" dirty="0"/>
          </a:p>
          <a:p>
            <a:pPr marL="193040" indent="-193040" algn="l">
              <a:lnSpc>
                <a:spcPct val="133000"/>
              </a:lnSpc>
              <a:buSzPct val="100000"/>
              <a:buChar char="•"/>
            </a:pPr>
            <a:r>
              <a:rPr lang="en-US" sz="950" dirty="0">
                <a:solidFill>
                  <a:srgbClr val="C2C4B5"/>
                </a:solidFill>
                <a:latin typeface="Bitter" pitchFamily="34" charset="0"/>
                <a:ea typeface="Bitter" pitchFamily="34" charset="-122"/>
                <a:cs typeface="Bitter" pitchFamily="34" charset="-120"/>
              </a:rPr>
              <a:t>Fancy two-column layouts that break ATS parsing</a:t>
            </a:r>
            <a:endParaRPr lang="en-US" sz="950" dirty="0"/>
          </a:p>
        </p:txBody>
      </p:sp>
      <p:sp>
        <p:nvSpPr>
          <p:cNvPr id="6" name="Shape 4"/>
          <p:cNvSpPr/>
          <p:nvPr/>
        </p:nvSpPr>
        <p:spPr>
          <a:xfrm>
            <a:off x="4638749" y="1912888"/>
            <a:ext cx="4103191" cy="1854250"/>
          </a:xfrm>
          <a:prstGeom prst="roundRect">
            <a:avLst>
              <a:gd name="adj" fmla="val 1003"/>
            </a:avLst>
          </a:prstGeom>
          <a:solidFill>
            <a:srgbClr val="9FA582"/>
          </a:solidFill>
          <a:ln/>
        </p:spPr>
      </p:sp>
      <p:sp>
        <p:nvSpPr>
          <p:cNvPr id="7" name="Text 5"/>
          <p:cNvSpPr/>
          <p:nvPr/>
        </p:nvSpPr>
        <p:spPr>
          <a:xfrm>
            <a:off x="4762723" y="2036862"/>
            <a:ext cx="3855244" cy="198611"/>
          </a:xfrm>
          <a:prstGeom prst="rect">
            <a:avLst/>
          </a:prstGeom>
          <a:noFill/>
          <a:ln/>
        </p:spPr>
        <p:txBody>
          <a:bodyPr wrap="none" lIns="0" tIns="0" rIns="0" bIns="0" rtlCol="0" anchor="t"/>
          <a:lstStyle/>
          <a:p>
            <a:pPr marL="0" indent="0" algn="l">
              <a:lnSpc>
                <a:spcPct val="104000"/>
              </a:lnSpc>
              <a:buNone/>
            </a:pPr>
            <a:r>
              <a:rPr lang="en-US" sz="1200" b="1" dirty="0">
                <a:solidFill>
                  <a:srgbClr val="000000"/>
                </a:solidFill>
                <a:latin typeface="Twemoji Mozilla" pitchFamily="34" charset="0"/>
                <a:ea typeface="Twemoji Mozilla" pitchFamily="34" charset="-122"/>
                <a:cs typeface="Twemoji Mozilla" pitchFamily="34" charset="-120"/>
              </a:rPr>
              <a:t>✅</a:t>
            </a:r>
            <a:r>
              <a:rPr lang="en-US" sz="1200" b="1" dirty="0">
                <a:solidFill>
                  <a:srgbClr val="000000"/>
                </a:solidFill>
                <a:latin typeface="Outfit Bold" pitchFamily="34" charset="0"/>
                <a:ea typeface="Outfit Bold" pitchFamily="34" charset="-122"/>
                <a:cs typeface="Outfit Bold" pitchFamily="34" charset="-120"/>
              </a:rPr>
              <a:t> The Intern Wishlist</a:t>
            </a:r>
            <a:endParaRPr lang="en-US" sz="1200" dirty="0"/>
          </a:p>
        </p:txBody>
      </p:sp>
      <p:sp>
        <p:nvSpPr>
          <p:cNvPr id="8" name="Text 6"/>
          <p:cNvSpPr/>
          <p:nvPr/>
        </p:nvSpPr>
        <p:spPr>
          <a:xfrm>
            <a:off x="4762723" y="2359447"/>
            <a:ext cx="3855244" cy="1165845"/>
          </a:xfrm>
          <a:prstGeom prst="rect">
            <a:avLst/>
          </a:prstGeom>
          <a:noFill/>
          <a:ln/>
        </p:spPr>
        <p:txBody>
          <a:bodyPr wrap="square" lIns="0" tIns="0" rIns="0" bIns="0" rtlCol="0" anchor="t">
            <a:normAutofit/>
          </a:bodyPr>
          <a:lstStyle/>
          <a:p>
            <a:pPr marL="193040" indent="-193040" algn="l">
              <a:lnSpc>
                <a:spcPct val="133000"/>
              </a:lnSpc>
              <a:buSzPct val="100000"/>
              <a:buChar char="•"/>
            </a:pPr>
            <a:r>
              <a:rPr lang="en-US" sz="950" dirty="0">
                <a:solidFill>
                  <a:srgbClr val="000000"/>
                </a:solidFill>
                <a:latin typeface="Bitter" pitchFamily="34" charset="0"/>
                <a:ea typeface="Bitter" pitchFamily="34" charset="-122"/>
                <a:cs typeface="Bitter" pitchFamily="34" charset="-120"/>
              </a:rPr>
              <a:t>Deep curiosity and structured problem-solving</a:t>
            </a:r>
            <a:endParaRPr lang="en-US" sz="950" dirty="0"/>
          </a:p>
          <a:p>
            <a:pPr marL="193040" indent="-193040" algn="l">
              <a:lnSpc>
                <a:spcPct val="133000"/>
              </a:lnSpc>
              <a:buSzPct val="100000"/>
              <a:buChar char="•"/>
            </a:pPr>
            <a:r>
              <a:rPr lang="en-US" sz="950" dirty="0">
                <a:solidFill>
                  <a:srgbClr val="000000"/>
                </a:solidFill>
                <a:latin typeface="Bitter" pitchFamily="34" charset="0"/>
                <a:ea typeface="Bitter" pitchFamily="34" charset="-122"/>
                <a:cs typeface="Bitter" pitchFamily="34" charset="-120"/>
              </a:rPr>
              <a:t>Solid Linux CLI and networking fundamentals</a:t>
            </a:r>
            <a:endParaRPr lang="en-US" sz="950" dirty="0"/>
          </a:p>
          <a:p>
            <a:pPr marL="193040" indent="-193040" algn="l">
              <a:lnSpc>
                <a:spcPct val="133000"/>
              </a:lnSpc>
              <a:buSzPct val="100000"/>
              <a:buChar char="•"/>
            </a:pPr>
            <a:r>
              <a:rPr lang="en-US" sz="950" dirty="0">
                <a:solidFill>
                  <a:srgbClr val="000000"/>
                </a:solidFill>
                <a:latin typeface="Bitter" pitchFamily="34" charset="0"/>
                <a:ea typeface="Bitter" pitchFamily="34" charset="-122"/>
                <a:cs typeface="Bitter" pitchFamily="34" charset="-120"/>
              </a:rPr>
              <a:t>Understanding of REST APIs, Git, and HTTP</a:t>
            </a:r>
            <a:endParaRPr lang="en-US" sz="950" dirty="0"/>
          </a:p>
          <a:p>
            <a:pPr marL="193040" indent="-193040" algn="l">
              <a:lnSpc>
                <a:spcPct val="133000"/>
              </a:lnSpc>
              <a:buSzPct val="100000"/>
              <a:buChar char="•"/>
            </a:pPr>
            <a:r>
              <a:rPr lang="en-US" sz="950" dirty="0">
                <a:solidFill>
                  <a:srgbClr val="000000"/>
                </a:solidFill>
                <a:latin typeface="Bitter" pitchFamily="34" charset="0"/>
                <a:ea typeface="Bitter" pitchFamily="34" charset="-122"/>
                <a:cs typeface="Bitter" pitchFamily="34" charset="-120"/>
              </a:rPr>
              <a:t>Strong communication and documentation skills</a:t>
            </a:r>
            <a:endParaRPr lang="en-US" sz="950" dirty="0"/>
          </a:p>
          <a:p>
            <a:pPr marL="193040" indent="-193040" algn="l">
              <a:lnSpc>
                <a:spcPct val="133000"/>
              </a:lnSpc>
              <a:buSzPct val="100000"/>
              <a:buChar char="•"/>
            </a:pPr>
            <a:r>
              <a:rPr lang="en-US" sz="950" dirty="0">
                <a:solidFill>
                  <a:srgbClr val="000000"/>
                </a:solidFill>
                <a:latin typeface="Bitter" pitchFamily="34" charset="0"/>
                <a:ea typeface="Bitter" pitchFamily="34" charset="-122"/>
                <a:cs typeface="Bitter" pitchFamily="34" charset="-120"/>
              </a:rPr>
              <a:t>GitHub with homelab projects and CVE research</a:t>
            </a:r>
            <a:endParaRPr lang="en-US" sz="950" dirty="0"/>
          </a:p>
        </p:txBody>
      </p:sp>
      <p:sp>
        <p:nvSpPr>
          <p:cNvPr id="9" name="Shape 7"/>
          <p:cNvSpPr/>
          <p:nvPr/>
        </p:nvSpPr>
        <p:spPr>
          <a:xfrm>
            <a:off x="496119" y="3906664"/>
            <a:ext cx="8151763" cy="694432"/>
          </a:xfrm>
          <a:prstGeom prst="roundRect">
            <a:avLst>
              <a:gd name="adj" fmla="val 2679"/>
            </a:avLst>
          </a:prstGeom>
          <a:solidFill>
            <a:srgbClr val="474A35"/>
          </a:solidFill>
          <a:ln/>
        </p:spPr>
      </p:sp>
      <p:pic>
        <p:nvPicPr>
          <p:cNvPr id="10" name="Image 0" descr="preencoded.png"/>
          <p:cNvPicPr>
            <a:picLocks noChangeAspect="1"/>
          </p:cNvPicPr>
          <p:nvPr/>
        </p:nvPicPr>
        <p:blipFill>
          <a:blip r:embed="rId3"/>
          <a:stretch>
            <a:fillRect/>
          </a:stretch>
        </p:blipFill>
        <p:spPr>
          <a:xfrm>
            <a:off x="620092" y="4086448"/>
            <a:ext cx="155004" cy="123974"/>
          </a:xfrm>
          <a:prstGeom prst="rect">
            <a:avLst/>
          </a:prstGeom>
        </p:spPr>
      </p:pic>
      <p:sp>
        <p:nvSpPr>
          <p:cNvPr id="11" name="Text 8"/>
          <p:cNvSpPr/>
          <p:nvPr/>
        </p:nvSpPr>
        <p:spPr>
          <a:xfrm>
            <a:off x="899071" y="4061594"/>
            <a:ext cx="7624837" cy="396925"/>
          </a:xfrm>
          <a:prstGeom prst="rect">
            <a:avLst/>
          </a:prstGeom>
          <a:noFill/>
          <a:ln/>
        </p:spPr>
        <p:txBody>
          <a:bodyPr wrap="square" lIns="0" tIns="0" rIns="0" bIns="0" rtlCol="0" anchor="t">
            <a:normAutofit/>
          </a:bodyPr>
          <a:lstStyle/>
          <a:p>
            <a:pPr marL="0" indent="0" algn="l">
              <a:lnSpc>
                <a:spcPct val="133000"/>
              </a:lnSpc>
              <a:buNone/>
            </a:pPr>
            <a:r>
              <a:rPr lang="en-US" sz="950" b="1" dirty="0">
                <a:solidFill>
                  <a:srgbClr val="FFFFFF"/>
                </a:solidFill>
                <a:latin typeface="Bitter Bold" pitchFamily="34" charset="0"/>
                <a:ea typeface="Bitter Bold" pitchFamily="34" charset="-122"/>
                <a:cs typeface="Bitter Bold" pitchFamily="34" charset="-120"/>
              </a:rPr>
              <a:t>Interview tip:</a:t>
            </a:r>
            <a:r>
              <a:rPr lang="en-US" sz="950" dirty="0">
                <a:solidFill>
                  <a:srgbClr val="FFFFFF"/>
                </a:solidFill>
                <a:latin typeface="Bitter" pitchFamily="34" charset="0"/>
                <a:ea typeface="Bitter" pitchFamily="34" charset="-122"/>
                <a:cs typeface="Bitter" pitchFamily="34" charset="-120"/>
              </a:rPr>
              <a:t> When asked about HTTPS, don't just say "it's secure." Explain that the browser verifies the certificate, uses asymmetric cryptography to exchange a symmetric session key, then uses that key for fast encrypted data transfer. That answer gets you hired.</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96119" y="387995"/>
            <a:ext cx="8151763" cy="333077"/>
          </a:xfrm>
          <a:prstGeom prst="rect">
            <a:avLst/>
          </a:prstGeom>
          <a:noFill/>
          <a:ln/>
        </p:spPr>
        <p:txBody>
          <a:bodyPr wrap="none" lIns="0" tIns="0" rIns="0" bIns="0" rtlCol="0" anchor="t"/>
          <a:lstStyle/>
          <a:p>
            <a:pPr marL="0" indent="0" algn="l">
              <a:lnSpc>
                <a:spcPct val="104000"/>
              </a:lnSpc>
              <a:buNone/>
            </a:pPr>
            <a:r>
              <a:rPr lang="en-US" sz="2050" b="1" dirty="0">
                <a:solidFill>
                  <a:srgbClr val="E1E5CD"/>
                </a:solidFill>
                <a:latin typeface="Outfit Bold" pitchFamily="34" charset="0"/>
                <a:ea typeface="Outfit Bold" pitchFamily="34" charset="-122"/>
                <a:cs typeface="Outfit Bold" pitchFamily="34" charset="-120"/>
              </a:rPr>
              <a:t>From First Year to First Job: Your Roadmap</a:t>
            </a:r>
            <a:endParaRPr lang="en-US" sz="2050" dirty="0"/>
          </a:p>
        </p:txBody>
      </p:sp>
      <p:sp>
        <p:nvSpPr>
          <p:cNvPr id="3" name="Text 1"/>
          <p:cNvSpPr/>
          <p:nvPr/>
        </p:nvSpPr>
        <p:spPr>
          <a:xfrm>
            <a:off x="496119" y="904280"/>
            <a:ext cx="8151763" cy="317153"/>
          </a:xfrm>
          <a:prstGeom prst="rect">
            <a:avLst/>
          </a:prstGeom>
          <a:noFill/>
          <a:ln/>
        </p:spPr>
        <p:txBody>
          <a:bodyPr wrap="square" lIns="0" tIns="0" rIns="0" bIns="0" rtlCol="0" anchor="t">
            <a:normAutofit/>
          </a:bodyPr>
          <a:lstStyle/>
          <a:p>
            <a:pPr marL="0" indent="0" algn="l">
              <a:lnSpc>
                <a:spcPct val="124000"/>
              </a:lnSpc>
              <a:buNone/>
            </a:pPr>
            <a:r>
              <a:rPr lang="en-US" sz="800" dirty="0">
                <a:solidFill>
                  <a:srgbClr val="C2C4B5"/>
                </a:solidFill>
                <a:latin typeface="Bitter" pitchFamily="34" charset="0"/>
                <a:ea typeface="Bitter" pitchFamily="34" charset="-122"/>
                <a:cs typeface="Bitter" pitchFamily="34" charset="-120"/>
              </a:rPr>
              <a:t>Don't rush into hacking before you understand how computers talk to each other. Build your foundation first. Organizations using AI extensively in security save </a:t>
            </a:r>
            <a:r>
              <a:rPr lang="en-US" sz="800" b="1" dirty="0">
                <a:solidFill>
                  <a:srgbClr val="C2C4B5"/>
                </a:solidFill>
                <a:latin typeface="Bitter Bold" pitchFamily="34" charset="0"/>
                <a:ea typeface="Bitter Bold" pitchFamily="34" charset="-122"/>
                <a:cs typeface="Bitter Bold" pitchFamily="34" charset="-120"/>
              </a:rPr>
              <a:t>$1.9 million</a:t>
            </a:r>
            <a:r>
              <a:rPr lang="en-US" sz="800" dirty="0">
                <a:solidFill>
                  <a:srgbClr val="C2C4B5"/>
                </a:solidFill>
                <a:latin typeface="Bitter" pitchFamily="34" charset="0"/>
                <a:ea typeface="Bitter" pitchFamily="34" charset="-122"/>
                <a:cs typeface="Bitter" pitchFamily="34" charset="-120"/>
              </a:rPr>
              <a:t> on breach costs — but attackers are using it too. If you can secure Large Language Models against prompt injection, you will have a job for the next decade.</a:t>
            </a:r>
            <a:endParaRPr lang="en-US" sz="800" dirty="0"/>
          </a:p>
        </p:txBody>
      </p:sp>
      <p:sp>
        <p:nvSpPr>
          <p:cNvPr id="4" name="Shape 2"/>
          <p:cNvSpPr/>
          <p:nvPr/>
        </p:nvSpPr>
        <p:spPr>
          <a:xfrm>
            <a:off x="4564856" y="1324421"/>
            <a:ext cx="14288" cy="2571601"/>
          </a:xfrm>
          <a:prstGeom prst="roundRect">
            <a:avLst>
              <a:gd name="adj" fmla="val 49998"/>
            </a:avLst>
          </a:prstGeom>
          <a:solidFill>
            <a:srgbClr val="545557"/>
          </a:solidFill>
          <a:ln/>
        </p:spPr>
      </p:sp>
      <p:sp>
        <p:nvSpPr>
          <p:cNvPr id="5" name="Shape 3"/>
          <p:cNvSpPr/>
          <p:nvPr/>
        </p:nvSpPr>
        <p:spPr>
          <a:xfrm>
            <a:off x="4146612" y="1437159"/>
            <a:ext cx="319757" cy="14288"/>
          </a:xfrm>
          <a:prstGeom prst="roundRect">
            <a:avLst>
              <a:gd name="adj" fmla="val 49998"/>
            </a:avLst>
          </a:prstGeom>
          <a:solidFill>
            <a:srgbClr val="545557"/>
          </a:solidFill>
          <a:ln/>
        </p:spPr>
      </p:sp>
      <p:sp>
        <p:nvSpPr>
          <p:cNvPr id="6" name="Shape 4"/>
          <p:cNvSpPr/>
          <p:nvPr/>
        </p:nvSpPr>
        <p:spPr>
          <a:xfrm>
            <a:off x="4452082" y="1324421"/>
            <a:ext cx="239837" cy="239837"/>
          </a:xfrm>
          <a:prstGeom prst="roundRect">
            <a:avLst>
              <a:gd name="adj" fmla="val 6667"/>
            </a:avLst>
          </a:prstGeom>
          <a:solidFill>
            <a:srgbClr val="3B3C3E"/>
          </a:solidFill>
          <a:ln/>
        </p:spPr>
      </p:sp>
      <p:sp>
        <p:nvSpPr>
          <p:cNvPr id="7" name="Text 5"/>
          <p:cNvSpPr/>
          <p:nvPr/>
        </p:nvSpPr>
        <p:spPr>
          <a:xfrm>
            <a:off x="4492042" y="1344364"/>
            <a:ext cx="159841" cy="199876"/>
          </a:xfrm>
          <a:prstGeom prst="rect">
            <a:avLst/>
          </a:prstGeom>
          <a:noFill/>
          <a:ln/>
        </p:spPr>
        <p:txBody>
          <a:bodyPr wrap="none" lIns="0" tIns="0" rIns="0" bIns="0" rtlCol="0" anchor="ctr"/>
          <a:lstStyle/>
          <a:p>
            <a:pPr marL="0" indent="0" algn="ctr">
              <a:lnSpc>
                <a:spcPct val="100000"/>
              </a:lnSpc>
              <a:buNone/>
            </a:pPr>
            <a:r>
              <a:rPr lang="en-US" sz="1250" b="1" dirty="0">
                <a:solidFill>
                  <a:srgbClr val="C2C4B5"/>
                </a:solidFill>
                <a:latin typeface="Outfit Bold" pitchFamily="34" charset="0"/>
                <a:ea typeface="Outfit Bold" pitchFamily="34" charset="-122"/>
                <a:cs typeface="Outfit Bold" pitchFamily="34" charset="-120"/>
              </a:rPr>
              <a:t>1</a:t>
            </a:r>
            <a:endParaRPr lang="en-US" sz="1250" dirty="0"/>
          </a:p>
        </p:txBody>
      </p:sp>
      <p:sp>
        <p:nvSpPr>
          <p:cNvPr id="8" name="Text 6"/>
          <p:cNvSpPr/>
          <p:nvPr/>
        </p:nvSpPr>
        <p:spPr>
          <a:xfrm>
            <a:off x="496119" y="1361033"/>
            <a:ext cx="3542928" cy="166539"/>
          </a:xfrm>
          <a:prstGeom prst="rect">
            <a:avLst/>
          </a:prstGeom>
          <a:noFill/>
          <a:ln/>
        </p:spPr>
        <p:txBody>
          <a:bodyPr wrap="none" lIns="0" tIns="0" rIns="0" bIns="0" rtlCol="0" anchor="t"/>
          <a:lstStyle/>
          <a:p>
            <a:pPr marL="0" indent="0" algn="r">
              <a:lnSpc>
                <a:spcPct val="104000"/>
              </a:lnSpc>
              <a:buNone/>
            </a:pPr>
            <a:r>
              <a:rPr lang="en-US" sz="1000" b="1" dirty="0">
                <a:solidFill>
                  <a:srgbClr val="C2C4B5"/>
                </a:solidFill>
                <a:latin typeface="Outfit Bold" pitchFamily="34" charset="0"/>
                <a:ea typeface="Outfit Bold" pitchFamily="34" charset="-122"/>
                <a:cs typeface="Outfit Bold" pitchFamily="34" charset="-120"/>
              </a:rPr>
              <a:t>Year 1</a:t>
            </a:r>
            <a:endParaRPr lang="en-US" sz="1000" dirty="0"/>
          </a:p>
        </p:txBody>
      </p:sp>
      <p:sp>
        <p:nvSpPr>
          <p:cNvPr id="9" name="Text 7"/>
          <p:cNvSpPr/>
          <p:nvPr/>
        </p:nvSpPr>
        <p:spPr>
          <a:xfrm>
            <a:off x="496119" y="1582489"/>
            <a:ext cx="3542928" cy="317153"/>
          </a:xfrm>
          <a:prstGeom prst="rect">
            <a:avLst/>
          </a:prstGeom>
          <a:noFill/>
          <a:ln/>
        </p:spPr>
        <p:txBody>
          <a:bodyPr wrap="square" lIns="0" tIns="0" rIns="0" bIns="0" rtlCol="0" anchor="t">
            <a:normAutofit/>
          </a:bodyPr>
          <a:lstStyle/>
          <a:p>
            <a:pPr marL="0" indent="0" algn="r">
              <a:lnSpc>
                <a:spcPct val="124000"/>
              </a:lnSpc>
              <a:buNone/>
            </a:pPr>
            <a:r>
              <a:rPr lang="en-US" sz="800" dirty="0">
                <a:solidFill>
                  <a:srgbClr val="C2C4B5"/>
                </a:solidFill>
                <a:latin typeface="Bitter" pitchFamily="34" charset="0"/>
                <a:ea typeface="Bitter" pitchFamily="34" charset="-122"/>
                <a:cs typeface="Bitter" pitchFamily="34" charset="-120"/>
              </a:rPr>
              <a:t>Networking fundamentals, Linux CLI, Computer Architecture, TCP/IP and DNS</a:t>
            </a:r>
            <a:endParaRPr lang="en-US" sz="800" dirty="0"/>
          </a:p>
        </p:txBody>
      </p:sp>
      <p:sp>
        <p:nvSpPr>
          <p:cNvPr id="10" name="Shape 8"/>
          <p:cNvSpPr/>
          <p:nvPr/>
        </p:nvSpPr>
        <p:spPr>
          <a:xfrm>
            <a:off x="4677631" y="2046759"/>
            <a:ext cx="319757" cy="14288"/>
          </a:xfrm>
          <a:prstGeom prst="roundRect">
            <a:avLst>
              <a:gd name="adj" fmla="val 49998"/>
            </a:avLst>
          </a:prstGeom>
          <a:solidFill>
            <a:srgbClr val="545557"/>
          </a:solidFill>
          <a:ln/>
        </p:spPr>
      </p:sp>
      <p:sp>
        <p:nvSpPr>
          <p:cNvPr id="11" name="Shape 9"/>
          <p:cNvSpPr/>
          <p:nvPr/>
        </p:nvSpPr>
        <p:spPr>
          <a:xfrm>
            <a:off x="4452082" y="1934021"/>
            <a:ext cx="239837" cy="239837"/>
          </a:xfrm>
          <a:prstGeom prst="roundRect">
            <a:avLst>
              <a:gd name="adj" fmla="val 6667"/>
            </a:avLst>
          </a:prstGeom>
          <a:solidFill>
            <a:srgbClr val="3B3C3E"/>
          </a:solidFill>
          <a:ln/>
        </p:spPr>
      </p:sp>
      <p:sp>
        <p:nvSpPr>
          <p:cNvPr id="12" name="Text 10"/>
          <p:cNvSpPr/>
          <p:nvPr/>
        </p:nvSpPr>
        <p:spPr>
          <a:xfrm>
            <a:off x="4492042" y="1953964"/>
            <a:ext cx="159841" cy="199876"/>
          </a:xfrm>
          <a:prstGeom prst="rect">
            <a:avLst/>
          </a:prstGeom>
          <a:noFill/>
          <a:ln/>
        </p:spPr>
        <p:txBody>
          <a:bodyPr wrap="none" lIns="0" tIns="0" rIns="0" bIns="0" rtlCol="0" anchor="ctr"/>
          <a:lstStyle/>
          <a:p>
            <a:pPr marL="0" indent="0" algn="ctr">
              <a:lnSpc>
                <a:spcPct val="100000"/>
              </a:lnSpc>
              <a:buNone/>
            </a:pPr>
            <a:r>
              <a:rPr lang="en-US" sz="1250" b="1" dirty="0">
                <a:solidFill>
                  <a:srgbClr val="C2C4B5"/>
                </a:solidFill>
                <a:latin typeface="Outfit Bold" pitchFamily="34" charset="0"/>
                <a:ea typeface="Outfit Bold" pitchFamily="34" charset="-122"/>
                <a:cs typeface="Outfit Bold" pitchFamily="34" charset="-120"/>
              </a:rPr>
              <a:t>2</a:t>
            </a:r>
            <a:endParaRPr lang="en-US" sz="1250" dirty="0"/>
          </a:p>
        </p:txBody>
      </p:sp>
      <p:sp>
        <p:nvSpPr>
          <p:cNvPr id="13" name="Text 11"/>
          <p:cNvSpPr/>
          <p:nvPr/>
        </p:nvSpPr>
        <p:spPr>
          <a:xfrm>
            <a:off x="5104954" y="1970633"/>
            <a:ext cx="3542928" cy="166539"/>
          </a:xfrm>
          <a:prstGeom prst="rect">
            <a:avLst/>
          </a:prstGeom>
          <a:noFill/>
          <a:ln/>
        </p:spPr>
        <p:txBody>
          <a:bodyPr wrap="none" lIns="0" tIns="0" rIns="0" bIns="0" rtlCol="0" anchor="t"/>
          <a:lstStyle/>
          <a:p>
            <a:pPr marL="0" indent="0" algn="l">
              <a:lnSpc>
                <a:spcPct val="104000"/>
              </a:lnSpc>
              <a:buNone/>
            </a:pPr>
            <a:r>
              <a:rPr lang="en-US" sz="1000" b="1" dirty="0">
                <a:solidFill>
                  <a:srgbClr val="C2C4B5"/>
                </a:solidFill>
                <a:latin typeface="Outfit Bold" pitchFamily="34" charset="0"/>
                <a:ea typeface="Outfit Bold" pitchFamily="34" charset="-122"/>
                <a:cs typeface="Outfit Bold" pitchFamily="34" charset="-120"/>
              </a:rPr>
              <a:t>Year 2</a:t>
            </a:r>
            <a:endParaRPr lang="en-US" sz="1000" dirty="0"/>
          </a:p>
        </p:txBody>
      </p:sp>
      <p:sp>
        <p:nvSpPr>
          <p:cNvPr id="14" name="Text 12"/>
          <p:cNvSpPr/>
          <p:nvPr/>
        </p:nvSpPr>
        <p:spPr>
          <a:xfrm>
            <a:off x="5104954" y="2192089"/>
            <a:ext cx="3542928" cy="158576"/>
          </a:xfrm>
          <a:prstGeom prst="rect">
            <a:avLst/>
          </a:prstGeom>
          <a:noFill/>
          <a:ln/>
        </p:spPr>
        <p:txBody>
          <a:bodyPr wrap="none" lIns="0" tIns="0" rIns="0" bIns="0" rtlCol="0" anchor="t"/>
          <a:lstStyle/>
          <a:p>
            <a:pPr marL="0" indent="0" algn="l">
              <a:lnSpc>
                <a:spcPct val="124000"/>
              </a:lnSpc>
              <a:buNone/>
            </a:pPr>
            <a:r>
              <a:rPr lang="en-US" sz="800" dirty="0">
                <a:solidFill>
                  <a:srgbClr val="C2C4B5"/>
                </a:solidFill>
                <a:latin typeface="Bitter" pitchFamily="34" charset="0"/>
                <a:ea typeface="Bitter" pitchFamily="34" charset="-122"/>
                <a:cs typeface="Bitter" pitchFamily="34" charset="-120"/>
              </a:rPr>
              <a:t>Python/Bash scripting, Web &amp; HTTP, Databases, basic cryptography</a:t>
            </a:r>
            <a:endParaRPr lang="en-US" sz="800" dirty="0"/>
          </a:p>
        </p:txBody>
      </p:sp>
      <p:sp>
        <p:nvSpPr>
          <p:cNvPr id="15" name="Shape 13"/>
          <p:cNvSpPr/>
          <p:nvPr/>
        </p:nvSpPr>
        <p:spPr>
          <a:xfrm>
            <a:off x="4146612" y="2583061"/>
            <a:ext cx="319757" cy="14288"/>
          </a:xfrm>
          <a:prstGeom prst="roundRect">
            <a:avLst>
              <a:gd name="adj" fmla="val 49998"/>
            </a:avLst>
          </a:prstGeom>
          <a:solidFill>
            <a:srgbClr val="545557"/>
          </a:solidFill>
          <a:ln/>
        </p:spPr>
      </p:sp>
      <p:sp>
        <p:nvSpPr>
          <p:cNvPr id="16" name="Shape 14"/>
          <p:cNvSpPr/>
          <p:nvPr/>
        </p:nvSpPr>
        <p:spPr>
          <a:xfrm>
            <a:off x="4452082" y="2470324"/>
            <a:ext cx="239837" cy="239837"/>
          </a:xfrm>
          <a:prstGeom prst="roundRect">
            <a:avLst>
              <a:gd name="adj" fmla="val 6667"/>
            </a:avLst>
          </a:prstGeom>
          <a:solidFill>
            <a:srgbClr val="3B3C3E"/>
          </a:solidFill>
          <a:ln/>
        </p:spPr>
      </p:sp>
      <p:sp>
        <p:nvSpPr>
          <p:cNvPr id="17" name="Text 15"/>
          <p:cNvSpPr/>
          <p:nvPr/>
        </p:nvSpPr>
        <p:spPr>
          <a:xfrm>
            <a:off x="4492042" y="2490267"/>
            <a:ext cx="159841" cy="199876"/>
          </a:xfrm>
          <a:prstGeom prst="rect">
            <a:avLst/>
          </a:prstGeom>
          <a:noFill/>
          <a:ln/>
        </p:spPr>
        <p:txBody>
          <a:bodyPr wrap="none" lIns="0" tIns="0" rIns="0" bIns="0" rtlCol="0" anchor="ctr"/>
          <a:lstStyle/>
          <a:p>
            <a:pPr marL="0" indent="0" algn="ctr">
              <a:lnSpc>
                <a:spcPct val="100000"/>
              </a:lnSpc>
              <a:buNone/>
            </a:pPr>
            <a:r>
              <a:rPr lang="en-US" sz="1250" b="1" dirty="0">
                <a:solidFill>
                  <a:srgbClr val="C2C4B5"/>
                </a:solidFill>
                <a:latin typeface="Outfit Bold" pitchFamily="34" charset="0"/>
                <a:ea typeface="Outfit Bold" pitchFamily="34" charset="-122"/>
                <a:cs typeface="Outfit Bold" pitchFamily="34" charset="-120"/>
              </a:rPr>
              <a:t>3</a:t>
            </a:r>
            <a:endParaRPr lang="en-US" sz="1250" dirty="0"/>
          </a:p>
        </p:txBody>
      </p:sp>
      <p:sp>
        <p:nvSpPr>
          <p:cNvPr id="18" name="Text 16"/>
          <p:cNvSpPr/>
          <p:nvPr/>
        </p:nvSpPr>
        <p:spPr>
          <a:xfrm>
            <a:off x="496119" y="2506935"/>
            <a:ext cx="3542928" cy="166539"/>
          </a:xfrm>
          <a:prstGeom prst="rect">
            <a:avLst/>
          </a:prstGeom>
          <a:noFill/>
          <a:ln/>
        </p:spPr>
        <p:txBody>
          <a:bodyPr wrap="none" lIns="0" tIns="0" rIns="0" bIns="0" rtlCol="0" anchor="t"/>
          <a:lstStyle/>
          <a:p>
            <a:pPr marL="0" indent="0" algn="r">
              <a:lnSpc>
                <a:spcPct val="104000"/>
              </a:lnSpc>
              <a:buNone/>
            </a:pPr>
            <a:r>
              <a:rPr lang="en-US" sz="1000" b="1" dirty="0">
                <a:solidFill>
                  <a:srgbClr val="C2C4B5"/>
                </a:solidFill>
                <a:latin typeface="Outfit Bold" pitchFamily="34" charset="0"/>
                <a:ea typeface="Outfit Bold" pitchFamily="34" charset="-122"/>
                <a:cs typeface="Outfit Bold" pitchFamily="34" charset="-120"/>
              </a:rPr>
              <a:t>Year 3</a:t>
            </a:r>
            <a:endParaRPr lang="en-US" sz="1000" dirty="0"/>
          </a:p>
        </p:txBody>
      </p:sp>
      <p:sp>
        <p:nvSpPr>
          <p:cNvPr id="19" name="Text 17"/>
          <p:cNvSpPr/>
          <p:nvPr/>
        </p:nvSpPr>
        <p:spPr>
          <a:xfrm>
            <a:off x="496119" y="2728392"/>
            <a:ext cx="3542928" cy="158576"/>
          </a:xfrm>
          <a:prstGeom prst="rect">
            <a:avLst/>
          </a:prstGeom>
          <a:noFill/>
          <a:ln/>
        </p:spPr>
        <p:txBody>
          <a:bodyPr wrap="none" lIns="0" tIns="0" rIns="0" bIns="0" rtlCol="0" anchor="t"/>
          <a:lstStyle/>
          <a:p>
            <a:pPr marL="0" indent="0" algn="r">
              <a:lnSpc>
                <a:spcPct val="124000"/>
              </a:lnSpc>
              <a:buNone/>
            </a:pPr>
            <a:r>
              <a:rPr lang="en-US" sz="800" dirty="0">
                <a:solidFill>
                  <a:srgbClr val="C2C4B5"/>
                </a:solidFill>
                <a:latin typeface="Bitter" pitchFamily="34" charset="0"/>
                <a:ea typeface="Bitter" pitchFamily="34" charset="-122"/>
                <a:cs typeface="Bitter" pitchFamily="34" charset="-120"/>
              </a:rPr>
              <a:t>OWASP Top 10, Burp Suite, Active Directory labs, TryHackMe paths</a:t>
            </a:r>
            <a:endParaRPr lang="en-US" sz="800" dirty="0"/>
          </a:p>
        </p:txBody>
      </p:sp>
      <p:sp>
        <p:nvSpPr>
          <p:cNvPr id="20" name="Shape 18"/>
          <p:cNvSpPr/>
          <p:nvPr/>
        </p:nvSpPr>
        <p:spPr>
          <a:xfrm>
            <a:off x="4677631" y="3119363"/>
            <a:ext cx="319757" cy="14288"/>
          </a:xfrm>
          <a:prstGeom prst="roundRect">
            <a:avLst>
              <a:gd name="adj" fmla="val 49998"/>
            </a:avLst>
          </a:prstGeom>
          <a:solidFill>
            <a:srgbClr val="545557"/>
          </a:solidFill>
          <a:ln/>
        </p:spPr>
      </p:sp>
      <p:sp>
        <p:nvSpPr>
          <p:cNvPr id="21" name="Shape 19"/>
          <p:cNvSpPr/>
          <p:nvPr/>
        </p:nvSpPr>
        <p:spPr>
          <a:xfrm>
            <a:off x="4452082" y="3006626"/>
            <a:ext cx="239837" cy="239837"/>
          </a:xfrm>
          <a:prstGeom prst="roundRect">
            <a:avLst>
              <a:gd name="adj" fmla="val 6667"/>
            </a:avLst>
          </a:prstGeom>
          <a:solidFill>
            <a:srgbClr val="3B3C3E"/>
          </a:solidFill>
          <a:ln/>
        </p:spPr>
      </p:sp>
      <p:sp>
        <p:nvSpPr>
          <p:cNvPr id="22" name="Text 20"/>
          <p:cNvSpPr/>
          <p:nvPr/>
        </p:nvSpPr>
        <p:spPr>
          <a:xfrm>
            <a:off x="4492042" y="3026569"/>
            <a:ext cx="159841" cy="199876"/>
          </a:xfrm>
          <a:prstGeom prst="rect">
            <a:avLst/>
          </a:prstGeom>
          <a:noFill/>
          <a:ln/>
        </p:spPr>
        <p:txBody>
          <a:bodyPr wrap="none" lIns="0" tIns="0" rIns="0" bIns="0" rtlCol="0" anchor="ctr"/>
          <a:lstStyle/>
          <a:p>
            <a:pPr marL="0" indent="0" algn="ctr">
              <a:lnSpc>
                <a:spcPct val="100000"/>
              </a:lnSpc>
              <a:buNone/>
            </a:pPr>
            <a:r>
              <a:rPr lang="en-US" sz="1250" b="1" dirty="0">
                <a:solidFill>
                  <a:srgbClr val="C2C4B5"/>
                </a:solidFill>
                <a:latin typeface="Outfit Bold" pitchFamily="34" charset="0"/>
                <a:ea typeface="Outfit Bold" pitchFamily="34" charset="-122"/>
                <a:cs typeface="Outfit Bold" pitchFamily="34" charset="-120"/>
              </a:rPr>
              <a:t>4</a:t>
            </a:r>
            <a:endParaRPr lang="en-US" sz="1250" dirty="0"/>
          </a:p>
        </p:txBody>
      </p:sp>
      <p:sp>
        <p:nvSpPr>
          <p:cNvPr id="23" name="Text 21"/>
          <p:cNvSpPr/>
          <p:nvPr/>
        </p:nvSpPr>
        <p:spPr>
          <a:xfrm>
            <a:off x="5104954" y="3043238"/>
            <a:ext cx="3542928" cy="166539"/>
          </a:xfrm>
          <a:prstGeom prst="rect">
            <a:avLst/>
          </a:prstGeom>
          <a:noFill/>
          <a:ln/>
        </p:spPr>
        <p:txBody>
          <a:bodyPr wrap="none" lIns="0" tIns="0" rIns="0" bIns="0" rtlCol="0" anchor="t"/>
          <a:lstStyle/>
          <a:p>
            <a:pPr marL="0" indent="0" algn="l">
              <a:lnSpc>
                <a:spcPct val="104000"/>
              </a:lnSpc>
              <a:buNone/>
            </a:pPr>
            <a:r>
              <a:rPr lang="en-US" sz="1000" b="1" dirty="0">
                <a:solidFill>
                  <a:srgbClr val="C2C4B5"/>
                </a:solidFill>
                <a:latin typeface="Outfit Bold" pitchFamily="34" charset="0"/>
                <a:ea typeface="Outfit Bold" pitchFamily="34" charset="-122"/>
                <a:cs typeface="Outfit Bold" pitchFamily="34" charset="-120"/>
              </a:rPr>
              <a:t>Year 4</a:t>
            </a:r>
            <a:endParaRPr lang="en-US" sz="1000" dirty="0"/>
          </a:p>
        </p:txBody>
      </p:sp>
      <p:sp>
        <p:nvSpPr>
          <p:cNvPr id="24" name="Text 22"/>
          <p:cNvSpPr/>
          <p:nvPr/>
        </p:nvSpPr>
        <p:spPr>
          <a:xfrm>
            <a:off x="5104954" y="3264694"/>
            <a:ext cx="3542928" cy="317153"/>
          </a:xfrm>
          <a:prstGeom prst="rect">
            <a:avLst/>
          </a:prstGeom>
          <a:noFill/>
          <a:ln/>
        </p:spPr>
        <p:txBody>
          <a:bodyPr wrap="square" lIns="0" tIns="0" rIns="0" bIns="0" rtlCol="0" anchor="t">
            <a:normAutofit/>
          </a:bodyPr>
          <a:lstStyle/>
          <a:p>
            <a:pPr marL="0" indent="0" algn="l">
              <a:lnSpc>
                <a:spcPct val="124000"/>
              </a:lnSpc>
              <a:buNone/>
            </a:pPr>
            <a:r>
              <a:rPr lang="en-US" sz="800" dirty="0">
                <a:solidFill>
                  <a:srgbClr val="C2C4B5"/>
                </a:solidFill>
                <a:latin typeface="Bitter" pitchFamily="34" charset="0"/>
                <a:ea typeface="Bitter" pitchFamily="34" charset="-122"/>
                <a:cs typeface="Bitter" pitchFamily="34" charset="-120"/>
              </a:rPr>
              <a:t>Bug bounties, internships, specialized certs, cloud &amp; Kubernetes security</a:t>
            </a:r>
            <a:endParaRPr lang="en-US" sz="800" dirty="0"/>
          </a:p>
        </p:txBody>
      </p:sp>
      <p:sp>
        <p:nvSpPr>
          <p:cNvPr id="25" name="Shape 23"/>
          <p:cNvSpPr/>
          <p:nvPr/>
        </p:nvSpPr>
        <p:spPr>
          <a:xfrm>
            <a:off x="496119" y="3999012"/>
            <a:ext cx="2656136" cy="756493"/>
          </a:xfrm>
          <a:prstGeom prst="roundRect">
            <a:avLst>
              <a:gd name="adj" fmla="val 2114"/>
            </a:avLst>
          </a:prstGeom>
          <a:solidFill>
            <a:srgbClr val="3B3C3E"/>
          </a:solidFill>
          <a:ln/>
        </p:spPr>
      </p:sp>
      <p:sp>
        <p:nvSpPr>
          <p:cNvPr id="26" name="Text 24"/>
          <p:cNvSpPr/>
          <p:nvPr/>
        </p:nvSpPr>
        <p:spPr>
          <a:xfrm>
            <a:off x="602679" y="4105573"/>
            <a:ext cx="2443014" cy="171301"/>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Twemoji Mozilla" pitchFamily="34" charset="0"/>
                <a:ea typeface="Twemoji Mozilla" pitchFamily="34" charset="-122"/>
                <a:cs typeface="Twemoji Mozilla" pitchFamily="34" charset="-120"/>
              </a:rPr>
              <a:t>🤖</a:t>
            </a:r>
            <a:r>
              <a:rPr lang="en-US" sz="1000" b="1" dirty="0">
                <a:solidFill>
                  <a:srgbClr val="C2C4B5"/>
                </a:solidFill>
                <a:latin typeface="Outfit Bold" pitchFamily="34" charset="0"/>
                <a:ea typeface="Outfit Bold" pitchFamily="34" charset="-122"/>
                <a:cs typeface="Outfit Bold" pitchFamily="34" charset="-120"/>
              </a:rPr>
              <a:t> AI in Defense</a:t>
            </a:r>
            <a:endParaRPr lang="en-US" sz="1000" dirty="0"/>
          </a:p>
        </p:txBody>
      </p:sp>
      <p:sp>
        <p:nvSpPr>
          <p:cNvPr id="27" name="Text 25"/>
          <p:cNvSpPr/>
          <p:nvPr/>
        </p:nvSpPr>
        <p:spPr>
          <a:xfrm>
            <a:off x="602679" y="4331791"/>
            <a:ext cx="2443014" cy="317153"/>
          </a:xfrm>
          <a:prstGeom prst="rect">
            <a:avLst/>
          </a:prstGeom>
          <a:noFill/>
          <a:ln/>
        </p:spPr>
        <p:txBody>
          <a:bodyPr wrap="square" lIns="0" tIns="0" rIns="0" bIns="0" rtlCol="0" anchor="t">
            <a:normAutofit/>
          </a:bodyPr>
          <a:lstStyle/>
          <a:p>
            <a:pPr marL="0" indent="0" algn="l">
              <a:lnSpc>
                <a:spcPct val="124000"/>
              </a:lnSpc>
              <a:buNone/>
            </a:pPr>
            <a:r>
              <a:rPr lang="en-US" sz="800" dirty="0">
                <a:solidFill>
                  <a:srgbClr val="C2C4B5"/>
                </a:solidFill>
                <a:latin typeface="Bitter" pitchFamily="34" charset="0"/>
                <a:ea typeface="Bitter" pitchFamily="34" charset="-122"/>
                <a:cs typeface="Bitter" pitchFamily="34" charset="-120"/>
              </a:rPr>
              <a:t>SOC automation, log correlation, deobfuscation, anomaly detection at scale</a:t>
            </a:r>
            <a:endParaRPr lang="en-US" sz="800" dirty="0"/>
          </a:p>
        </p:txBody>
      </p:sp>
      <p:sp>
        <p:nvSpPr>
          <p:cNvPr id="28" name="Shape 26"/>
          <p:cNvSpPr/>
          <p:nvPr/>
        </p:nvSpPr>
        <p:spPr>
          <a:xfrm>
            <a:off x="3243858" y="3999012"/>
            <a:ext cx="2656210" cy="756493"/>
          </a:xfrm>
          <a:prstGeom prst="roundRect">
            <a:avLst>
              <a:gd name="adj" fmla="val 2114"/>
            </a:avLst>
          </a:prstGeom>
          <a:solidFill>
            <a:srgbClr val="3B3C3E"/>
          </a:solidFill>
          <a:ln/>
        </p:spPr>
      </p:sp>
      <p:sp>
        <p:nvSpPr>
          <p:cNvPr id="29" name="Text 27"/>
          <p:cNvSpPr/>
          <p:nvPr/>
        </p:nvSpPr>
        <p:spPr>
          <a:xfrm>
            <a:off x="3350419" y="4105573"/>
            <a:ext cx="2443088" cy="171301"/>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Twemoji Mozilla" pitchFamily="34" charset="0"/>
                <a:ea typeface="Twemoji Mozilla" pitchFamily="34" charset="-122"/>
                <a:cs typeface="Twemoji Mozilla" pitchFamily="34" charset="-120"/>
              </a:rPr>
              <a:t>⚔️</a:t>
            </a:r>
            <a:r>
              <a:rPr lang="en-US" sz="1000" b="1" dirty="0">
                <a:solidFill>
                  <a:srgbClr val="C2C4B5"/>
                </a:solidFill>
                <a:latin typeface="Outfit Bold" pitchFamily="34" charset="0"/>
                <a:ea typeface="Outfit Bold" pitchFamily="34" charset="-122"/>
                <a:cs typeface="Outfit Bold" pitchFamily="34" charset="-120"/>
              </a:rPr>
              <a:t> AI in Offense</a:t>
            </a:r>
            <a:endParaRPr lang="en-US" sz="1000" dirty="0"/>
          </a:p>
        </p:txBody>
      </p:sp>
      <p:sp>
        <p:nvSpPr>
          <p:cNvPr id="30" name="Text 28"/>
          <p:cNvSpPr/>
          <p:nvPr/>
        </p:nvSpPr>
        <p:spPr>
          <a:xfrm>
            <a:off x="3350419" y="4331791"/>
            <a:ext cx="2443088" cy="317153"/>
          </a:xfrm>
          <a:prstGeom prst="rect">
            <a:avLst/>
          </a:prstGeom>
          <a:noFill/>
          <a:ln/>
        </p:spPr>
        <p:txBody>
          <a:bodyPr wrap="square" lIns="0" tIns="0" rIns="0" bIns="0" rtlCol="0" anchor="t">
            <a:normAutofit/>
          </a:bodyPr>
          <a:lstStyle/>
          <a:p>
            <a:pPr marL="0" indent="0" algn="l">
              <a:lnSpc>
                <a:spcPct val="124000"/>
              </a:lnSpc>
              <a:buNone/>
            </a:pPr>
            <a:r>
              <a:rPr lang="en-US" sz="800" dirty="0">
                <a:solidFill>
                  <a:srgbClr val="C2C4B5"/>
                </a:solidFill>
                <a:latin typeface="Bitter" pitchFamily="34" charset="0"/>
                <a:ea typeface="Bitter" pitchFamily="34" charset="-122"/>
                <a:cs typeface="Bitter" pitchFamily="34" charset="-120"/>
              </a:rPr>
              <a:t>Deepfakes, automated phishing, prompt injection, LLM data poisoning</a:t>
            </a:r>
            <a:endParaRPr lang="en-US" sz="800" dirty="0"/>
          </a:p>
        </p:txBody>
      </p:sp>
      <p:sp>
        <p:nvSpPr>
          <p:cNvPr id="31" name="Shape 29"/>
          <p:cNvSpPr/>
          <p:nvPr/>
        </p:nvSpPr>
        <p:spPr>
          <a:xfrm>
            <a:off x="5991671" y="3999012"/>
            <a:ext cx="2656210" cy="756493"/>
          </a:xfrm>
          <a:prstGeom prst="roundRect">
            <a:avLst>
              <a:gd name="adj" fmla="val 2114"/>
            </a:avLst>
          </a:prstGeom>
          <a:solidFill>
            <a:srgbClr val="3B3C3E"/>
          </a:solidFill>
          <a:ln/>
        </p:spPr>
      </p:sp>
      <p:sp>
        <p:nvSpPr>
          <p:cNvPr id="32" name="Text 30"/>
          <p:cNvSpPr/>
          <p:nvPr/>
        </p:nvSpPr>
        <p:spPr>
          <a:xfrm>
            <a:off x="6098232" y="4105573"/>
            <a:ext cx="2443088" cy="171301"/>
          </a:xfrm>
          <a:prstGeom prst="rect">
            <a:avLst/>
          </a:prstGeom>
          <a:noFill/>
          <a:ln/>
        </p:spPr>
        <p:txBody>
          <a:bodyPr wrap="none" lIns="0" tIns="0" rIns="0" bIns="0" rtlCol="0" anchor="t"/>
          <a:lstStyle/>
          <a:p>
            <a:pPr marL="0" indent="0" algn="l">
              <a:lnSpc>
                <a:spcPct val="104000"/>
              </a:lnSpc>
              <a:buNone/>
            </a:pPr>
            <a:r>
              <a:rPr lang="en-US" sz="1000" b="1" dirty="0">
                <a:solidFill>
                  <a:srgbClr val="000000"/>
                </a:solidFill>
                <a:latin typeface="Twemoji Mozilla" pitchFamily="34" charset="0"/>
                <a:ea typeface="Twemoji Mozilla" pitchFamily="34" charset="-122"/>
                <a:cs typeface="Twemoji Mozilla" pitchFamily="34" charset="-120"/>
              </a:rPr>
              <a:t>☁️</a:t>
            </a:r>
            <a:r>
              <a:rPr lang="en-US" sz="1000" b="1" dirty="0">
                <a:solidFill>
                  <a:srgbClr val="C2C4B5"/>
                </a:solidFill>
                <a:latin typeface="Outfit Bold" pitchFamily="34" charset="0"/>
                <a:ea typeface="Outfit Bold" pitchFamily="34" charset="-122"/>
                <a:cs typeface="Outfit Bold" pitchFamily="34" charset="-120"/>
              </a:rPr>
              <a:t> Future Skills</a:t>
            </a:r>
            <a:endParaRPr lang="en-US" sz="1000" dirty="0"/>
          </a:p>
        </p:txBody>
      </p:sp>
      <p:sp>
        <p:nvSpPr>
          <p:cNvPr id="33" name="Text 31"/>
          <p:cNvSpPr/>
          <p:nvPr/>
        </p:nvSpPr>
        <p:spPr>
          <a:xfrm>
            <a:off x="6098232" y="4331791"/>
            <a:ext cx="2443088" cy="317153"/>
          </a:xfrm>
          <a:prstGeom prst="rect">
            <a:avLst/>
          </a:prstGeom>
          <a:noFill/>
          <a:ln/>
        </p:spPr>
        <p:txBody>
          <a:bodyPr wrap="square" lIns="0" tIns="0" rIns="0" bIns="0" rtlCol="0" anchor="t">
            <a:normAutofit/>
          </a:bodyPr>
          <a:lstStyle/>
          <a:p>
            <a:pPr marL="0" indent="0" algn="l">
              <a:lnSpc>
                <a:spcPct val="124000"/>
              </a:lnSpc>
              <a:buNone/>
            </a:pPr>
            <a:r>
              <a:rPr lang="en-US" sz="800" dirty="0">
                <a:solidFill>
                  <a:srgbClr val="C2C4B5"/>
                </a:solidFill>
                <a:latin typeface="Bitter" pitchFamily="34" charset="0"/>
                <a:ea typeface="Bitter" pitchFamily="34" charset="-122"/>
                <a:cs typeface="Bitter" pitchFamily="34" charset="-120"/>
              </a:rPr>
              <a:t>Cloud &amp; Kubernetes security, Zero Trust architectures, Detection Engineering</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6119" y="475283"/>
            <a:ext cx="8151763" cy="290736"/>
          </a:xfrm>
          <a:prstGeom prst="rect">
            <a:avLst/>
          </a:prstGeom>
          <a:noFill/>
          <a:ln/>
        </p:spPr>
        <p:txBody>
          <a:bodyPr wrap="none" lIns="0" tIns="0" rIns="0" bIns="0" rtlCol="0" anchor="t"/>
          <a:lstStyle/>
          <a:p>
            <a:pPr marL="0" indent="0" algn="l">
              <a:lnSpc>
                <a:spcPct val="104000"/>
              </a:lnSpc>
              <a:buNone/>
            </a:pPr>
            <a:r>
              <a:rPr lang="en-US" sz="1800" b="1" dirty="0">
                <a:solidFill>
                  <a:srgbClr val="E1E5CD"/>
                </a:solidFill>
                <a:latin typeface="Outfit Bold" pitchFamily="34" charset="0"/>
                <a:ea typeface="Outfit Bold" pitchFamily="34" charset="-122"/>
                <a:cs typeface="Outfit Bold" pitchFamily="34" charset="-120"/>
              </a:rPr>
              <a:t>The Roadmap Forward: AI, Internships &amp; Lifelong Learning</a:t>
            </a:r>
            <a:endParaRPr lang="en-US" sz="1800" dirty="0"/>
          </a:p>
        </p:txBody>
      </p:sp>
      <p:sp>
        <p:nvSpPr>
          <p:cNvPr id="3" name="Text 1"/>
          <p:cNvSpPr/>
          <p:nvPr/>
        </p:nvSpPr>
        <p:spPr>
          <a:xfrm>
            <a:off x="496119" y="905545"/>
            <a:ext cx="8151763" cy="260449"/>
          </a:xfrm>
          <a:prstGeom prst="rect">
            <a:avLst/>
          </a:prstGeom>
          <a:noFill/>
          <a:ln/>
        </p:spPr>
        <p:txBody>
          <a:bodyPr wrap="square" lIns="0" tIns="0" rIns="0" bIns="0" rtlCol="0" anchor="t">
            <a:normAutofit/>
          </a:bodyPr>
          <a:lstStyle/>
          <a:p>
            <a:pPr marL="0" indent="0" algn="l">
              <a:lnSpc>
                <a:spcPct val="117000"/>
              </a:lnSpc>
              <a:buNone/>
            </a:pPr>
            <a:r>
              <a:rPr lang="en-US" sz="700" dirty="0">
                <a:solidFill>
                  <a:srgbClr val="C2C4B5"/>
                </a:solidFill>
                <a:latin typeface="Bitter" pitchFamily="34" charset="0"/>
                <a:ea typeface="Bitter" pitchFamily="34" charset="-122"/>
                <a:cs typeface="Bitter" pitchFamily="34" charset="-120"/>
              </a:rPr>
              <a:t>The transition from classroom to career requires a </a:t>
            </a:r>
            <a:r>
              <a:rPr lang="en-US" sz="700" b="1" dirty="0">
                <a:solidFill>
                  <a:srgbClr val="C2C4B5"/>
                </a:solidFill>
                <a:latin typeface="Bitter Bold" pitchFamily="34" charset="0"/>
                <a:ea typeface="Bitter Bold" pitchFamily="34" charset="-122"/>
                <a:cs typeface="Bitter Bold" pitchFamily="34" charset="-120"/>
              </a:rPr>
              <a:t>deliberate pedagogical shift</a:t>
            </a:r>
            <a:r>
              <a:rPr lang="en-US" sz="700" dirty="0">
                <a:solidFill>
                  <a:srgbClr val="C2C4B5"/>
                </a:solidFill>
                <a:latin typeface="Bitter" pitchFamily="34" charset="0"/>
                <a:ea typeface="Bitter" pitchFamily="34" charset="-122"/>
                <a:cs typeface="Bitter" pitchFamily="34" charset="-120"/>
              </a:rPr>
              <a:t> — from passive theory consumption to active engineering methodology. AI is reshaping the discipline; adaptability is the ultimate competitive advantage.</a:t>
            </a:r>
            <a:endParaRPr lang="en-US" sz="700" dirty="0"/>
          </a:p>
        </p:txBody>
      </p:sp>
      <p:sp>
        <p:nvSpPr>
          <p:cNvPr id="4" name="Shape 2"/>
          <p:cNvSpPr/>
          <p:nvPr/>
        </p:nvSpPr>
        <p:spPr>
          <a:xfrm>
            <a:off x="496119" y="2064097"/>
            <a:ext cx="8151763" cy="9525"/>
          </a:xfrm>
          <a:prstGeom prst="roundRect">
            <a:avLst>
              <a:gd name="adj" fmla="val 50000"/>
            </a:avLst>
          </a:prstGeom>
          <a:solidFill>
            <a:srgbClr val="545557"/>
          </a:solidFill>
          <a:ln/>
        </p:spPr>
      </p:sp>
      <p:sp>
        <p:nvSpPr>
          <p:cNvPr id="5" name="Shape 3"/>
          <p:cNvSpPr/>
          <p:nvPr/>
        </p:nvSpPr>
        <p:spPr>
          <a:xfrm>
            <a:off x="2095426" y="1785082"/>
            <a:ext cx="9525" cy="279053"/>
          </a:xfrm>
          <a:prstGeom prst="roundRect">
            <a:avLst>
              <a:gd name="adj" fmla="val 50000"/>
            </a:avLst>
          </a:prstGeom>
          <a:solidFill>
            <a:srgbClr val="545557"/>
          </a:solidFill>
          <a:ln/>
        </p:spPr>
      </p:sp>
      <p:sp>
        <p:nvSpPr>
          <p:cNvPr id="6" name="Shape 4"/>
          <p:cNvSpPr/>
          <p:nvPr/>
        </p:nvSpPr>
        <p:spPr>
          <a:xfrm>
            <a:off x="1995562" y="1959434"/>
            <a:ext cx="209327" cy="209327"/>
          </a:xfrm>
          <a:prstGeom prst="roundRect">
            <a:avLst>
              <a:gd name="adj" fmla="val 6667"/>
            </a:avLst>
          </a:prstGeom>
          <a:solidFill>
            <a:srgbClr val="3B3C3E"/>
          </a:solidFill>
          <a:ln/>
        </p:spPr>
      </p:sp>
      <p:sp>
        <p:nvSpPr>
          <p:cNvPr id="7" name="Text 5"/>
          <p:cNvSpPr/>
          <p:nvPr/>
        </p:nvSpPr>
        <p:spPr>
          <a:xfrm>
            <a:off x="2030425" y="1976847"/>
            <a:ext cx="139526" cy="174427"/>
          </a:xfrm>
          <a:prstGeom prst="rect">
            <a:avLst/>
          </a:prstGeom>
          <a:noFill/>
          <a:ln/>
        </p:spPr>
        <p:txBody>
          <a:bodyPr wrap="none" lIns="0" tIns="0" rIns="0" bIns="0" rtlCol="0" anchor="ctr"/>
          <a:lstStyle/>
          <a:p>
            <a:pPr marL="0" indent="0" algn="ctr">
              <a:lnSpc>
                <a:spcPct val="100000"/>
              </a:lnSpc>
              <a:buNone/>
            </a:pPr>
            <a:r>
              <a:rPr lang="en-US" sz="1050" b="1" dirty="0">
                <a:solidFill>
                  <a:srgbClr val="C2C4B5"/>
                </a:solidFill>
                <a:latin typeface="Outfit Bold" pitchFamily="34" charset="0"/>
                <a:ea typeface="Outfit Bold" pitchFamily="34" charset="-122"/>
                <a:cs typeface="Outfit Bold" pitchFamily="34" charset="-120"/>
              </a:rPr>
              <a:t>1</a:t>
            </a:r>
            <a:endParaRPr lang="en-US" sz="1050" dirty="0"/>
          </a:p>
        </p:txBody>
      </p:sp>
      <p:sp>
        <p:nvSpPr>
          <p:cNvPr id="8" name="Text 6"/>
          <p:cNvSpPr/>
          <p:nvPr/>
        </p:nvSpPr>
        <p:spPr>
          <a:xfrm>
            <a:off x="589136" y="1244426"/>
            <a:ext cx="3022327" cy="145331"/>
          </a:xfrm>
          <a:prstGeom prst="rect">
            <a:avLst/>
          </a:prstGeom>
          <a:noFill/>
          <a:ln/>
        </p:spPr>
        <p:txBody>
          <a:bodyPr wrap="none" lIns="0" tIns="0" rIns="0" bIns="0" rtlCol="0" anchor="t"/>
          <a:lstStyle/>
          <a:p>
            <a:pPr marL="0" indent="0" algn="ctr">
              <a:lnSpc>
                <a:spcPct val="104000"/>
              </a:lnSpc>
              <a:buNone/>
            </a:pPr>
            <a:r>
              <a:rPr lang="en-US" sz="900" b="1" dirty="0">
                <a:solidFill>
                  <a:srgbClr val="C2C4B5"/>
                </a:solidFill>
                <a:latin typeface="Outfit Bold" pitchFamily="34" charset="0"/>
                <a:ea typeface="Outfit Bold" pitchFamily="34" charset="-122"/>
                <a:cs typeface="Outfit Bold" pitchFamily="34" charset="-120"/>
              </a:rPr>
              <a:t>Year 1</a:t>
            </a:r>
            <a:endParaRPr lang="en-US" sz="900" dirty="0"/>
          </a:p>
        </p:txBody>
      </p:sp>
      <p:sp>
        <p:nvSpPr>
          <p:cNvPr id="9" name="Text 7"/>
          <p:cNvSpPr/>
          <p:nvPr/>
        </p:nvSpPr>
        <p:spPr>
          <a:xfrm>
            <a:off x="589136" y="1431578"/>
            <a:ext cx="3022327" cy="260449"/>
          </a:xfrm>
          <a:prstGeom prst="rect">
            <a:avLst/>
          </a:prstGeom>
          <a:noFill/>
          <a:ln/>
        </p:spPr>
        <p:txBody>
          <a:bodyPr wrap="square" lIns="0" tIns="0" rIns="0" bIns="0" rtlCol="0" anchor="t">
            <a:normAutofit/>
          </a:bodyPr>
          <a:lstStyle/>
          <a:p>
            <a:pPr marL="0" indent="0" algn="ctr">
              <a:lnSpc>
                <a:spcPct val="117000"/>
              </a:lnSpc>
              <a:buNone/>
            </a:pPr>
            <a:r>
              <a:rPr lang="en-US" sz="700" dirty="0">
                <a:solidFill>
                  <a:srgbClr val="C2C4B5"/>
                </a:solidFill>
                <a:latin typeface="Bitter" pitchFamily="34" charset="0"/>
                <a:ea typeface="Bitter" pitchFamily="34" charset="-122"/>
                <a:cs typeface="Bitter" pitchFamily="34" charset="-120"/>
              </a:rPr>
              <a:t>Master computer architecture, Linux CLI, OSI model, and TCP/IP networking fundamentals.</a:t>
            </a:r>
            <a:endParaRPr lang="en-US" sz="700" dirty="0"/>
          </a:p>
        </p:txBody>
      </p:sp>
      <p:sp>
        <p:nvSpPr>
          <p:cNvPr id="10" name="Shape 8"/>
          <p:cNvSpPr/>
          <p:nvPr/>
        </p:nvSpPr>
        <p:spPr>
          <a:xfrm>
            <a:off x="3743176" y="2064060"/>
            <a:ext cx="9525" cy="279053"/>
          </a:xfrm>
          <a:prstGeom prst="roundRect">
            <a:avLst>
              <a:gd name="adj" fmla="val 50000"/>
            </a:avLst>
          </a:prstGeom>
          <a:solidFill>
            <a:srgbClr val="545557"/>
          </a:solidFill>
          <a:ln/>
        </p:spPr>
      </p:sp>
      <p:sp>
        <p:nvSpPr>
          <p:cNvPr id="11" name="Shape 9"/>
          <p:cNvSpPr/>
          <p:nvPr/>
        </p:nvSpPr>
        <p:spPr>
          <a:xfrm>
            <a:off x="3643313" y="1959434"/>
            <a:ext cx="209327" cy="209327"/>
          </a:xfrm>
          <a:prstGeom prst="roundRect">
            <a:avLst>
              <a:gd name="adj" fmla="val 6667"/>
            </a:avLst>
          </a:prstGeom>
          <a:solidFill>
            <a:srgbClr val="3B3C3E"/>
          </a:solidFill>
          <a:ln/>
        </p:spPr>
      </p:sp>
      <p:sp>
        <p:nvSpPr>
          <p:cNvPr id="12" name="Text 10"/>
          <p:cNvSpPr/>
          <p:nvPr/>
        </p:nvSpPr>
        <p:spPr>
          <a:xfrm>
            <a:off x="3678175" y="1976847"/>
            <a:ext cx="139526" cy="174427"/>
          </a:xfrm>
          <a:prstGeom prst="rect">
            <a:avLst/>
          </a:prstGeom>
          <a:noFill/>
          <a:ln/>
        </p:spPr>
        <p:txBody>
          <a:bodyPr wrap="none" lIns="0" tIns="0" rIns="0" bIns="0" rtlCol="0" anchor="ctr"/>
          <a:lstStyle/>
          <a:p>
            <a:pPr marL="0" indent="0" algn="ctr">
              <a:lnSpc>
                <a:spcPct val="100000"/>
              </a:lnSpc>
              <a:buNone/>
            </a:pPr>
            <a:r>
              <a:rPr lang="en-US" sz="1050" b="1" dirty="0">
                <a:solidFill>
                  <a:srgbClr val="C2C4B5"/>
                </a:solidFill>
                <a:latin typeface="Outfit Bold" pitchFamily="34" charset="0"/>
                <a:ea typeface="Outfit Bold" pitchFamily="34" charset="-122"/>
                <a:cs typeface="Outfit Bold" pitchFamily="34" charset="-120"/>
              </a:rPr>
              <a:t>2</a:t>
            </a:r>
            <a:endParaRPr lang="en-US" sz="1050" dirty="0"/>
          </a:p>
        </p:txBody>
      </p:sp>
      <p:sp>
        <p:nvSpPr>
          <p:cNvPr id="13" name="Text 11"/>
          <p:cNvSpPr/>
          <p:nvPr/>
        </p:nvSpPr>
        <p:spPr>
          <a:xfrm>
            <a:off x="2236887" y="2436168"/>
            <a:ext cx="3022327" cy="145331"/>
          </a:xfrm>
          <a:prstGeom prst="rect">
            <a:avLst/>
          </a:prstGeom>
          <a:noFill/>
          <a:ln/>
        </p:spPr>
        <p:txBody>
          <a:bodyPr wrap="none" lIns="0" tIns="0" rIns="0" bIns="0" rtlCol="0" anchor="t"/>
          <a:lstStyle/>
          <a:p>
            <a:pPr marL="0" indent="0" algn="ctr">
              <a:lnSpc>
                <a:spcPct val="104000"/>
              </a:lnSpc>
              <a:buNone/>
            </a:pPr>
            <a:r>
              <a:rPr lang="en-US" sz="900" b="1" dirty="0">
                <a:solidFill>
                  <a:srgbClr val="C2C4B5"/>
                </a:solidFill>
                <a:latin typeface="Outfit Bold" pitchFamily="34" charset="0"/>
                <a:ea typeface="Outfit Bold" pitchFamily="34" charset="-122"/>
                <a:cs typeface="Outfit Bold" pitchFamily="34" charset="-120"/>
              </a:rPr>
              <a:t>Year 2</a:t>
            </a:r>
            <a:endParaRPr lang="en-US" sz="900" dirty="0"/>
          </a:p>
        </p:txBody>
      </p:sp>
      <p:sp>
        <p:nvSpPr>
          <p:cNvPr id="14" name="Text 12"/>
          <p:cNvSpPr/>
          <p:nvPr/>
        </p:nvSpPr>
        <p:spPr>
          <a:xfrm>
            <a:off x="2236887" y="2623319"/>
            <a:ext cx="3022327" cy="260449"/>
          </a:xfrm>
          <a:prstGeom prst="rect">
            <a:avLst/>
          </a:prstGeom>
          <a:noFill/>
          <a:ln/>
        </p:spPr>
        <p:txBody>
          <a:bodyPr wrap="square" lIns="0" tIns="0" rIns="0" bIns="0" rtlCol="0" anchor="t">
            <a:normAutofit/>
          </a:bodyPr>
          <a:lstStyle/>
          <a:p>
            <a:pPr marL="0" indent="0" algn="ctr">
              <a:lnSpc>
                <a:spcPct val="117000"/>
              </a:lnSpc>
              <a:buNone/>
            </a:pPr>
            <a:r>
              <a:rPr lang="en-US" sz="700" dirty="0">
                <a:solidFill>
                  <a:srgbClr val="C2C4B5"/>
                </a:solidFill>
                <a:latin typeface="Bitter" pitchFamily="34" charset="0"/>
                <a:ea typeface="Bitter" pitchFamily="34" charset="-122"/>
                <a:cs typeface="Bitter" pitchFamily="34" charset="-120"/>
              </a:rPr>
              <a:t>Python/Bash scripting, HTTP mechanics, REST APIs, and database fundamentals with SQL.</a:t>
            </a:r>
            <a:endParaRPr lang="en-US" sz="700" dirty="0"/>
          </a:p>
        </p:txBody>
      </p:sp>
      <p:sp>
        <p:nvSpPr>
          <p:cNvPr id="15" name="Shape 13"/>
          <p:cNvSpPr/>
          <p:nvPr/>
        </p:nvSpPr>
        <p:spPr>
          <a:xfrm>
            <a:off x="5391001" y="1785082"/>
            <a:ext cx="9525" cy="279053"/>
          </a:xfrm>
          <a:prstGeom prst="roundRect">
            <a:avLst>
              <a:gd name="adj" fmla="val 50000"/>
            </a:avLst>
          </a:prstGeom>
          <a:solidFill>
            <a:srgbClr val="545557"/>
          </a:solidFill>
          <a:ln/>
        </p:spPr>
      </p:sp>
      <p:sp>
        <p:nvSpPr>
          <p:cNvPr id="16" name="Shape 14"/>
          <p:cNvSpPr/>
          <p:nvPr/>
        </p:nvSpPr>
        <p:spPr>
          <a:xfrm>
            <a:off x="5291138" y="1959434"/>
            <a:ext cx="209327" cy="209327"/>
          </a:xfrm>
          <a:prstGeom prst="roundRect">
            <a:avLst>
              <a:gd name="adj" fmla="val 6667"/>
            </a:avLst>
          </a:prstGeom>
          <a:solidFill>
            <a:srgbClr val="3B3C3E"/>
          </a:solidFill>
          <a:ln/>
        </p:spPr>
      </p:sp>
      <p:sp>
        <p:nvSpPr>
          <p:cNvPr id="17" name="Text 15"/>
          <p:cNvSpPr/>
          <p:nvPr/>
        </p:nvSpPr>
        <p:spPr>
          <a:xfrm>
            <a:off x="5326000" y="1976847"/>
            <a:ext cx="139526" cy="174427"/>
          </a:xfrm>
          <a:prstGeom prst="rect">
            <a:avLst/>
          </a:prstGeom>
          <a:noFill/>
          <a:ln/>
        </p:spPr>
        <p:txBody>
          <a:bodyPr wrap="none" lIns="0" tIns="0" rIns="0" bIns="0" rtlCol="0" anchor="ctr"/>
          <a:lstStyle/>
          <a:p>
            <a:pPr marL="0" indent="0" algn="ctr">
              <a:lnSpc>
                <a:spcPct val="100000"/>
              </a:lnSpc>
              <a:buNone/>
            </a:pPr>
            <a:r>
              <a:rPr lang="en-US" sz="1050" b="1" dirty="0">
                <a:solidFill>
                  <a:srgbClr val="C2C4B5"/>
                </a:solidFill>
                <a:latin typeface="Outfit Bold" pitchFamily="34" charset="0"/>
                <a:ea typeface="Outfit Bold" pitchFamily="34" charset="-122"/>
                <a:cs typeface="Outfit Bold" pitchFamily="34" charset="-120"/>
              </a:rPr>
              <a:t>3</a:t>
            </a:r>
            <a:endParaRPr lang="en-US" sz="1050" dirty="0"/>
          </a:p>
        </p:txBody>
      </p:sp>
      <p:sp>
        <p:nvSpPr>
          <p:cNvPr id="18" name="Text 16"/>
          <p:cNvSpPr/>
          <p:nvPr/>
        </p:nvSpPr>
        <p:spPr>
          <a:xfrm>
            <a:off x="3884712" y="1244426"/>
            <a:ext cx="3022327" cy="145331"/>
          </a:xfrm>
          <a:prstGeom prst="rect">
            <a:avLst/>
          </a:prstGeom>
          <a:noFill/>
          <a:ln/>
        </p:spPr>
        <p:txBody>
          <a:bodyPr wrap="none" lIns="0" tIns="0" rIns="0" bIns="0" rtlCol="0" anchor="t"/>
          <a:lstStyle/>
          <a:p>
            <a:pPr marL="0" indent="0" algn="ctr">
              <a:lnSpc>
                <a:spcPct val="104000"/>
              </a:lnSpc>
              <a:buNone/>
            </a:pPr>
            <a:r>
              <a:rPr lang="en-US" sz="900" b="1" dirty="0">
                <a:solidFill>
                  <a:srgbClr val="C2C4B5"/>
                </a:solidFill>
                <a:latin typeface="Outfit Bold" pitchFamily="34" charset="0"/>
                <a:ea typeface="Outfit Bold" pitchFamily="34" charset="-122"/>
                <a:cs typeface="Outfit Bold" pitchFamily="34" charset="-120"/>
              </a:rPr>
              <a:t>Year 3</a:t>
            </a:r>
            <a:endParaRPr lang="en-US" sz="900" dirty="0"/>
          </a:p>
        </p:txBody>
      </p:sp>
      <p:sp>
        <p:nvSpPr>
          <p:cNvPr id="19" name="Text 17"/>
          <p:cNvSpPr/>
          <p:nvPr/>
        </p:nvSpPr>
        <p:spPr>
          <a:xfrm>
            <a:off x="3884712" y="1431578"/>
            <a:ext cx="3022327" cy="260449"/>
          </a:xfrm>
          <a:prstGeom prst="rect">
            <a:avLst/>
          </a:prstGeom>
          <a:noFill/>
          <a:ln/>
        </p:spPr>
        <p:txBody>
          <a:bodyPr wrap="square" lIns="0" tIns="0" rIns="0" bIns="0" rtlCol="0" anchor="t">
            <a:normAutofit/>
          </a:bodyPr>
          <a:lstStyle/>
          <a:p>
            <a:pPr marL="0" indent="0" algn="ctr">
              <a:lnSpc>
                <a:spcPct val="117000"/>
              </a:lnSpc>
              <a:buNone/>
            </a:pPr>
            <a:r>
              <a:rPr lang="en-US" sz="700" dirty="0">
                <a:solidFill>
                  <a:srgbClr val="C2C4B5"/>
                </a:solidFill>
                <a:latin typeface="Bitter" pitchFamily="34" charset="0"/>
                <a:ea typeface="Bitter" pitchFamily="34" charset="-122"/>
                <a:cs typeface="Bitter" pitchFamily="34" charset="-120"/>
              </a:rPr>
              <a:t>OWASP Top 10 labs, interception proxies (Burp Suite), Active Directory, and containerization basics.</a:t>
            </a:r>
            <a:endParaRPr lang="en-US" sz="700" dirty="0"/>
          </a:p>
        </p:txBody>
      </p:sp>
      <p:sp>
        <p:nvSpPr>
          <p:cNvPr id="20" name="Shape 18"/>
          <p:cNvSpPr/>
          <p:nvPr/>
        </p:nvSpPr>
        <p:spPr>
          <a:xfrm>
            <a:off x="7038752" y="2064060"/>
            <a:ext cx="9525" cy="279053"/>
          </a:xfrm>
          <a:prstGeom prst="roundRect">
            <a:avLst>
              <a:gd name="adj" fmla="val 50000"/>
            </a:avLst>
          </a:prstGeom>
          <a:solidFill>
            <a:srgbClr val="545557"/>
          </a:solidFill>
          <a:ln/>
        </p:spPr>
      </p:sp>
      <p:sp>
        <p:nvSpPr>
          <p:cNvPr id="21" name="Shape 19"/>
          <p:cNvSpPr/>
          <p:nvPr/>
        </p:nvSpPr>
        <p:spPr>
          <a:xfrm>
            <a:off x="6938888" y="1959434"/>
            <a:ext cx="209327" cy="209327"/>
          </a:xfrm>
          <a:prstGeom prst="roundRect">
            <a:avLst>
              <a:gd name="adj" fmla="val 6667"/>
            </a:avLst>
          </a:prstGeom>
          <a:solidFill>
            <a:srgbClr val="3B3C3E"/>
          </a:solidFill>
          <a:ln/>
        </p:spPr>
      </p:sp>
      <p:sp>
        <p:nvSpPr>
          <p:cNvPr id="22" name="Text 20"/>
          <p:cNvSpPr/>
          <p:nvPr/>
        </p:nvSpPr>
        <p:spPr>
          <a:xfrm>
            <a:off x="6973751" y="1976847"/>
            <a:ext cx="139526" cy="174427"/>
          </a:xfrm>
          <a:prstGeom prst="rect">
            <a:avLst/>
          </a:prstGeom>
          <a:noFill/>
          <a:ln/>
        </p:spPr>
        <p:txBody>
          <a:bodyPr wrap="none" lIns="0" tIns="0" rIns="0" bIns="0" rtlCol="0" anchor="ctr"/>
          <a:lstStyle/>
          <a:p>
            <a:pPr marL="0" indent="0" algn="ctr">
              <a:lnSpc>
                <a:spcPct val="100000"/>
              </a:lnSpc>
              <a:buNone/>
            </a:pPr>
            <a:r>
              <a:rPr lang="en-US" sz="1050" b="1" dirty="0">
                <a:solidFill>
                  <a:srgbClr val="C2C4B5"/>
                </a:solidFill>
                <a:latin typeface="Outfit Bold" pitchFamily="34" charset="0"/>
                <a:ea typeface="Outfit Bold" pitchFamily="34" charset="-122"/>
                <a:cs typeface="Outfit Bold" pitchFamily="34" charset="-120"/>
              </a:rPr>
              <a:t>4</a:t>
            </a:r>
            <a:endParaRPr lang="en-US" sz="1050" dirty="0"/>
          </a:p>
        </p:txBody>
      </p:sp>
      <p:sp>
        <p:nvSpPr>
          <p:cNvPr id="23" name="Text 21"/>
          <p:cNvSpPr/>
          <p:nvPr/>
        </p:nvSpPr>
        <p:spPr>
          <a:xfrm>
            <a:off x="5532462" y="2436168"/>
            <a:ext cx="3022327" cy="145331"/>
          </a:xfrm>
          <a:prstGeom prst="rect">
            <a:avLst/>
          </a:prstGeom>
          <a:noFill/>
          <a:ln/>
        </p:spPr>
        <p:txBody>
          <a:bodyPr wrap="none" lIns="0" tIns="0" rIns="0" bIns="0" rtlCol="0" anchor="t"/>
          <a:lstStyle/>
          <a:p>
            <a:pPr marL="0" indent="0" algn="ctr">
              <a:lnSpc>
                <a:spcPct val="104000"/>
              </a:lnSpc>
              <a:buNone/>
            </a:pPr>
            <a:r>
              <a:rPr lang="en-US" sz="900" b="1" dirty="0">
                <a:solidFill>
                  <a:srgbClr val="C2C4B5"/>
                </a:solidFill>
                <a:latin typeface="Outfit Bold" pitchFamily="34" charset="0"/>
                <a:ea typeface="Outfit Bold" pitchFamily="34" charset="-122"/>
                <a:cs typeface="Outfit Bold" pitchFamily="34" charset="-120"/>
              </a:rPr>
              <a:t>Year 4</a:t>
            </a:r>
            <a:endParaRPr lang="en-US" sz="900" dirty="0"/>
          </a:p>
        </p:txBody>
      </p:sp>
      <p:sp>
        <p:nvSpPr>
          <p:cNvPr id="24" name="Text 22"/>
          <p:cNvSpPr/>
          <p:nvPr/>
        </p:nvSpPr>
        <p:spPr>
          <a:xfrm>
            <a:off x="5532462" y="2623319"/>
            <a:ext cx="3022327" cy="260449"/>
          </a:xfrm>
          <a:prstGeom prst="rect">
            <a:avLst/>
          </a:prstGeom>
          <a:noFill/>
          <a:ln/>
        </p:spPr>
        <p:txBody>
          <a:bodyPr wrap="square" lIns="0" tIns="0" rIns="0" bIns="0" rtlCol="0" anchor="t">
            <a:normAutofit/>
          </a:bodyPr>
          <a:lstStyle/>
          <a:p>
            <a:pPr marL="0" indent="0" algn="ctr">
              <a:lnSpc>
                <a:spcPct val="117000"/>
              </a:lnSpc>
              <a:buNone/>
            </a:pPr>
            <a:r>
              <a:rPr lang="en-US" sz="700" dirty="0">
                <a:solidFill>
                  <a:srgbClr val="C2C4B5"/>
                </a:solidFill>
                <a:latin typeface="Bitter" pitchFamily="34" charset="0"/>
                <a:ea typeface="Bitter" pitchFamily="34" charset="-122"/>
                <a:cs typeface="Bitter" pitchFamily="34" charset="-120"/>
              </a:rPr>
              <a:t>Secure internships, bug bounties, open-source contributions, and entry-level practical certifications.</a:t>
            </a:r>
            <a:endParaRPr lang="en-US" sz="700" dirty="0"/>
          </a:p>
        </p:txBody>
      </p:sp>
      <p:sp>
        <p:nvSpPr>
          <p:cNvPr id="25" name="Shape 23"/>
          <p:cNvSpPr/>
          <p:nvPr/>
        </p:nvSpPr>
        <p:spPr>
          <a:xfrm>
            <a:off x="429146" y="2962201"/>
            <a:ext cx="4096345" cy="1318394"/>
          </a:xfrm>
          <a:prstGeom prst="roundRect">
            <a:avLst>
              <a:gd name="adj" fmla="val 1059"/>
            </a:avLst>
          </a:prstGeom>
          <a:solidFill>
            <a:srgbClr val="1F2D1B"/>
          </a:solidFill>
          <a:ln/>
        </p:spPr>
      </p:sp>
      <p:sp>
        <p:nvSpPr>
          <p:cNvPr id="26" name="Text 24"/>
          <p:cNvSpPr/>
          <p:nvPr/>
        </p:nvSpPr>
        <p:spPr>
          <a:xfrm>
            <a:off x="522163" y="3031927"/>
            <a:ext cx="3910310" cy="145331"/>
          </a:xfrm>
          <a:prstGeom prst="rect">
            <a:avLst/>
          </a:prstGeom>
          <a:noFill/>
          <a:ln/>
        </p:spPr>
        <p:txBody>
          <a:bodyPr wrap="none" lIns="0" tIns="0" rIns="0" bIns="0" rtlCol="0" anchor="t"/>
          <a:lstStyle/>
          <a:p>
            <a:pPr marL="0" indent="0" algn="l">
              <a:lnSpc>
                <a:spcPct val="104000"/>
              </a:lnSpc>
              <a:buNone/>
            </a:pPr>
            <a:r>
              <a:rPr lang="en-US" sz="900" b="1" dirty="0">
                <a:solidFill>
                  <a:srgbClr val="E1E5CD"/>
                </a:solidFill>
                <a:latin typeface="Outfit Bold" pitchFamily="34" charset="0"/>
                <a:ea typeface="Outfit Bold" pitchFamily="34" charset="-122"/>
                <a:cs typeface="Outfit Bold" pitchFamily="34" charset="-120"/>
              </a:rPr>
              <a:t>AI's Dual-Edged Impact</a:t>
            </a:r>
            <a:endParaRPr lang="en-US" sz="900" dirty="0"/>
          </a:p>
        </p:txBody>
      </p:sp>
      <p:sp>
        <p:nvSpPr>
          <p:cNvPr id="27" name="Text 25"/>
          <p:cNvSpPr/>
          <p:nvPr/>
        </p:nvSpPr>
        <p:spPr>
          <a:xfrm>
            <a:off x="522163" y="3246983"/>
            <a:ext cx="3910310" cy="854571"/>
          </a:xfrm>
          <a:prstGeom prst="rect">
            <a:avLst/>
          </a:prstGeom>
          <a:noFill/>
          <a:ln/>
        </p:spPr>
        <p:txBody>
          <a:bodyPr wrap="square" lIns="0" tIns="0" rIns="0" bIns="0" rtlCol="0" anchor="t">
            <a:normAutofit/>
          </a:bodyPr>
          <a:lstStyle/>
          <a:p>
            <a:pPr marL="142240" indent="-142240" algn="l">
              <a:lnSpc>
                <a:spcPct val="117000"/>
              </a:lnSpc>
              <a:buSzPct val="100000"/>
              <a:buChar char="•"/>
            </a:pPr>
            <a:r>
              <a:rPr lang="en-US" sz="700" dirty="0">
                <a:solidFill>
                  <a:srgbClr val="C2C4B5"/>
                </a:solidFill>
                <a:latin typeface="Bitter" pitchFamily="34" charset="0"/>
                <a:ea typeface="Bitter" pitchFamily="34" charset="-122"/>
                <a:cs typeface="Bitter" pitchFamily="34" charset="-120"/>
              </a:rPr>
              <a:t>AI-driven SOC operations save </a:t>
            </a:r>
            <a:r>
              <a:rPr lang="en-US" sz="700" b="1" dirty="0">
                <a:solidFill>
                  <a:srgbClr val="C2C4B5"/>
                </a:solidFill>
                <a:latin typeface="Bitter Bold" pitchFamily="34" charset="0"/>
                <a:ea typeface="Bitter Bold" pitchFamily="34" charset="-122"/>
                <a:cs typeface="Bitter Bold" pitchFamily="34" charset="-120"/>
              </a:rPr>
              <a:t>$1.9M per breach</a:t>
            </a:r>
            <a:r>
              <a:rPr lang="en-US" sz="700" dirty="0">
                <a:solidFill>
                  <a:srgbClr val="C2C4B5"/>
                </a:solidFill>
                <a:latin typeface="Bitter" pitchFamily="34" charset="0"/>
                <a:ea typeface="Bitter" pitchFamily="34" charset="-122"/>
                <a:cs typeface="Bitter" pitchFamily="34" charset="-120"/>
              </a:rPr>
              <a:t> and reduce containment time by ~80 days</a:t>
            </a:r>
            <a:endParaRPr lang="en-US" sz="700" dirty="0"/>
          </a:p>
          <a:p>
            <a:pPr marL="142240" indent="-142240" algn="l">
              <a:lnSpc>
                <a:spcPct val="117000"/>
              </a:lnSpc>
              <a:buSzPct val="100000"/>
              <a:buChar char="•"/>
            </a:pPr>
            <a:r>
              <a:rPr lang="en-US" sz="700" dirty="0">
                <a:solidFill>
                  <a:srgbClr val="C2C4B5"/>
                </a:solidFill>
                <a:latin typeface="Bitter" pitchFamily="34" charset="0"/>
                <a:ea typeface="Bitter" pitchFamily="34" charset="-122"/>
                <a:cs typeface="Bitter" pitchFamily="34" charset="-120"/>
              </a:rPr>
              <a:t>16% of 2025 breaches involved AI-assisted phishing and deepfake social engineering</a:t>
            </a:r>
            <a:endParaRPr lang="en-US" sz="700" dirty="0"/>
          </a:p>
          <a:p>
            <a:pPr marL="142240" indent="-142240" algn="l">
              <a:lnSpc>
                <a:spcPct val="117000"/>
              </a:lnSpc>
              <a:buSzPct val="100000"/>
              <a:buChar char="•"/>
            </a:pPr>
            <a:r>
              <a:rPr lang="en-US" sz="700" b="1" dirty="0">
                <a:solidFill>
                  <a:srgbClr val="C2C4B5"/>
                </a:solidFill>
                <a:latin typeface="Bitter Bold" pitchFamily="34" charset="0"/>
                <a:ea typeface="Bitter Bold" pitchFamily="34" charset="-122"/>
                <a:cs typeface="Bitter Bold" pitchFamily="34" charset="-120"/>
              </a:rPr>
              <a:t>Prompt Injection</a:t>
            </a:r>
            <a:r>
              <a:rPr lang="en-US" sz="700" dirty="0">
                <a:solidFill>
                  <a:srgbClr val="C2C4B5"/>
                </a:solidFill>
                <a:latin typeface="Bitter" pitchFamily="34" charset="0"/>
                <a:ea typeface="Bitter" pitchFamily="34" charset="-122"/>
                <a:cs typeface="Bitter" pitchFamily="34" charset="-120"/>
              </a:rPr>
              <a:t> is now a distinct vulnerability class — manipulating LLMs to bypass guardrails</a:t>
            </a:r>
            <a:endParaRPr lang="en-US" sz="700" dirty="0"/>
          </a:p>
          <a:p>
            <a:pPr marL="142240" indent="-142240" algn="l">
              <a:lnSpc>
                <a:spcPct val="117000"/>
              </a:lnSpc>
              <a:buSzPct val="100000"/>
              <a:buChar char="•"/>
            </a:pPr>
            <a:r>
              <a:rPr lang="en-US" sz="700" dirty="0">
                <a:solidFill>
                  <a:srgbClr val="C2C4B5"/>
                </a:solidFill>
                <a:latin typeface="Bitter" pitchFamily="34" charset="0"/>
                <a:ea typeface="Bitter" pitchFamily="34" charset="-122"/>
                <a:cs typeface="Bitter" pitchFamily="34" charset="-120"/>
              </a:rPr>
              <a:t>AI-generated code requires aggressive security review before deployment</a:t>
            </a:r>
            <a:endParaRPr lang="en-US" sz="700" dirty="0"/>
          </a:p>
        </p:txBody>
      </p:sp>
      <p:sp>
        <p:nvSpPr>
          <p:cNvPr id="28" name="Text 26"/>
          <p:cNvSpPr/>
          <p:nvPr/>
        </p:nvSpPr>
        <p:spPr>
          <a:xfrm>
            <a:off x="4690244" y="3031927"/>
            <a:ext cx="3962400" cy="145331"/>
          </a:xfrm>
          <a:prstGeom prst="rect">
            <a:avLst/>
          </a:prstGeom>
          <a:noFill/>
          <a:ln/>
        </p:spPr>
        <p:txBody>
          <a:bodyPr wrap="none" lIns="0" tIns="0" rIns="0" bIns="0" rtlCol="0" anchor="t"/>
          <a:lstStyle/>
          <a:p>
            <a:pPr marL="0" indent="0" algn="l">
              <a:lnSpc>
                <a:spcPct val="104000"/>
              </a:lnSpc>
              <a:buNone/>
            </a:pPr>
            <a:r>
              <a:rPr lang="en-US" sz="900" b="1" dirty="0">
                <a:solidFill>
                  <a:srgbClr val="E1E5CD"/>
                </a:solidFill>
                <a:latin typeface="Outfit Bold" pitchFamily="34" charset="0"/>
                <a:ea typeface="Outfit Bold" pitchFamily="34" charset="-122"/>
                <a:cs typeface="Outfit Bold" pitchFamily="34" charset="-120"/>
              </a:rPr>
              <a:t>Essential Platforms &amp; Resources</a:t>
            </a:r>
            <a:endParaRPr lang="en-US" sz="900" dirty="0"/>
          </a:p>
        </p:txBody>
      </p:sp>
      <p:sp>
        <p:nvSpPr>
          <p:cNvPr id="29" name="Text 27"/>
          <p:cNvSpPr/>
          <p:nvPr/>
        </p:nvSpPr>
        <p:spPr>
          <a:xfrm>
            <a:off x="4690244" y="3246983"/>
            <a:ext cx="3962400" cy="1009204"/>
          </a:xfrm>
          <a:prstGeom prst="rect">
            <a:avLst/>
          </a:prstGeom>
          <a:noFill/>
          <a:ln/>
        </p:spPr>
        <p:txBody>
          <a:bodyPr wrap="square" lIns="0" tIns="0" rIns="0" bIns="0" rtlCol="0" anchor="t">
            <a:normAutofit/>
          </a:bodyPr>
          <a:lstStyle/>
          <a:p>
            <a:pPr marL="142240" indent="-142240" algn="l">
              <a:lnSpc>
                <a:spcPct val="117000"/>
              </a:lnSpc>
              <a:buSzPct val="100000"/>
              <a:buChar char="•"/>
            </a:pPr>
            <a:r>
              <a:rPr lang="en-US" sz="700" b="1" dirty="0">
                <a:solidFill>
                  <a:srgbClr val="C2C4B5"/>
                </a:solidFill>
                <a:latin typeface="Bitter Bold" pitchFamily="34" charset="0"/>
                <a:ea typeface="Bitter Bold" pitchFamily="34" charset="-122"/>
                <a:cs typeface="Bitter Bold" pitchFamily="34" charset="-120"/>
              </a:rPr>
              <a:t>Hack The Box &amp; TryHackMe</a:t>
            </a:r>
            <a:r>
              <a:rPr lang="en-US" sz="700" dirty="0">
                <a:solidFill>
                  <a:srgbClr val="C2C4B5"/>
                </a:solidFill>
                <a:latin typeface="Bitter" pitchFamily="34" charset="0"/>
                <a:ea typeface="Bitter" pitchFamily="34" charset="-122"/>
                <a:cs typeface="Bitter" pitchFamily="34" charset="-120"/>
              </a:rPr>
              <a:t> — hands-on practical execution environments</a:t>
            </a:r>
            <a:endParaRPr lang="en-US" sz="700" dirty="0"/>
          </a:p>
          <a:p>
            <a:pPr marL="142240" indent="-142240" algn="l">
              <a:lnSpc>
                <a:spcPct val="117000"/>
              </a:lnSpc>
              <a:buSzPct val="100000"/>
              <a:buChar char="•"/>
            </a:pPr>
            <a:r>
              <a:rPr lang="en-US" sz="700" b="1" dirty="0">
                <a:solidFill>
                  <a:srgbClr val="C2C4B5"/>
                </a:solidFill>
                <a:latin typeface="Bitter Bold" pitchFamily="34" charset="0"/>
                <a:ea typeface="Bitter Bold" pitchFamily="34" charset="-122"/>
                <a:cs typeface="Bitter Bold" pitchFamily="34" charset="-120"/>
              </a:rPr>
              <a:t>PortSwigger Web Security Academy</a:t>
            </a:r>
            <a:r>
              <a:rPr lang="en-US" sz="700" dirty="0">
                <a:solidFill>
                  <a:srgbClr val="C2C4B5"/>
                </a:solidFill>
                <a:latin typeface="Bitter" pitchFamily="34" charset="0"/>
                <a:ea typeface="Bitter" pitchFamily="34" charset="-122"/>
                <a:cs typeface="Bitter" pitchFamily="34" charset="-120"/>
              </a:rPr>
              <a:t> — modern web vulnerability labs aligned to OWASP</a:t>
            </a:r>
            <a:endParaRPr lang="en-US" sz="700" dirty="0"/>
          </a:p>
          <a:p>
            <a:pPr marL="142240" indent="-142240" algn="l">
              <a:lnSpc>
                <a:spcPct val="117000"/>
              </a:lnSpc>
              <a:buSzPct val="100000"/>
              <a:buChar char="•"/>
            </a:pPr>
            <a:r>
              <a:rPr lang="en-US" sz="700" b="1" dirty="0">
                <a:solidFill>
                  <a:srgbClr val="C2C4B5"/>
                </a:solidFill>
                <a:latin typeface="Bitter Bold" pitchFamily="34" charset="0"/>
                <a:ea typeface="Bitter Bold" pitchFamily="34" charset="-122"/>
                <a:cs typeface="Bitter Bold" pitchFamily="34" charset="-120"/>
              </a:rPr>
              <a:t>MITRE ATT&amp;CK</a:t>
            </a:r>
            <a:r>
              <a:rPr lang="en-US" sz="700" dirty="0">
                <a:solidFill>
                  <a:srgbClr val="C2C4B5"/>
                </a:solidFill>
                <a:latin typeface="Bitter" pitchFamily="34" charset="0"/>
                <a:ea typeface="Bitter" pitchFamily="34" charset="-122"/>
                <a:cs typeface="Bitter" pitchFamily="34" charset="-120"/>
              </a:rPr>
              <a:t> — adversarial framework for threat intelligence and detection engineering</a:t>
            </a:r>
            <a:endParaRPr lang="en-US" sz="700" dirty="0"/>
          </a:p>
          <a:p>
            <a:pPr marL="142240" indent="-142240" algn="l">
              <a:lnSpc>
                <a:spcPct val="117000"/>
              </a:lnSpc>
              <a:buSzPct val="100000"/>
              <a:buChar char="•"/>
            </a:pPr>
            <a:r>
              <a:rPr lang="en-US" sz="700" b="1" dirty="0">
                <a:solidFill>
                  <a:srgbClr val="C2C4B5"/>
                </a:solidFill>
                <a:latin typeface="Bitter Bold" pitchFamily="34" charset="0"/>
                <a:ea typeface="Bitter Bold" pitchFamily="34" charset="-122"/>
                <a:cs typeface="Bitter Bold" pitchFamily="34" charset="-120"/>
              </a:rPr>
              <a:t>OWASP Community</a:t>
            </a:r>
            <a:r>
              <a:rPr lang="en-US" sz="700" dirty="0">
                <a:solidFill>
                  <a:srgbClr val="C2C4B5"/>
                </a:solidFill>
                <a:latin typeface="Bitter" pitchFamily="34" charset="0"/>
                <a:ea typeface="Bitter" pitchFamily="34" charset="-122"/>
                <a:cs typeface="Bitter" pitchFamily="34" charset="-120"/>
              </a:rPr>
              <a:t> — standards, projects, and professional networking</a:t>
            </a:r>
            <a:endParaRPr lang="en-US" sz="700" dirty="0"/>
          </a:p>
          <a:p>
            <a:pPr marL="142240" indent="-142240" algn="l">
              <a:lnSpc>
                <a:spcPct val="117000"/>
              </a:lnSpc>
              <a:buSzPct val="100000"/>
              <a:buChar char="•"/>
            </a:pPr>
            <a:r>
              <a:rPr lang="en-US" sz="700" b="1" dirty="0">
                <a:solidFill>
                  <a:srgbClr val="C2C4B5"/>
                </a:solidFill>
                <a:latin typeface="Bitter Bold" pitchFamily="34" charset="0"/>
                <a:ea typeface="Bitter Bold" pitchFamily="34" charset="-122"/>
                <a:cs typeface="Bitter Bold" pitchFamily="34" charset="-120"/>
              </a:rPr>
              <a:t>Four-Week Internship Lifecycle</a:t>
            </a:r>
            <a:r>
              <a:rPr lang="en-US" sz="700" dirty="0">
                <a:solidFill>
                  <a:srgbClr val="C2C4B5"/>
                </a:solidFill>
                <a:latin typeface="Bitter" pitchFamily="34" charset="0"/>
                <a:ea typeface="Bitter" pitchFamily="34" charset="-122"/>
                <a:cs typeface="Bitter" pitchFamily="34" charset="-120"/>
              </a:rPr>
              <a:t> — Immersive Learning → Shadowing → Hands-on Execution → Independent Output</a:t>
            </a:r>
            <a:endParaRPr lang="en-US" sz="700" dirty="0"/>
          </a:p>
        </p:txBody>
      </p:sp>
      <p:sp>
        <p:nvSpPr>
          <p:cNvPr id="30" name="Shape 28"/>
          <p:cNvSpPr/>
          <p:nvPr/>
        </p:nvSpPr>
        <p:spPr>
          <a:xfrm>
            <a:off x="496119" y="4359027"/>
            <a:ext cx="8151763" cy="309116"/>
          </a:xfrm>
          <a:prstGeom prst="roundRect">
            <a:avLst>
              <a:gd name="adj" fmla="val 4515"/>
            </a:avLst>
          </a:prstGeom>
          <a:solidFill>
            <a:srgbClr val="474A35"/>
          </a:solidFill>
          <a:ln/>
        </p:spPr>
      </p:sp>
      <p:pic>
        <p:nvPicPr>
          <p:cNvPr id="31" name="Image 0" descr="preencoded.png"/>
          <p:cNvPicPr>
            <a:picLocks noChangeAspect="1"/>
          </p:cNvPicPr>
          <p:nvPr/>
        </p:nvPicPr>
        <p:blipFill>
          <a:blip r:embed="rId3"/>
          <a:stretch>
            <a:fillRect/>
          </a:stretch>
        </p:blipFill>
        <p:spPr>
          <a:xfrm>
            <a:off x="589136" y="4484340"/>
            <a:ext cx="116235" cy="93018"/>
          </a:xfrm>
          <a:prstGeom prst="rect">
            <a:avLst/>
          </a:prstGeom>
        </p:spPr>
      </p:pic>
      <p:sp>
        <p:nvSpPr>
          <p:cNvPr id="32" name="Text 29"/>
          <p:cNvSpPr/>
          <p:nvPr/>
        </p:nvSpPr>
        <p:spPr>
          <a:xfrm>
            <a:off x="798388" y="4451970"/>
            <a:ext cx="8213675" cy="130225"/>
          </a:xfrm>
          <a:prstGeom prst="rect">
            <a:avLst/>
          </a:prstGeom>
          <a:noFill/>
          <a:ln/>
        </p:spPr>
        <p:txBody>
          <a:bodyPr wrap="none" lIns="0" tIns="0" rIns="0" bIns="0" rtlCol="0" anchor="t"/>
          <a:lstStyle/>
          <a:p>
            <a:pPr marL="0" indent="0" algn="l">
              <a:lnSpc>
                <a:spcPct val="117000"/>
              </a:lnSpc>
              <a:buNone/>
            </a:pPr>
            <a:r>
              <a:rPr lang="en-US" sz="700" dirty="0">
                <a:solidFill>
                  <a:srgbClr val="FFFFFF"/>
                </a:solidFill>
                <a:latin typeface="Bitter" pitchFamily="34" charset="0"/>
                <a:ea typeface="Bitter" pitchFamily="34" charset="-122"/>
                <a:cs typeface="Bitter" pitchFamily="34" charset="-120"/>
              </a:rPr>
              <a:t>The cybersecurity talent gap is vast — but it will be bridged by educational initiatives that align academic rigor with the uncompromising realities of the corporate security landscape.</a:t>
            </a:r>
            <a:endParaRPr lang="en-US" sz="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96119" y="342454"/>
            <a:ext cx="8151763" cy="375493"/>
          </a:xfrm>
          <a:prstGeom prst="rect">
            <a:avLst/>
          </a:prstGeom>
          <a:noFill/>
          <a:ln/>
        </p:spPr>
        <p:txBody>
          <a:bodyPr wrap="none" lIns="0" tIns="0" rIns="0" bIns="0" rtlCol="0" anchor="t"/>
          <a:lstStyle/>
          <a:p>
            <a:pPr marL="0" indent="0" algn="l">
              <a:lnSpc>
                <a:spcPct val="104000"/>
              </a:lnSpc>
              <a:buNone/>
            </a:pPr>
            <a:r>
              <a:rPr lang="en-US" sz="2350" b="1" dirty="0">
                <a:solidFill>
                  <a:srgbClr val="E1E5CD"/>
                </a:solidFill>
                <a:latin typeface="Outfit Bold" pitchFamily="34" charset="0"/>
                <a:ea typeface="Outfit Bold" pitchFamily="34" charset="-122"/>
                <a:cs typeface="Outfit Bold" pitchFamily="34" charset="-120"/>
              </a:rPr>
              <a:t>Resources &amp; Next Steps</a:t>
            </a:r>
            <a:endParaRPr lang="en-US" sz="2350" dirty="0"/>
          </a:p>
        </p:txBody>
      </p:sp>
      <p:sp>
        <p:nvSpPr>
          <p:cNvPr id="3" name="Text 1"/>
          <p:cNvSpPr/>
          <p:nvPr/>
        </p:nvSpPr>
        <p:spPr>
          <a:xfrm>
            <a:off x="496119" y="950714"/>
            <a:ext cx="8151763"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C2C4B5"/>
                </a:solidFill>
                <a:latin typeface="Bitter" pitchFamily="34" charset="0"/>
                <a:ea typeface="Bitter" pitchFamily="34" charset="-122"/>
                <a:cs typeface="Bitter" pitchFamily="34" charset="-120"/>
              </a:rPr>
              <a:t>You do not need a corporate job to start building real skills today. The best security engineers are self-taught problem solvers who document everything. Use these platforms to practice, earn recognition, and build a portfolio that speaks louder than any certificate.</a:t>
            </a:r>
            <a:endParaRPr lang="en-US" sz="900" dirty="0"/>
          </a:p>
        </p:txBody>
      </p:sp>
      <p:sp>
        <p:nvSpPr>
          <p:cNvPr id="4" name="Shape 2"/>
          <p:cNvSpPr/>
          <p:nvPr/>
        </p:nvSpPr>
        <p:spPr>
          <a:xfrm>
            <a:off x="409575" y="1460078"/>
            <a:ext cx="4102373" cy="2739777"/>
          </a:xfrm>
          <a:prstGeom prst="roundRect">
            <a:avLst>
              <a:gd name="adj" fmla="val 658"/>
            </a:avLst>
          </a:prstGeom>
          <a:solidFill>
            <a:srgbClr val="9FA582"/>
          </a:solidFill>
          <a:ln/>
        </p:spPr>
      </p:sp>
      <p:sp>
        <p:nvSpPr>
          <p:cNvPr id="5" name="Text 3"/>
          <p:cNvSpPr/>
          <p:nvPr/>
        </p:nvSpPr>
        <p:spPr>
          <a:xfrm>
            <a:off x="529679" y="1576462"/>
            <a:ext cx="3862164" cy="192509"/>
          </a:xfrm>
          <a:prstGeom prst="rect">
            <a:avLst/>
          </a:prstGeom>
          <a:noFill/>
          <a:ln/>
        </p:spPr>
        <p:txBody>
          <a:bodyPr wrap="none" lIns="0" tIns="0" rIns="0" bIns="0" rtlCol="0" anchor="t"/>
          <a:lstStyle/>
          <a:p>
            <a:pPr marL="0" indent="0" algn="l">
              <a:lnSpc>
                <a:spcPct val="104000"/>
              </a:lnSpc>
              <a:buNone/>
            </a:pPr>
            <a:r>
              <a:rPr lang="en-US" sz="1150" b="1" dirty="0">
                <a:solidFill>
                  <a:srgbClr val="000000"/>
                </a:solidFill>
                <a:latin typeface="Twemoji Mozilla" pitchFamily="34" charset="0"/>
                <a:ea typeface="Twemoji Mozilla" pitchFamily="34" charset="-122"/>
                <a:cs typeface="Twemoji Mozilla" pitchFamily="34" charset="-120"/>
              </a:rPr>
              <a:t>🎯</a:t>
            </a:r>
            <a:r>
              <a:rPr lang="en-US" sz="1150" b="1" dirty="0">
                <a:solidFill>
                  <a:srgbClr val="000000"/>
                </a:solidFill>
                <a:latin typeface="Outfit Bold" pitchFamily="34" charset="0"/>
                <a:ea typeface="Outfit Bold" pitchFamily="34" charset="-122"/>
                <a:cs typeface="Outfit Bold" pitchFamily="34" charset="-120"/>
              </a:rPr>
              <a:t> Practice Platforms</a:t>
            </a:r>
            <a:endParaRPr lang="en-US" sz="1150" dirty="0"/>
          </a:p>
        </p:txBody>
      </p:sp>
      <p:sp>
        <p:nvSpPr>
          <p:cNvPr id="6" name="Text 4"/>
          <p:cNvSpPr/>
          <p:nvPr/>
        </p:nvSpPr>
        <p:spPr>
          <a:xfrm>
            <a:off x="529679" y="1885355"/>
            <a:ext cx="3862164" cy="879053"/>
          </a:xfrm>
          <a:prstGeom prst="rect">
            <a:avLst/>
          </a:prstGeom>
          <a:noFill/>
          <a:ln/>
        </p:spPr>
        <p:txBody>
          <a:bodyPr wrap="square" lIns="0" tIns="0" rIns="0" bIns="0" rtlCol="0" anchor="t">
            <a:normAutofit/>
          </a:bodyPr>
          <a:lstStyle/>
          <a:p>
            <a:pPr marL="182880" indent="-182880" algn="l">
              <a:lnSpc>
                <a:spcPct val="131000"/>
              </a:lnSpc>
              <a:buSzPct val="100000"/>
              <a:buChar char="•"/>
            </a:pPr>
            <a:r>
              <a:rPr lang="en-US" sz="900" b="1" dirty="0">
                <a:solidFill>
                  <a:srgbClr val="000000"/>
                </a:solidFill>
                <a:latin typeface="Bitter Bold" pitchFamily="34" charset="0"/>
                <a:ea typeface="Bitter Bold" pitchFamily="34" charset="-122"/>
                <a:cs typeface="Bitter Bold" pitchFamily="34" charset="-120"/>
              </a:rPr>
              <a:t>HackerOne</a:t>
            </a:r>
            <a:r>
              <a:rPr lang="en-US" sz="900" dirty="0">
                <a:solidFill>
                  <a:srgbClr val="000000"/>
                </a:solidFill>
                <a:latin typeface="Bitter" pitchFamily="34" charset="0"/>
                <a:ea typeface="Bitter" pitchFamily="34" charset="-122"/>
                <a:cs typeface="Bitter" pitchFamily="34" charset="-120"/>
              </a:rPr>
              <a:t> — Real-world bug bounties on live programs</a:t>
            </a:r>
            <a:endParaRPr lang="en-US" sz="900" dirty="0"/>
          </a:p>
          <a:p>
            <a:pPr marL="182880" indent="-182880" algn="l">
              <a:lnSpc>
                <a:spcPct val="131000"/>
              </a:lnSpc>
              <a:buSzPct val="100000"/>
              <a:buChar char="•"/>
            </a:pPr>
            <a:r>
              <a:rPr lang="en-US" sz="900" b="1" dirty="0">
                <a:solidFill>
                  <a:srgbClr val="000000"/>
                </a:solidFill>
                <a:latin typeface="Bitter Bold" pitchFamily="34" charset="0"/>
                <a:ea typeface="Bitter Bold" pitchFamily="34" charset="-122"/>
                <a:cs typeface="Bitter Bold" pitchFamily="34" charset="-120"/>
              </a:rPr>
              <a:t>Bugcrowd</a:t>
            </a:r>
            <a:r>
              <a:rPr lang="en-US" sz="900" dirty="0">
                <a:solidFill>
                  <a:srgbClr val="000000"/>
                </a:solidFill>
                <a:latin typeface="Bitter" pitchFamily="34" charset="0"/>
                <a:ea typeface="Bitter" pitchFamily="34" charset="-122"/>
                <a:cs typeface="Bitter" pitchFamily="34" charset="-120"/>
              </a:rPr>
              <a:t> — Crowdsourced security testing marketplace</a:t>
            </a:r>
            <a:endParaRPr lang="en-US" sz="900" dirty="0"/>
          </a:p>
          <a:p>
            <a:pPr marL="182880" indent="-182880" algn="l">
              <a:lnSpc>
                <a:spcPct val="131000"/>
              </a:lnSpc>
              <a:buSzPct val="100000"/>
              <a:buChar char="•"/>
            </a:pPr>
            <a:r>
              <a:rPr lang="en-US" sz="900" b="1" dirty="0">
                <a:solidFill>
                  <a:srgbClr val="000000"/>
                </a:solidFill>
                <a:latin typeface="Bitter Bold" pitchFamily="34" charset="0"/>
                <a:ea typeface="Bitter Bold" pitchFamily="34" charset="-122"/>
                <a:cs typeface="Bitter Bold" pitchFamily="34" charset="-120"/>
              </a:rPr>
              <a:t>TryHackMe</a:t>
            </a:r>
            <a:r>
              <a:rPr lang="en-US" sz="900" dirty="0">
                <a:solidFill>
                  <a:srgbClr val="000000"/>
                </a:solidFill>
                <a:latin typeface="Bitter" pitchFamily="34" charset="0"/>
                <a:ea typeface="Bitter" pitchFamily="34" charset="-122"/>
                <a:cs typeface="Bitter" pitchFamily="34" charset="-120"/>
              </a:rPr>
              <a:t> — Guided learning paths for beginners</a:t>
            </a:r>
            <a:endParaRPr lang="en-US" sz="900" dirty="0"/>
          </a:p>
          <a:p>
            <a:pPr marL="182880" indent="-182880" algn="l">
              <a:lnSpc>
                <a:spcPct val="131000"/>
              </a:lnSpc>
              <a:buSzPct val="100000"/>
              <a:buChar char="•"/>
            </a:pPr>
            <a:r>
              <a:rPr lang="en-US" sz="900" b="1" dirty="0">
                <a:solidFill>
                  <a:srgbClr val="000000"/>
                </a:solidFill>
                <a:latin typeface="Bitter Bold" pitchFamily="34" charset="0"/>
                <a:ea typeface="Bitter Bold" pitchFamily="34" charset="-122"/>
                <a:cs typeface="Bitter Bold" pitchFamily="34" charset="-120"/>
              </a:rPr>
              <a:t>Hack The Box</a:t>
            </a:r>
            <a:r>
              <a:rPr lang="en-US" sz="900" dirty="0">
                <a:solidFill>
                  <a:srgbClr val="000000"/>
                </a:solidFill>
                <a:latin typeface="Bitter" pitchFamily="34" charset="0"/>
                <a:ea typeface="Bitter" pitchFamily="34" charset="-122"/>
                <a:cs typeface="Bitter" pitchFamily="34" charset="-120"/>
              </a:rPr>
              <a:t> — Advanced exploitation challenges</a:t>
            </a:r>
            <a:endParaRPr lang="en-US" sz="900" dirty="0"/>
          </a:p>
        </p:txBody>
      </p:sp>
      <p:sp>
        <p:nvSpPr>
          <p:cNvPr id="7" name="Text 5"/>
          <p:cNvSpPr/>
          <p:nvPr/>
        </p:nvSpPr>
        <p:spPr>
          <a:xfrm>
            <a:off x="4723358" y="1576462"/>
            <a:ext cx="3929286" cy="192509"/>
          </a:xfrm>
          <a:prstGeom prst="rect">
            <a:avLst/>
          </a:prstGeom>
          <a:noFill/>
          <a:ln/>
        </p:spPr>
        <p:txBody>
          <a:bodyPr wrap="none" lIns="0" tIns="0" rIns="0" bIns="0" rtlCol="0" anchor="t"/>
          <a:lstStyle/>
          <a:p>
            <a:pPr marL="0" indent="0" algn="l">
              <a:lnSpc>
                <a:spcPct val="104000"/>
              </a:lnSpc>
              <a:buNone/>
            </a:pPr>
            <a:r>
              <a:rPr lang="en-US" sz="1150" b="1" dirty="0">
                <a:solidFill>
                  <a:srgbClr val="000000"/>
                </a:solidFill>
                <a:latin typeface="Twemoji Mozilla" pitchFamily="34" charset="0"/>
                <a:ea typeface="Twemoji Mozilla" pitchFamily="34" charset="-122"/>
                <a:cs typeface="Twemoji Mozilla" pitchFamily="34" charset="-120"/>
              </a:rPr>
              <a:t>📚</a:t>
            </a:r>
            <a:r>
              <a:rPr lang="en-US" sz="1150" b="1" dirty="0">
                <a:solidFill>
                  <a:srgbClr val="E1E5CD"/>
                </a:solidFill>
                <a:latin typeface="Outfit Bold" pitchFamily="34" charset="0"/>
                <a:ea typeface="Outfit Bold" pitchFamily="34" charset="-122"/>
                <a:cs typeface="Outfit Bold" pitchFamily="34" charset="-120"/>
              </a:rPr>
              <a:t> Essential Free Resources</a:t>
            </a:r>
            <a:endParaRPr lang="en-US" sz="1150" dirty="0"/>
          </a:p>
        </p:txBody>
      </p:sp>
      <p:sp>
        <p:nvSpPr>
          <p:cNvPr id="8" name="Text 6"/>
          <p:cNvSpPr/>
          <p:nvPr/>
        </p:nvSpPr>
        <p:spPr>
          <a:xfrm>
            <a:off x="4723358" y="1885355"/>
            <a:ext cx="3929286" cy="1216819"/>
          </a:xfrm>
          <a:prstGeom prst="rect">
            <a:avLst/>
          </a:prstGeom>
          <a:noFill/>
          <a:ln/>
        </p:spPr>
        <p:txBody>
          <a:bodyPr wrap="square" lIns="0" tIns="0" rIns="0" bIns="0" rtlCol="0" anchor="t">
            <a:normAutofit/>
          </a:bodyPr>
          <a:lstStyle/>
          <a:p>
            <a:pPr marL="182880" indent="-182880" algn="l">
              <a:lnSpc>
                <a:spcPct val="131000"/>
              </a:lnSpc>
              <a:buSzPct val="100000"/>
              <a:buChar char="•"/>
            </a:pPr>
            <a:r>
              <a:rPr lang="en-US" sz="900" b="1" dirty="0">
                <a:solidFill>
                  <a:srgbClr val="C2C4B5"/>
                </a:solidFill>
                <a:latin typeface="Bitter Bold" pitchFamily="34" charset="0"/>
                <a:ea typeface="Bitter Bold" pitchFamily="34" charset="-122"/>
                <a:cs typeface="Bitter Bold" pitchFamily="34" charset="-120"/>
              </a:rPr>
              <a:t>PortSwigger Web Security Academy</a:t>
            </a:r>
            <a:r>
              <a:rPr lang="en-US" sz="900" dirty="0">
                <a:solidFill>
                  <a:srgbClr val="C2C4B5"/>
                </a:solidFill>
                <a:latin typeface="Bitter" pitchFamily="34" charset="0"/>
                <a:ea typeface="Bitter" pitchFamily="34" charset="-122"/>
                <a:cs typeface="Bitter" pitchFamily="34" charset="-120"/>
              </a:rPr>
              <a:t> — Best free web hacking resource, built by Burp Suite creators</a:t>
            </a:r>
            <a:endParaRPr lang="en-US" sz="900" dirty="0"/>
          </a:p>
          <a:p>
            <a:pPr marL="182880" indent="-182880" algn="l">
              <a:lnSpc>
                <a:spcPct val="131000"/>
              </a:lnSpc>
              <a:buSzPct val="100000"/>
              <a:buChar char="•"/>
            </a:pPr>
            <a:r>
              <a:rPr lang="en-US" sz="900" b="1" dirty="0">
                <a:solidFill>
                  <a:srgbClr val="C2C4B5"/>
                </a:solidFill>
                <a:latin typeface="Bitter Bold" pitchFamily="34" charset="0"/>
                <a:ea typeface="Bitter Bold" pitchFamily="34" charset="-122"/>
                <a:cs typeface="Bitter Bold" pitchFamily="34" charset="-120"/>
              </a:rPr>
              <a:t>OWASP Guidelines &amp; Cheat Sheets</a:t>
            </a:r>
            <a:r>
              <a:rPr lang="en-US" sz="900" dirty="0">
                <a:solidFill>
                  <a:srgbClr val="C2C4B5"/>
                </a:solidFill>
                <a:latin typeface="Bitter" pitchFamily="34" charset="0"/>
                <a:ea typeface="Bitter" pitchFamily="34" charset="-122"/>
                <a:cs typeface="Bitter" pitchFamily="34" charset="-120"/>
              </a:rPr>
              <a:t> — Industry-standard vulnerability references</a:t>
            </a:r>
            <a:endParaRPr lang="en-US" sz="900" dirty="0"/>
          </a:p>
          <a:p>
            <a:pPr marL="182880" indent="-182880" algn="l">
              <a:lnSpc>
                <a:spcPct val="131000"/>
              </a:lnSpc>
              <a:buSzPct val="100000"/>
              <a:buChar char="•"/>
            </a:pPr>
            <a:r>
              <a:rPr lang="en-US" sz="900" b="1" dirty="0">
                <a:solidFill>
                  <a:srgbClr val="C2C4B5"/>
                </a:solidFill>
                <a:latin typeface="Bitter Bold" pitchFamily="34" charset="0"/>
                <a:ea typeface="Bitter Bold" pitchFamily="34" charset="-122"/>
                <a:cs typeface="Bitter Bold" pitchFamily="34" charset="-120"/>
              </a:rPr>
              <a:t>MITRE ATT&amp;CK Framework</a:t>
            </a:r>
            <a:r>
              <a:rPr lang="en-US" sz="900" dirty="0">
                <a:solidFill>
                  <a:srgbClr val="C2C4B5"/>
                </a:solidFill>
                <a:latin typeface="Bitter" pitchFamily="34" charset="0"/>
                <a:ea typeface="Bitter" pitchFamily="34" charset="-122"/>
                <a:cs typeface="Bitter" pitchFamily="34" charset="-120"/>
              </a:rPr>
              <a:t> — Adversary tactics and techniques database</a:t>
            </a:r>
            <a:endParaRPr lang="en-US" sz="900" dirty="0"/>
          </a:p>
        </p:txBody>
      </p:sp>
      <p:sp>
        <p:nvSpPr>
          <p:cNvPr id="9" name="Text 7"/>
          <p:cNvSpPr/>
          <p:nvPr/>
        </p:nvSpPr>
        <p:spPr>
          <a:xfrm>
            <a:off x="4723358" y="3218557"/>
            <a:ext cx="3929286" cy="192509"/>
          </a:xfrm>
          <a:prstGeom prst="rect">
            <a:avLst/>
          </a:prstGeom>
          <a:noFill/>
          <a:ln/>
        </p:spPr>
        <p:txBody>
          <a:bodyPr wrap="none" lIns="0" tIns="0" rIns="0" bIns="0" rtlCol="0" anchor="t"/>
          <a:lstStyle/>
          <a:p>
            <a:pPr marL="0" indent="0" algn="l">
              <a:lnSpc>
                <a:spcPct val="104000"/>
              </a:lnSpc>
              <a:buNone/>
            </a:pPr>
            <a:r>
              <a:rPr lang="en-US" sz="1150" b="1" dirty="0">
                <a:solidFill>
                  <a:srgbClr val="000000"/>
                </a:solidFill>
                <a:latin typeface="Twemoji Mozilla" pitchFamily="34" charset="0"/>
                <a:ea typeface="Twemoji Mozilla" pitchFamily="34" charset="-122"/>
                <a:cs typeface="Twemoji Mozilla" pitchFamily="34" charset="-120"/>
              </a:rPr>
              <a:t>🔗</a:t>
            </a:r>
            <a:r>
              <a:rPr lang="en-US" sz="1150" b="1" dirty="0">
                <a:solidFill>
                  <a:srgbClr val="E1E5CD"/>
                </a:solidFill>
                <a:latin typeface="Outfit Bold" pitchFamily="34" charset="0"/>
                <a:ea typeface="Outfit Bold" pitchFamily="34" charset="-122"/>
                <a:cs typeface="Outfit Bold" pitchFamily="34" charset="-120"/>
              </a:rPr>
              <a:t> Connect With Us</a:t>
            </a:r>
            <a:endParaRPr lang="en-US" sz="1150" dirty="0"/>
          </a:p>
        </p:txBody>
      </p:sp>
      <p:sp>
        <p:nvSpPr>
          <p:cNvPr id="10" name="Text 8"/>
          <p:cNvSpPr/>
          <p:nvPr/>
        </p:nvSpPr>
        <p:spPr>
          <a:xfrm>
            <a:off x="4723358" y="3527450"/>
            <a:ext cx="3929286" cy="567705"/>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C2C4B5"/>
                </a:solidFill>
                <a:latin typeface="Bitter" pitchFamily="34" charset="0"/>
                <a:ea typeface="Bitter" pitchFamily="34" charset="-122"/>
                <a:cs typeface="Bitter" pitchFamily="34" charset="-120"/>
              </a:rPr>
              <a:t>Scan the QR code to apply for our Summer and Winter internship batches. Mention you attended this session. We are actively looking for curious engineers.</a:t>
            </a:r>
            <a:endParaRPr lang="en-US" sz="900" dirty="0"/>
          </a:p>
        </p:txBody>
      </p:sp>
      <p:sp>
        <p:nvSpPr>
          <p:cNvPr id="11" name="Shape 9"/>
          <p:cNvSpPr/>
          <p:nvPr/>
        </p:nvSpPr>
        <p:spPr>
          <a:xfrm>
            <a:off x="496119" y="4330750"/>
            <a:ext cx="8151763" cy="470297"/>
          </a:xfrm>
          <a:prstGeom prst="roundRect">
            <a:avLst>
              <a:gd name="adj" fmla="val 3833"/>
            </a:avLst>
          </a:prstGeom>
          <a:solidFill>
            <a:srgbClr val="474A35"/>
          </a:solidFill>
          <a:ln/>
        </p:spPr>
      </p:sp>
      <p:pic>
        <p:nvPicPr>
          <p:cNvPr id="12" name="Image 0" descr="preencoded.png"/>
          <p:cNvPicPr>
            <a:picLocks noChangeAspect="1"/>
          </p:cNvPicPr>
          <p:nvPr/>
        </p:nvPicPr>
        <p:blipFill>
          <a:blip r:embed="rId3"/>
          <a:stretch>
            <a:fillRect/>
          </a:stretch>
        </p:blipFill>
        <p:spPr>
          <a:xfrm>
            <a:off x="616223" y="4499521"/>
            <a:ext cx="150168" cy="120104"/>
          </a:xfrm>
          <a:prstGeom prst="rect">
            <a:avLst/>
          </a:prstGeom>
        </p:spPr>
      </p:pic>
      <p:sp>
        <p:nvSpPr>
          <p:cNvPr id="13" name="Text 10"/>
          <p:cNvSpPr/>
          <p:nvPr/>
        </p:nvSpPr>
        <p:spPr>
          <a:xfrm>
            <a:off x="886495" y="4477122"/>
            <a:ext cx="8098482" cy="189235"/>
          </a:xfrm>
          <a:prstGeom prst="rect">
            <a:avLst/>
          </a:prstGeom>
          <a:noFill/>
          <a:ln/>
        </p:spPr>
        <p:txBody>
          <a:bodyPr wrap="none" lIns="0" tIns="0" rIns="0" bIns="0" rtlCol="0" anchor="t"/>
          <a:lstStyle/>
          <a:p>
            <a:pPr marL="0" indent="0" algn="l">
              <a:lnSpc>
                <a:spcPct val="131000"/>
              </a:lnSpc>
              <a:buNone/>
            </a:pPr>
            <a:r>
              <a:rPr lang="en-US" sz="900" b="1" dirty="0">
                <a:solidFill>
                  <a:srgbClr val="FFFFFF"/>
                </a:solidFill>
                <a:latin typeface="Bitter Bold" pitchFamily="34" charset="0"/>
                <a:ea typeface="Bitter Bold" pitchFamily="34" charset="-122"/>
                <a:cs typeface="Bitter Bold" pitchFamily="34" charset="-120"/>
              </a:rPr>
              <a:t>Open Q&amp;A:</a:t>
            </a:r>
            <a:r>
              <a:rPr lang="en-US" sz="900" dirty="0">
                <a:solidFill>
                  <a:srgbClr val="FFFFFF"/>
                </a:solidFill>
                <a:latin typeface="Bitter" pitchFamily="34" charset="0"/>
                <a:ea typeface="Bitter" pitchFamily="34" charset="-122"/>
                <a:cs typeface="Bitter" pitchFamily="34" charset="-120"/>
              </a:rPr>
              <a:t> Ask anything about careers, tools, day-to-day life in security, or how to break into the industry. The floor is yours.</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2675</Words>
  <Application>Microsoft Office PowerPoint</Application>
  <PresentationFormat>On-screen Show (16:9)</PresentationFormat>
  <Paragraphs>279</Paragraphs>
  <Slides>16</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Bitter Bold</vt:lpstr>
      <vt:lpstr>Twemoji Mozilla</vt:lpstr>
      <vt:lpstr>Consolas</vt:lpstr>
      <vt:lpstr>Outfit Bold</vt:lpstr>
      <vt:lpstr>Outfit Light</vt:lpstr>
      <vt:lpstr>Bitter</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Krishna</dc:creator>
  <cp:lastModifiedBy>krishna thite</cp:lastModifiedBy>
  <cp:revision>4</cp:revision>
  <dcterms:created xsi:type="dcterms:W3CDTF">2026-07-28T11:57:23Z</dcterms:created>
  <dcterms:modified xsi:type="dcterms:W3CDTF">2026-07-28T12:33:13Z</dcterms:modified>
</cp:coreProperties>
</file>