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3" name="Shape 1"/>
          <p:cNvSpPr/>
          <p:nvPr/>
        </p:nvSpPr>
        <p:spPr>
          <a:xfrm>
            <a:off x="7498080" y="0"/>
            <a:ext cx="4693615" cy="6858000"/>
          </a:xfrm>
          <a:prstGeom prst="rect">
            <a:avLst/>
          </a:prstGeom>
          <a:solidFill>
            <a:srgbClr val="141A33"/>
          </a:solidFill>
          <a:ln/>
        </p:spPr>
      </p:sp>
      <p:sp>
        <p:nvSpPr>
          <p:cNvPr id="4" name="Shape 2"/>
          <p:cNvSpPr/>
          <p:nvPr/>
        </p:nvSpPr>
        <p:spPr>
          <a:xfrm>
            <a:off x="7772400" y="1097280"/>
            <a:ext cx="822960" cy="1737360"/>
          </a:xfrm>
          <a:prstGeom prst="rect">
            <a:avLst/>
          </a:prstGeom>
          <a:solidFill>
            <a:srgbClr val="243447"/>
          </a:solidFill>
          <a:ln w="12700">
            <a:solidFill>
              <a:srgbClr val="3A4D6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32520" y="1097280"/>
            <a:ext cx="822960" cy="1737360"/>
          </a:xfrm>
          <a:prstGeom prst="rect">
            <a:avLst/>
          </a:prstGeom>
          <a:solidFill>
            <a:srgbClr val="2A3D52"/>
          </a:solidFill>
          <a:ln w="12700">
            <a:solidFill>
              <a:srgbClr val="3A4D6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692640" y="1097280"/>
            <a:ext cx="822960" cy="1737360"/>
          </a:xfrm>
          <a:prstGeom prst="rect">
            <a:avLst/>
          </a:prstGeom>
          <a:solidFill>
            <a:srgbClr val="243447"/>
          </a:solidFill>
          <a:ln w="12700">
            <a:solidFill>
              <a:srgbClr val="3A4D6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652760" y="1097280"/>
            <a:ext cx="822960" cy="1737360"/>
          </a:xfrm>
          <a:prstGeom prst="rect">
            <a:avLst/>
          </a:prstGeom>
          <a:solidFill>
            <a:srgbClr val="2A3D52"/>
          </a:solidFill>
          <a:ln w="12700">
            <a:solidFill>
              <a:srgbClr val="3A4D6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0" y="3291840"/>
            <a:ext cx="822960" cy="1737360"/>
          </a:xfrm>
          <a:prstGeom prst="rect">
            <a:avLst/>
          </a:prstGeom>
          <a:solidFill>
            <a:srgbClr val="243447"/>
          </a:solidFill>
          <a:ln w="12700">
            <a:solidFill>
              <a:srgbClr val="3A4D6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732520" y="3291840"/>
            <a:ext cx="822960" cy="1737360"/>
          </a:xfrm>
          <a:prstGeom prst="rect">
            <a:avLst/>
          </a:prstGeom>
          <a:solidFill>
            <a:srgbClr val="2A3D52"/>
          </a:solidFill>
          <a:ln w="12700">
            <a:solidFill>
              <a:srgbClr val="3A4D6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692640" y="3291840"/>
            <a:ext cx="822960" cy="1737360"/>
          </a:xfrm>
          <a:prstGeom prst="rect">
            <a:avLst/>
          </a:prstGeom>
          <a:solidFill>
            <a:srgbClr val="243447"/>
          </a:solidFill>
          <a:ln w="12700">
            <a:solidFill>
              <a:srgbClr val="3A4D6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652760" y="3291840"/>
            <a:ext cx="822960" cy="1737360"/>
          </a:xfrm>
          <a:prstGeom prst="rect">
            <a:avLst/>
          </a:prstGeom>
          <a:solidFill>
            <a:srgbClr val="2A3D52"/>
          </a:solidFill>
          <a:ln w="12700">
            <a:solidFill>
              <a:srgbClr val="3A4D6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64040" y="2743200"/>
            <a:ext cx="1280160" cy="1280160"/>
          </a:xfrm>
          <a:prstGeom prst="ellipse">
            <a:avLst/>
          </a:prstGeom>
          <a:solidFill>
            <a:srgbClr val="C4956A"/>
          </a:solidFill>
          <a:ln/>
        </p:spPr>
      </p:sp>
      <p:sp>
        <p:nvSpPr>
          <p:cNvPr id="13" name="Text 11"/>
          <p:cNvSpPr/>
          <p:nvPr/>
        </p:nvSpPr>
        <p:spPr>
          <a:xfrm>
            <a:off x="9464040" y="297180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E2D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{}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640080" y="155448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CONTAINERIZATION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0080" y="196596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Mastering Docker &amp;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Containerization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640080" y="3840480"/>
            <a:ext cx="6217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DE0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Build, ship, and run distributed applications anywhere with speed, predictability, and efficiency.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956A"/>
          </a:solidFill>
          <a:ln w="12700">
            <a:solidFill>
              <a:srgbClr val="C495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19456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495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27432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Container Era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640080" y="374904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DE0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Transforming modern software delivery and infrastructure management across cloud and edge computing.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2920" y="6446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0241280" y="644652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 /  13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5603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VMs vs. Containers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8412480" y="29260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200" kern="0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Lightweight Isolation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143000"/>
            <a:ext cx="5486400" cy="21031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143000"/>
            <a:ext cx="109728" cy="2103120"/>
          </a:xfrm>
          <a:prstGeom prst="rect">
            <a:avLst/>
          </a:prstGeom>
          <a:solidFill>
            <a:srgbClr val="C4956A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4173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95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22960" y="173736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Virtual Machines: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22960" y="219456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Include a full guest OS on top of a hypervisor, consuming significant RAM, storage, and CPU resources.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63640" y="1143000"/>
            <a:ext cx="5486400" cy="21031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263640" y="1143000"/>
            <a:ext cx="109728" cy="2103120"/>
          </a:xfrm>
          <a:prstGeom prst="rect">
            <a:avLst/>
          </a:prstGeom>
          <a:solidFill>
            <a:srgbClr val="C4956A"/>
          </a:solidFill>
          <a:ln/>
        </p:spPr>
      </p:sp>
      <p:sp>
        <p:nvSpPr>
          <p:cNvPr id="13" name="Text 11"/>
          <p:cNvSpPr/>
          <p:nvPr/>
        </p:nvSpPr>
        <p:spPr>
          <a:xfrm>
            <a:off x="6583680" y="14173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95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583680" y="173736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 Containers: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583680" y="219456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the host operating system kernel while isolating execution processes.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02920" y="3474720"/>
            <a:ext cx="5486400" cy="21031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02920" y="3474720"/>
            <a:ext cx="109728" cy="2103120"/>
          </a:xfrm>
          <a:prstGeom prst="rect">
            <a:avLst/>
          </a:prstGeom>
          <a:solidFill>
            <a:srgbClr val="C4956A"/>
          </a:solidFill>
          <a:ln/>
        </p:spPr>
      </p:sp>
      <p:sp>
        <p:nvSpPr>
          <p:cNvPr id="18" name="Text 16"/>
          <p:cNvSpPr/>
          <p:nvPr/>
        </p:nvSpPr>
        <p:spPr>
          <a:xfrm>
            <a:off x="822960" y="37490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95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22960" y="4069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Boot Times: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22960" y="452628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Containers start instantly in milliseconds, whereas VMs take several minutes to boot.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3474720"/>
            <a:ext cx="5486400" cy="21031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263640" y="3474720"/>
            <a:ext cx="109728" cy="2103120"/>
          </a:xfrm>
          <a:prstGeom prst="rect">
            <a:avLst/>
          </a:prstGeom>
          <a:solidFill>
            <a:srgbClr val="C4956A"/>
          </a:solidFill>
          <a:ln/>
        </p:spPr>
      </p:sp>
      <p:sp>
        <p:nvSpPr>
          <p:cNvPr id="23" name="Text 21"/>
          <p:cNvSpPr/>
          <p:nvPr/>
        </p:nvSpPr>
        <p:spPr>
          <a:xfrm>
            <a:off x="6583680" y="37490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95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583680" y="4069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Portability: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6583680" y="452628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Identical behavior guaranteed across local workstations, testing staging, and multi-cloud environments.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502920" y="6446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0241280" y="644652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 /  13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29" name="Text 27"/>
          <p:cNvSpPr/>
          <p:nvPr/>
        </p:nvSpPr>
        <p:spPr>
          <a:xfrm>
            <a:off x="502920" y="64739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0241280" y="647395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 /  13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956A"/>
          </a:solidFill>
          <a:ln w="12700">
            <a:solidFill>
              <a:srgbClr val="C495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3657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CONCEPTS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685800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Core Docker Concepts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640080" y="1554480"/>
            <a:ext cx="5394960" cy="4114800"/>
          </a:xfrm>
          <a:prstGeom prst="rect">
            <a:avLst/>
          </a:prstGeom>
          <a:solidFill>
            <a:srgbClr val="243447"/>
          </a:solidFill>
          <a:ln/>
        </p:spPr>
      </p:sp>
      <p:sp>
        <p:nvSpPr>
          <p:cNvPr id="7" name="Shape 5"/>
          <p:cNvSpPr/>
          <p:nvPr/>
        </p:nvSpPr>
        <p:spPr>
          <a:xfrm>
            <a:off x="640080" y="1554480"/>
            <a:ext cx="5394960" cy="109728"/>
          </a:xfrm>
          <a:prstGeom prst="rect">
            <a:avLst/>
          </a:prstGeom>
          <a:solidFill>
            <a:srgbClr val="C4956A"/>
          </a:solidFill>
          <a:ln/>
        </p:spPr>
      </p:sp>
      <p:sp>
        <p:nvSpPr>
          <p:cNvPr id="8" name="Shape 6"/>
          <p:cNvSpPr/>
          <p:nvPr/>
        </p:nvSpPr>
        <p:spPr>
          <a:xfrm>
            <a:off x="1005840" y="1965960"/>
            <a:ext cx="502920" cy="502920"/>
          </a:xfrm>
          <a:prstGeom prst="ellipse">
            <a:avLst/>
          </a:prstGeom>
          <a:solidFill>
            <a:srgbClr val="C4956A"/>
          </a:solidFill>
          <a:ln/>
        </p:spPr>
      </p:sp>
      <p:sp>
        <p:nvSpPr>
          <p:cNvPr id="9" name="Text 7"/>
          <p:cNvSpPr/>
          <p:nvPr/>
        </p:nvSpPr>
        <p:spPr>
          <a:xfrm>
            <a:off x="1005840" y="202996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D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IMG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05840" y="269748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 Images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005840" y="3291840"/>
            <a:ext cx="4663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DE0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blueprints containing code, runtime, system libraries, and dependencies required to run an application. Images are composed of immutable layered file systems (UnionFS) that optimize caching and storage efficiency.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263640" y="1554480"/>
            <a:ext cx="5394960" cy="4114800"/>
          </a:xfrm>
          <a:prstGeom prst="rect">
            <a:avLst/>
          </a:prstGeom>
          <a:solidFill>
            <a:srgbClr val="243447"/>
          </a:solidFill>
          <a:ln/>
        </p:spPr>
      </p:sp>
      <p:sp>
        <p:nvSpPr>
          <p:cNvPr id="13" name="Shape 11"/>
          <p:cNvSpPr/>
          <p:nvPr/>
        </p:nvSpPr>
        <p:spPr>
          <a:xfrm>
            <a:off x="6263640" y="1554480"/>
            <a:ext cx="5394960" cy="109728"/>
          </a:xfrm>
          <a:prstGeom prst="rect">
            <a:avLst/>
          </a:prstGeom>
          <a:solidFill>
            <a:srgbClr val="C4956A"/>
          </a:solidFill>
          <a:ln/>
        </p:spPr>
      </p:sp>
      <p:sp>
        <p:nvSpPr>
          <p:cNvPr id="14" name="Shape 12"/>
          <p:cNvSpPr/>
          <p:nvPr/>
        </p:nvSpPr>
        <p:spPr>
          <a:xfrm>
            <a:off x="6629400" y="1965960"/>
            <a:ext cx="502920" cy="502920"/>
          </a:xfrm>
          <a:prstGeom prst="ellipse">
            <a:avLst/>
          </a:prstGeom>
          <a:solidFill>
            <a:srgbClr val="C4956A"/>
          </a:solidFill>
          <a:ln/>
        </p:spPr>
      </p:sp>
      <p:sp>
        <p:nvSpPr>
          <p:cNvPr id="15" name="Text 13"/>
          <p:cNvSpPr/>
          <p:nvPr/>
        </p:nvSpPr>
        <p:spPr>
          <a:xfrm>
            <a:off x="6629400" y="202996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2D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629400" y="269748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 Containers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6629400" y="3291840"/>
            <a:ext cx="4663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DE0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Runnable instances of Docker images. Containers add a thin writable layer on top of the underlying image layers. They run isolated in user space, executing code consistently regardless of host environment differences.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02920" y="6446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44652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 /  13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56032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Docker Benefits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3611880" cy="43891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2920" y="1280160"/>
            <a:ext cx="3611880" cy="109728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4173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95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77240" y="17830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Consistency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77240" y="2743200"/>
            <a:ext cx="30632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Eliminates the "it works on my machine" problem by bundling runtime code, environment variables, and dependencies into uniform artifacts.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343400" y="1280160"/>
            <a:ext cx="3611880" cy="43891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43400" y="1280160"/>
            <a:ext cx="3611880" cy="109728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12" name="Text 10"/>
          <p:cNvSpPr/>
          <p:nvPr/>
        </p:nvSpPr>
        <p:spPr>
          <a:xfrm>
            <a:off x="4617720" y="14173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95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617720" y="17830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Agility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617720" y="2743200"/>
            <a:ext cx="30632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Accelerates developer onboarding and CI/CD pipelines through rapid automated testing, quick rollouts, and instant environment provisioning.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183880" y="1280160"/>
            <a:ext cx="3611880" cy="43891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83880" y="1280160"/>
            <a:ext cx="3611880" cy="109728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17" name="Text 15"/>
          <p:cNvSpPr/>
          <p:nvPr/>
        </p:nvSpPr>
        <p:spPr>
          <a:xfrm>
            <a:off x="8458200" y="14173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95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458200" y="17830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Density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458200" y="2743200"/>
            <a:ext cx="30632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B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Maximizes hardware utilization by running dozens of isolated application instances per host without guest OS overhead.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21" name="Text 19"/>
          <p:cNvSpPr/>
          <p:nvPr/>
        </p:nvSpPr>
        <p:spPr>
          <a:xfrm>
            <a:off x="502920" y="64739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241280" y="647395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 /  13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956A"/>
          </a:solidFill>
          <a:ln w="12700">
            <a:solidFill>
              <a:srgbClr val="C495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3657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685800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Docker Architecture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640080" y="1554480"/>
            <a:ext cx="10972800" cy="4114800"/>
          </a:xfrm>
          <a:prstGeom prst="rect">
            <a:avLst/>
          </a:prstGeom>
          <a:solidFill>
            <a:srgbClr val="243447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19202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Client-Server Model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005840" y="256032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Docker Client communicates via REST API with the Docker Daemon (dockerd), which manages objects like images, containers, networks, and volumes.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05840" y="384048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DE0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 Registries (such as Docker Hub or private registries) store and distribute images across team workflows and deployment clusters seamlessly.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6446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0241280" y="644652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 /  13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1A3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956A"/>
          </a:solidFill>
          <a:ln w="12700">
            <a:solidFill>
              <a:srgbClr val="C495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 &amp; Adoption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1188720"/>
            <a:ext cx="4572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82%</a:t>
            </a:r>
            <a:endParaRPr lang="en-US" sz="9600" dirty="0"/>
          </a:p>
        </p:txBody>
      </p:sp>
      <p:sp>
        <p:nvSpPr>
          <p:cNvPr id="6" name="Text 4"/>
          <p:cNvSpPr/>
          <p:nvPr/>
        </p:nvSpPr>
        <p:spPr>
          <a:xfrm>
            <a:off x="640080" y="28346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Adoption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40080" y="33375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9AA6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Standardizing Cloud Native Tech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583680" y="1371600"/>
            <a:ext cx="4937760" cy="3840480"/>
          </a:xfrm>
          <a:prstGeom prst="rect">
            <a:avLst/>
          </a:prstGeom>
          <a:solidFill>
            <a:srgbClr val="243447"/>
          </a:solidFill>
          <a:ln/>
        </p:spPr>
      </p:sp>
      <p:sp>
        <p:nvSpPr>
          <p:cNvPr id="9" name="Text 7"/>
          <p:cNvSpPr/>
          <p:nvPr/>
        </p:nvSpPr>
        <p:spPr>
          <a:xfrm>
            <a:off x="6903720" y="1828800"/>
            <a:ext cx="42976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 has emerged as the industry standard for modern microservice deployments. Over 80% of enterprise software development organizations utilize containerization to streamline release cycles, reduce cloud infrastructure overhead, and improve operational resilience.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02920" y="6446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0241280" y="644652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 /  13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956A"/>
          </a:solidFill>
          <a:ln w="12700">
            <a:solidFill>
              <a:srgbClr val="C495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365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Essential Commands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051560"/>
            <a:ext cx="10972800" cy="1051560"/>
          </a:xfrm>
          <a:prstGeom prst="rect">
            <a:avLst/>
          </a:prstGeom>
          <a:solidFill>
            <a:srgbClr val="243447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18872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95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554480" y="1161288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E9F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docker build -t app:v1 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554480" y="1554480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0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Compiles source code and Dockerfile instructions into a local container image artifact.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0080" y="2240280"/>
            <a:ext cx="10972800" cy="1051560"/>
          </a:xfrm>
          <a:prstGeom prst="rect">
            <a:avLst/>
          </a:prstGeom>
          <a:solidFill>
            <a:srgbClr val="243447"/>
          </a:solidFill>
          <a:ln/>
        </p:spPr>
      </p:sp>
      <p:sp>
        <p:nvSpPr>
          <p:cNvPr id="10" name="Text 8"/>
          <p:cNvSpPr/>
          <p:nvPr/>
        </p:nvSpPr>
        <p:spPr>
          <a:xfrm>
            <a:off x="868680" y="23774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95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554480" y="2350008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E9F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docker run -d -p 8080:80 app:v1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554480" y="2743200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0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Instantiates and executes a container detached in background with port mapping.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3429000"/>
            <a:ext cx="10972800" cy="1051560"/>
          </a:xfrm>
          <a:prstGeom prst="rect">
            <a:avLst/>
          </a:prstGeom>
          <a:solidFill>
            <a:srgbClr val="243447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" y="356616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95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554480" y="3538728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E9F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docker ps -a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554480" y="3931920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0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Displays active and historical container instances, health statuses, and runtime logs.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40080" y="4617720"/>
            <a:ext cx="10972800" cy="1051560"/>
          </a:xfrm>
          <a:prstGeom prst="rect">
            <a:avLst/>
          </a:prstGeom>
          <a:solidFill>
            <a:srgbClr val="243447"/>
          </a:solidFill>
          <a:ln/>
        </p:spPr>
      </p:sp>
      <p:sp>
        <p:nvSpPr>
          <p:cNvPr id="18" name="Text 16"/>
          <p:cNvSpPr/>
          <p:nvPr/>
        </p:nvSpPr>
        <p:spPr>
          <a:xfrm>
            <a:off x="868680" y="475488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95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554480" y="4727448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E9F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docker push registry/app:v1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554480" y="5120640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0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Uploads compiled container images to public or private image repositories.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02920" y="6446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241280" y="644652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 /  13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56032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Ecosystem Tools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502920" y="1097280"/>
            <a:ext cx="11155680" cy="50292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18872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280160" y="118872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 Component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3931920" y="11887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Focus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858000" y="11887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Use Case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1691640"/>
            <a:ext cx="11155680" cy="9144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192024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495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280160" y="192024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 Engine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931920" y="192024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Container Runtime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858000" y="192024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images and managing container lifecycle on a single host.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02920" y="2697480"/>
            <a:ext cx="11155680" cy="914400"/>
          </a:xfrm>
          <a:prstGeom prst="rect">
            <a:avLst/>
          </a:prstGeom>
          <a:solidFill>
            <a:srgbClr val="EEF1F4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292608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495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80160" y="292608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 Compose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931920" y="292608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Multi-Container Orchestration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858000" y="292608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Defining complex multi-service apps via YAML configurations locally.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02920" y="3703320"/>
            <a:ext cx="11155680" cy="9144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640080" y="393192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495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280160" y="393192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 Hub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931920" y="39319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Centralized Repository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858000" y="393192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Storing, sharing, and discovering public and private container images.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02920" y="4709160"/>
            <a:ext cx="11155680" cy="914400"/>
          </a:xfrm>
          <a:prstGeom prst="rect">
            <a:avLst/>
          </a:prstGeom>
          <a:solidFill>
            <a:srgbClr val="EEF1F4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93776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4956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280160" y="493776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Kubernetes / Swarm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3931920" y="493776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Production Orchestration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6858000" y="493776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Managing container scaling, self-healing, and networking across clusters.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31" name="Text 29"/>
          <p:cNvSpPr/>
          <p:nvPr/>
        </p:nvSpPr>
        <p:spPr>
          <a:xfrm>
            <a:off x="502920" y="64739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10241280" y="647395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 /  13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956A"/>
          </a:solidFill>
          <a:ln w="12700">
            <a:solidFill>
              <a:srgbClr val="C495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2860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Deployment Speed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640080" y="320040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DE0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Container startup speed enables rapid autoscaling under load spikes and ultra-fast CI/CD pipeline execution.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02920" y="6446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0241280" y="644652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 /  13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56032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Development Lifecycle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11480" y="1371600"/>
            <a:ext cx="2788920" cy="429768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6" name="Shape 4"/>
          <p:cNvSpPr/>
          <p:nvPr/>
        </p:nvSpPr>
        <p:spPr>
          <a:xfrm>
            <a:off x="411480" y="1371600"/>
            <a:ext cx="2788920" cy="109728"/>
          </a:xfrm>
          <a:prstGeom prst="rect">
            <a:avLst/>
          </a:prstGeom>
          <a:solidFill>
            <a:srgbClr val="C4956A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7373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C495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200" dirty="0"/>
          </a:p>
        </p:txBody>
      </p:sp>
      <p:sp>
        <p:nvSpPr>
          <p:cNvPr id="8" name="Text 6"/>
          <p:cNvSpPr/>
          <p:nvPr/>
        </p:nvSpPr>
        <p:spPr>
          <a:xfrm>
            <a:off x="640080" y="256032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Write Dockerfile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0080" y="3566160"/>
            <a:ext cx="2331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0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Define base OS image, dependencies, environment variables, and start command.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337560" y="1371600"/>
            <a:ext cx="2788920" cy="429768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371600"/>
            <a:ext cx="2788920" cy="109728"/>
          </a:xfrm>
          <a:prstGeom prst="rect">
            <a:avLst/>
          </a:prstGeom>
          <a:solidFill>
            <a:srgbClr val="C4956A"/>
          </a:solidFill>
          <a:ln/>
        </p:spPr>
      </p:sp>
      <p:sp>
        <p:nvSpPr>
          <p:cNvPr id="12" name="Text 10"/>
          <p:cNvSpPr/>
          <p:nvPr/>
        </p:nvSpPr>
        <p:spPr>
          <a:xfrm>
            <a:off x="3566160" y="17373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C495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200" dirty="0"/>
          </a:p>
        </p:txBody>
      </p:sp>
      <p:sp>
        <p:nvSpPr>
          <p:cNvPr id="13" name="Text 11"/>
          <p:cNvSpPr/>
          <p:nvPr/>
        </p:nvSpPr>
        <p:spPr>
          <a:xfrm>
            <a:off x="3566160" y="256032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Build Image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566160" y="3566160"/>
            <a:ext cx="2331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0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Compile application layers locally or inside automated CI runner pipelines.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1371600"/>
            <a:ext cx="2788920" cy="429768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16" name="Shape 14"/>
          <p:cNvSpPr/>
          <p:nvPr/>
        </p:nvSpPr>
        <p:spPr>
          <a:xfrm>
            <a:off x="6263640" y="1371600"/>
            <a:ext cx="2788920" cy="109728"/>
          </a:xfrm>
          <a:prstGeom prst="rect">
            <a:avLst/>
          </a:prstGeom>
          <a:solidFill>
            <a:srgbClr val="C4956A"/>
          </a:solidFill>
          <a:ln/>
        </p:spPr>
      </p:sp>
      <p:sp>
        <p:nvSpPr>
          <p:cNvPr id="17" name="Text 15"/>
          <p:cNvSpPr/>
          <p:nvPr/>
        </p:nvSpPr>
        <p:spPr>
          <a:xfrm>
            <a:off x="6492240" y="17373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C495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200" dirty="0"/>
          </a:p>
        </p:txBody>
      </p:sp>
      <p:sp>
        <p:nvSpPr>
          <p:cNvPr id="18" name="Text 16"/>
          <p:cNvSpPr/>
          <p:nvPr/>
        </p:nvSpPr>
        <p:spPr>
          <a:xfrm>
            <a:off x="6492240" y="256032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Push Registry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492240" y="3566160"/>
            <a:ext cx="2331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0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 versioned container images in central secure registry stores.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9189720" y="1371600"/>
            <a:ext cx="2788920" cy="429768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21" name="Shape 19"/>
          <p:cNvSpPr/>
          <p:nvPr/>
        </p:nvSpPr>
        <p:spPr>
          <a:xfrm>
            <a:off x="9189720" y="1371600"/>
            <a:ext cx="2788920" cy="109728"/>
          </a:xfrm>
          <a:prstGeom prst="rect">
            <a:avLst/>
          </a:prstGeom>
          <a:solidFill>
            <a:srgbClr val="C4956A"/>
          </a:solidFill>
          <a:ln/>
        </p:spPr>
      </p:sp>
      <p:sp>
        <p:nvSpPr>
          <p:cNvPr id="22" name="Text 20"/>
          <p:cNvSpPr/>
          <p:nvPr/>
        </p:nvSpPr>
        <p:spPr>
          <a:xfrm>
            <a:off x="9418320" y="17373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C495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200" dirty="0"/>
          </a:p>
        </p:txBody>
      </p:sp>
      <p:sp>
        <p:nvSpPr>
          <p:cNvPr id="23" name="Text 21"/>
          <p:cNvSpPr/>
          <p:nvPr/>
        </p:nvSpPr>
        <p:spPr>
          <a:xfrm>
            <a:off x="9418320" y="256032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Deploy Everywhere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418320" y="3566160"/>
            <a:ext cx="2331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DE0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 up identical container instances instantly across production clusters.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26" name="Text 24"/>
          <p:cNvSpPr/>
          <p:nvPr/>
        </p:nvSpPr>
        <p:spPr>
          <a:xfrm>
            <a:off x="502920" y="64739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0241280" y="647395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 /  13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956A"/>
          </a:solidFill>
          <a:ln w="12700">
            <a:solidFill>
              <a:srgbClr val="C495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4688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Questions &amp; Answers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40080" y="33832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DE0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for exploring Docker with us.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6446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0241280" y="644652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 /  13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56032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Image Sources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2920" y="1280160"/>
            <a:ext cx="109728" cy="1737360"/>
          </a:xfrm>
          <a:prstGeom prst="rect">
            <a:avLst/>
          </a:prstGeom>
          <a:solidFill>
            <a:srgbClr val="C4956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69164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D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https://uptimerobot.com/knowledge-hub/wp-content/uploads/2025/02/cloud-infrastructure-components.png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68680" y="2377440"/>
            <a:ext cx="10424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uptimerobot.com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02920" y="3291840"/>
            <a:ext cx="111556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502920" y="3291840"/>
            <a:ext cx="109728" cy="1737360"/>
          </a:xfrm>
          <a:prstGeom prst="rect">
            <a:avLst/>
          </a:prstGeom>
          <a:solidFill>
            <a:srgbClr val="C4956A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370332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D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https://storage.ghost.io/c/2b/d8/2bd899e7-76d9-4ebd-bde4-602de4cc2764/content/images/2025/12/ai-cluster-network-topologyv3.png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68680" y="4389120"/>
            <a:ext cx="10424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B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www.explainerds.net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1E2D3D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64739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4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0241280" y="647395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 /  13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Mastering Docker &amp; Containerization</dc:title>
  <dc:subject>Kimi / PlacementHub style redesign</dc:subject>
  <dc:creator>Office Punch / Deck</dc:creator>
  <cp:lastModifiedBy>Office Punch / Deck</cp:lastModifiedBy>
  <cp:revision>1</cp:revision>
  <dcterms:created xsi:type="dcterms:W3CDTF">2026-08-02T10:03:27Z</dcterms:created>
  <dcterms:modified xsi:type="dcterms:W3CDTF">2026-08-02T10:03:27Z</dcterms:modified>
</cp:coreProperties>
</file>