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Relationship Id="rId4" Type="http://schemas.openxmlformats.org/officeDocument/2006/relationships/custom-properties" Target="docProps/custom.xml" 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6256000" cy="9144000"/>
  <p:notesSz cx="9144000" cy="16256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4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4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2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3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19-5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4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19-5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5.png"/><Relationship Id="rId2" Type="http://schemas.openxmlformats.org/officeDocument/2006/relationships/image" Target="../media/image-25-2.png"/><Relationship Id="rId3" Type="http://schemas.openxmlformats.org/officeDocument/2006/relationships/image" Target="../media/image-22-3.png"/><Relationship Id="rId4" Type="http://schemas.openxmlformats.org/officeDocument/2006/relationships/image" Target="../media/image-25-4.png"/><Relationship Id="rId5" Type="http://schemas.openxmlformats.org/officeDocument/2006/relationships/image" Target="../media/image-13-2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5619" cy="9144000"/>
          </a:xfrm>
          <a:prstGeom prst="rect">
            <a:avLst/>
          </a:prstGeom>
          <a:solidFill>
            <a:srgbClr val="FAFAF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6255619" cy="73152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9070848"/>
            <a:ext cx="16255619" cy="73152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5" name="Text 3"/>
          <p:cNvSpPr/>
          <p:nvPr/>
        </p:nvSpPr>
        <p:spPr>
          <a:xfrm>
            <a:off x="1219200" y="2682240"/>
            <a:ext cx="13411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69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Infrastructure Monitoring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219200" y="4023360"/>
            <a:ext cx="1341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9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Overview — Tools, Concepts &amp; Best Practices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1219200" y="4937760"/>
            <a:ext cx="3657600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8" name="Text 6"/>
          <p:cNvSpPr/>
          <p:nvPr/>
        </p:nvSpPr>
        <p:spPr>
          <a:xfrm>
            <a:off x="1219200" y="7924800"/>
            <a:ext cx="60960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DevOps &amp; SRE Essentials • 2026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11582400" y="3048000"/>
            <a:ext cx="268224" cy="268224"/>
          </a:xfrm>
          <a:prstGeom prst="ellipse">
            <a:avLst/>
          </a:prstGeom>
          <a:solidFill>
            <a:srgbClr val="EA580C"/>
          </a:solidFill>
          <a:ln/>
        </p:spPr>
      </p:sp>
      <p:sp>
        <p:nvSpPr>
          <p:cNvPr id="10" name="Shape 8"/>
          <p:cNvSpPr/>
          <p:nvPr/>
        </p:nvSpPr>
        <p:spPr>
          <a:xfrm>
            <a:off x="12801600" y="4023360"/>
            <a:ext cx="268224" cy="268224"/>
          </a:xfrm>
          <a:prstGeom prst="ellipse">
            <a:avLst/>
          </a:prstGeom>
          <a:solidFill>
            <a:srgbClr val="9333EA"/>
          </a:solidFill>
          <a:ln/>
        </p:spPr>
      </p:sp>
      <p:sp>
        <p:nvSpPr>
          <p:cNvPr id="11" name="Shape 9"/>
          <p:cNvSpPr/>
          <p:nvPr/>
        </p:nvSpPr>
        <p:spPr>
          <a:xfrm>
            <a:off x="11948160" y="5120640"/>
            <a:ext cx="268224" cy="268224"/>
          </a:xfrm>
          <a:prstGeom prst="ellipse">
            <a:avLst/>
          </a:prstGeom>
          <a:solidFill>
            <a:srgbClr val="16A34A"/>
          </a:solidFill>
          <a:ln/>
        </p:spPr>
      </p:sp>
      <p:sp>
        <p:nvSpPr>
          <p:cNvPr id="12" name="Shape 10"/>
          <p:cNvSpPr/>
          <p:nvPr/>
        </p:nvSpPr>
        <p:spPr>
          <a:xfrm>
            <a:off x="13167360" y="6096000"/>
            <a:ext cx="268224" cy="268224"/>
          </a:xfrm>
          <a:prstGeom prst="ellipse">
            <a:avLst/>
          </a:prstGeom>
          <a:solidFill>
            <a:srgbClr val="06B6D4"/>
          </a:solidFill>
          <a:ln/>
        </p:spPr>
      </p:sp>
    </p:spTree>
  </p:cSld>
  <p:clrMapOvr>
    <a:masterClrMapping/>
  </p:clrMapOvr>
  <p:transition>
    <p:fade/>
    <p:spd val="me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5619" cy="9144000"/>
          </a:xfrm>
          <a:prstGeom prst="rect">
            <a:avLst/>
          </a:prstGeom>
          <a:solidFill>
            <a:srgbClr val="FAFAF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53440"/>
            <a:ext cx="146304" cy="85344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4" name="Text 2"/>
          <p:cNvSpPr/>
          <p:nvPr/>
        </p:nvSpPr>
        <p:spPr>
          <a:xfrm>
            <a:off x="487680" y="853440"/>
            <a:ext cx="1463040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4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Monitoring is Critical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87680" y="2072640"/>
            <a:ext cx="15240000" cy="1097280"/>
          </a:xfrm>
          <a:prstGeom prst="roundRect">
            <a:avLst>
              <a:gd name="adj" fmla="val 6000"/>
            </a:avLst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53440" y="2255520"/>
            <a:ext cx="13411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6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can't fix what you can't see.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87680" y="3413760"/>
            <a:ext cx="85344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Ensures system availability and uptime</a:t>
            </a:r>
            <a:endParaRPr lang="en-US" sz="1600" dirty="0"/>
          </a:p>
          <a:p>
            <a:pPr>
              <a:lnSpc>
                <a:spcPct val="100000"/>
              </a:lnSpc>
              <a:spcBef>
                <a:spcPts val="1300"/>
              </a:spcBef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Detects issues before users notice</a:t>
            </a:r>
            <a:endParaRPr lang="en-US" sz="1600" dirty="0"/>
          </a:p>
          <a:p>
            <a:pPr>
              <a:lnSpc>
                <a:spcPct val="100000"/>
              </a:lnSpc>
              <a:spcBef>
                <a:spcPts val="1300"/>
              </a:spcBef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Helps in performance optimization</a:t>
            </a:r>
            <a:endParaRPr lang="en-US" sz="1600" dirty="0"/>
          </a:p>
          <a:p>
            <a:pPr>
              <a:lnSpc>
                <a:spcPct val="100000"/>
              </a:lnSpc>
              <a:spcBef>
                <a:spcPts val="1300"/>
              </a:spcBef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Supports business continuity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9753600" y="3413760"/>
            <a:ext cx="5974080" cy="2438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997440" y="3596640"/>
            <a:ext cx="548640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Trainer Note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997440" y="4145280"/>
            <a:ext cx="5486400" cy="1584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example: "If CPU spikes at 2 AM, monitoring alerts before customers complain."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5619" cy="9144000"/>
          </a:xfrm>
          <a:prstGeom prst="rect">
            <a:avLst/>
          </a:prstGeom>
          <a:solidFill>
            <a:srgbClr val="FAFAF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53440"/>
            <a:ext cx="146304" cy="853440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4" name="Text 2"/>
          <p:cNvSpPr/>
          <p:nvPr/>
        </p:nvSpPr>
        <p:spPr>
          <a:xfrm>
            <a:off x="487680" y="853440"/>
            <a:ext cx="1463040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4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Types of Monitoring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87680" y="1767840"/>
            <a:ext cx="146304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 is divided into 5 major areas — layers of visibility from system to security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487680" y="2560320"/>
            <a:ext cx="2865120" cy="40233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87680" y="2560320"/>
            <a:ext cx="2865120" cy="73152"/>
          </a:xfrm>
          <a:prstGeom prst="rect">
            <a:avLst/>
          </a:prstGeom>
          <a:solidFill>
            <a:srgbClr val="EA580C"/>
          </a:solidFill>
          <a:ln/>
        </p:spPr>
      </p:sp>
      <p:sp>
        <p:nvSpPr>
          <p:cNvPr id="8" name="Text 6"/>
          <p:cNvSpPr/>
          <p:nvPr/>
        </p:nvSpPr>
        <p:spPr>
          <a:xfrm>
            <a:off x="487680" y="3535680"/>
            <a:ext cx="286512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Infrastructure Monitoring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87680" y="4389120"/>
            <a:ext cx="2865120" cy="1584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14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health &amp; metrics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3596640" y="2560320"/>
            <a:ext cx="2865120" cy="40233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596640" y="2560320"/>
            <a:ext cx="2865120" cy="73152"/>
          </a:xfrm>
          <a:prstGeom prst="rect">
            <a:avLst/>
          </a:prstGeom>
          <a:solidFill>
            <a:srgbClr val="9333EA"/>
          </a:solidFill>
          <a:ln/>
        </p:spPr>
      </p:sp>
      <p:sp>
        <p:nvSpPr>
          <p:cNvPr id="12" name="Text 10"/>
          <p:cNvSpPr/>
          <p:nvPr/>
        </p:nvSpPr>
        <p:spPr>
          <a:xfrm>
            <a:off x="3596640" y="3535680"/>
            <a:ext cx="286512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Synthetic Monitoring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596640" y="4389120"/>
            <a:ext cx="2865120" cy="1584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14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Simulate user behavior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705600" y="2560320"/>
            <a:ext cx="2865120" cy="40233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705600" y="2560320"/>
            <a:ext cx="2865120" cy="73152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16" name="Text 14"/>
          <p:cNvSpPr/>
          <p:nvPr/>
        </p:nvSpPr>
        <p:spPr>
          <a:xfrm>
            <a:off x="6705600" y="3535680"/>
            <a:ext cx="286512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KPI / Business Monitoring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705600" y="4389120"/>
            <a:ext cx="2865120" cy="1584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14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business metrics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9814560" y="2560320"/>
            <a:ext cx="2865120" cy="40233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814560" y="2560320"/>
            <a:ext cx="2865120" cy="73152"/>
          </a:xfrm>
          <a:prstGeom prst="rect">
            <a:avLst/>
          </a:prstGeom>
          <a:solidFill>
            <a:srgbClr val="CA8A04"/>
          </a:solidFill>
          <a:ln/>
        </p:spPr>
      </p:sp>
      <p:sp>
        <p:nvSpPr>
          <p:cNvPr id="20" name="Text 18"/>
          <p:cNvSpPr/>
          <p:nvPr/>
        </p:nvSpPr>
        <p:spPr>
          <a:xfrm>
            <a:off x="9814560" y="3535680"/>
            <a:ext cx="286512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 Monitoring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814560" y="4389120"/>
            <a:ext cx="2865120" cy="1584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14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Debug &amp; audit trails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12923520" y="2560320"/>
            <a:ext cx="2865120" cy="40233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2923520" y="2560320"/>
            <a:ext cx="2865120" cy="73152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24" name="Text 22"/>
          <p:cNvSpPr/>
          <p:nvPr/>
        </p:nvSpPr>
        <p:spPr>
          <a:xfrm>
            <a:off x="12923520" y="3535680"/>
            <a:ext cx="286512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Monitoring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2923520" y="4389120"/>
            <a:ext cx="2865120" cy="1584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14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Threat detection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487680" y="6949440"/>
            <a:ext cx="15240000" cy="9753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53440" y="7132320"/>
            <a:ext cx="146304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Trainer Note: Explain this as layers of visibility — from system → user → business → security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5619" cy="9144000"/>
          </a:xfrm>
          <a:prstGeom prst="rect">
            <a:avLst/>
          </a:prstGeom>
          <a:solidFill>
            <a:srgbClr val="FAFAF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53440"/>
            <a:ext cx="146304" cy="853440"/>
          </a:xfrm>
          <a:prstGeom prst="rect">
            <a:avLst/>
          </a:prstGeom>
          <a:solidFill>
            <a:srgbClr val="EA580C"/>
          </a:solidFill>
          <a:ln/>
        </p:spPr>
      </p:sp>
      <p:sp>
        <p:nvSpPr>
          <p:cNvPr id="4" name="Text 2"/>
          <p:cNvSpPr/>
          <p:nvPr/>
        </p:nvSpPr>
        <p:spPr>
          <a:xfrm>
            <a:off x="487680" y="853440"/>
            <a:ext cx="1463040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4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Infrastructure Monitoring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87680" y="2072640"/>
            <a:ext cx="7315200" cy="280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2194560"/>
            <a:ext cx="682752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2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means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2682240"/>
            <a:ext cx="68275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Tracking health of servers, containers, databases, networks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53440" y="3462528"/>
            <a:ext cx="121920" cy="121920"/>
          </a:xfrm>
          <a:prstGeom prst="ellipse">
            <a:avLst/>
          </a:prstGeom>
          <a:solidFill>
            <a:srgbClr val="EA580C"/>
          </a:solidFill>
          <a:ln/>
        </p:spPr>
      </p:sp>
      <p:sp>
        <p:nvSpPr>
          <p:cNvPr id="9" name="Text 7"/>
          <p:cNvSpPr/>
          <p:nvPr/>
        </p:nvSpPr>
        <p:spPr>
          <a:xfrm>
            <a:off x="1158240" y="3413760"/>
            <a:ext cx="487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CPU usage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53440" y="3950208"/>
            <a:ext cx="121920" cy="121920"/>
          </a:xfrm>
          <a:prstGeom prst="ellipse">
            <a:avLst/>
          </a:prstGeom>
          <a:solidFill>
            <a:srgbClr val="EA580C"/>
          </a:solidFill>
          <a:ln/>
        </p:spPr>
      </p:sp>
      <p:sp>
        <p:nvSpPr>
          <p:cNvPr id="11" name="Text 9"/>
          <p:cNvSpPr/>
          <p:nvPr/>
        </p:nvSpPr>
        <p:spPr>
          <a:xfrm>
            <a:off x="1158240" y="3901440"/>
            <a:ext cx="487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Memory usage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853440" y="4437888"/>
            <a:ext cx="121920" cy="121920"/>
          </a:xfrm>
          <a:prstGeom prst="ellipse">
            <a:avLst/>
          </a:prstGeom>
          <a:solidFill>
            <a:srgbClr val="EA580C"/>
          </a:solidFill>
          <a:ln/>
        </p:spPr>
      </p:sp>
      <p:sp>
        <p:nvSpPr>
          <p:cNvPr id="13" name="Text 11"/>
          <p:cNvSpPr/>
          <p:nvPr/>
        </p:nvSpPr>
        <p:spPr>
          <a:xfrm>
            <a:off x="1158240" y="4389120"/>
            <a:ext cx="487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Disk I/O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53440" y="4925568"/>
            <a:ext cx="121920" cy="121920"/>
          </a:xfrm>
          <a:prstGeom prst="ellipse">
            <a:avLst/>
          </a:prstGeom>
          <a:solidFill>
            <a:srgbClr val="EA580C"/>
          </a:solidFill>
          <a:ln/>
        </p:spPr>
      </p:sp>
      <p:sp>
        <p:nvSpPr>
          <p:cNvPr id="15" name="Text 13"/>
          <p:cNvSpPr/>
          <p:nvPr/>
        </p:nvSpPr>
        <p:spPr>
          <a:xfrm>
            <a:off x="1158240" y="4876800"/>
            <a:ext cx="487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traffic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8534400" y="2072640"/>
            <a:ext cx="7193280" cy="280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778240" y="2194560"/>
            <a:ext cx="658368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2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Tools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8778240" y="2926080"/>
            <a:ext cx="1341120" cy="46329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EA580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846058" y="2993898"/>
            <a:ext cx="1320800" cy="32766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47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Prometheus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8778240" y="3596640"/>
            <a:ext cx="1755648" cy="46329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6A34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846058" y="3664458"/>
            <a:ext cx="1778000" cy="32766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47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 CloudWatch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8778240" y="4267200"/>
            <a:ext cx="926592" cy="46329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1182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846058" y="4335018"/>
            <a:ext cx="914400" cy="32766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47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Nagios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487680" y="5242560"/>
            <a:ext cx="15240000" cy="9753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53440" y="5425440"/>
            <a:ext cx="146304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Trainer Note: "Think of this as checking vital signs of your system."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5619" cy="9144000"/>
          </a:xfrm>
          <a:prstGeom prst="rect">
            <a:avLst/>
          </a:prstGeom>
          <a:solidFill>
            <a:srgbClr val="FAFAF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53440"/>
            <a:ext cx="146304" cy="85344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2"/>
          <p:cNvSpPr/>
          <p:nvPr/>
        </p:nvSpPr>
        <p:spPr>
          <a:xfrm>
            <a:off x="487680" y="853440"/>
            <a:ext cx="1463040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4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Infrastructure Monitoring Works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53440" y="2316480"/>
            <a:ext cx="3169920" cy="20726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53440" y="2316480"/>
            <a:ext cx="3169920" cy="73152"/>
          </a:xfrm>
          <a:prstGeom prst="rect">
            <a:avLst/>
          </a:prstGeom>
          <a:solidFill>
            <a:srgbClr val="EA580C"/>
          </a:solidFill>
          <a:ln/>
        </p:spPr>
      </p:sp>
      <p:sp>
        <p:nvSpPr>
          <p:cNvPr id="7" name="Text 5"/>
          <p:cNvSpPr/>
          <p:nvPr/>
        </p:nvSpPr>
        <p:spPr>
          <a:xfrm>
            <a:off x="853440" y="2865120"/>
            <a:ext cx="316992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Metrics Collected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084320" y="3108960"/>
            <a:ext cx="426720" cy="4267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5E7EB"/>
          </a:solidFill>
          <a:ln/>
        </p:spPr>
      </p:sp>
      <p:sp>
        <p:nvSpPr>
          <p:cNvPr id="9" name="Shape 7"/>
          <p:cNvSpPr/>
          <p:nvPr/>
        </p:nvSpPr>
        <p:spPr>
          <a:xfrm>
            <a:off x="4632960" y="2316480"/>
            <a:ext cx="3169920" cy="20726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32960" y="2316480"/>
            <a:ext cx="3169920" cy="73152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1" name="Text 9"/>
          <p:cNvSpPr/>
          <p:nvPr/>
        </p:nvSpPr>
        <p:spPr>
          <a:xfrm>
            <a:off x="4632960" y="2865120"/>
            <a:ext cx="316992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Time-Series Database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7863840" y="3108960"/>
            <a:ext cx="426720" cy="4267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5E7EB"/>
          </a:solidFill>
          <a:ln/>
        </p:spPr>
      </p:sp>
      <p:sp>
        <p:nvSpPr>
          <p:cNvPr id="13" name="Shape 11"/>
          <p:cNvSpPr/>
          <p:nvPr/>
        </p:nvSpPr>
        <p:spPr>
          <a:xfrm>
            <a:off x="8412480" y="2316480"/>
            <a:ext cx="3169920" cy="20726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412480" y="2316480"/>
            <a:ext cx="3169920" cy="73152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15" name="Text 13"/>
          <p:cNvSpPr/>
          <p:nvPr/>
        </p:nvSpPr>
        <p:spPr>
          <a:xfrm>
            <a:off x="8412480" y="2865120"/>
            <a:ext cx="316992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Dashboards &amp; Visualization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11643360" y="3108960"/>
            <a:ext cx="426720" cy="4267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5E7EB"/>
          </a:solidFill>
          <a:ln/>
        </p:spPr>
      </p:sp>
      <p:sp>
        <p:nvSpPr>
          <p:cNvPr id="17" name="Shape 15"/>
          <p:cNvSpPr/>
          <p:nvPr/>
        </p:nvSpPr>
        <p:spPr>
          <a:xfrm>
            <a:off x="12192000" y="2316480"/>
            <a:ext cx="3169920" cy="20726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2192000" y="2316480"/>
            <a:ext cx="3169920" cy="73152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19" name="Text 17"/>
          <p:cNvSpPr/>
          <p:nvPr/>
        </p:nvSpPr>
        <p:spPr>
          <a:xfrm>
            <a:off x="12192000" y="2865120"/>
            <a:ext cx="316992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Alerts Triggered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853440" y="4876800"/>
            <a:ext cx="14508480" cy="1341120"/>
          </a:xfrm>
          <a:prstGeom prst="roundRect">
            <a:avLst>
              <a:gd name="adj" fmla="val 6000"/>
            </a:avLst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97280" y="4998720"/>
            <a:ext cx="243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097280" y="5364480"/>
            <a:ext cx="13411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2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CPU &gt; 80% → Alert sent to on-call engineer → Investigate &amp; scale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5619" cy="9144000"/>
          </a:xfrm>
          <a:prstGeom prst="rect">
            <a:avLst/>
          </a:prstGeom>
          <a:solidFill>
            <a:srgbClr val="FAFAF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53440"/>
            <a:ext cx="146304" cy="853440"/>
          </a:xfrm>
          <a:prstGeom prst="rect">
            <a:avLst/>
          </a:prstGeom>
          <a:solidFill>
            <a:srgbClr val="9333EA"/>
          </a:solidFill>
          <a:ln/>
        </p:spPr>
      </p:sp>
      <p:sp>
        <p:nvSpPr>
          <p:cNvPr id="4" name="Text 2"/>
          <p:cNvSpPr/>
          <p:nvPr/>
        </p:nvSpPr>
        <p:spPr>
          <a:xfrm>
            <a:off x="487680" y="853440"/>
            <a:ext cx="1463040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4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Synthetic Monitoring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87680" y="2072640"/>
            <a:ext cx="7315200" cy="2560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2194560"/>
            <a:ext cx="682752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2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means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2682240"/>
            <a:ext cx="68275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Simulating user behavior to test system health from the outside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53440" y="3401568"/>
            <a:ext cx="121920" cy="121920"/>
          </a:xfrm>
          <a:prstGeom prst="ellipse">
            <a:avLst/>
          </a:prstGeom>
          <a:solidFill>
            <a:srgbClr val="9333EA"/>
          </a:solidFill>
          <a:ln/>
        </p:spPr>
      </p:sp>
      <p:sp>
        <p:nvSpPr>
          <p:cNvPr id="9" name="Text 7"/>
          <p:cNvSpPr/>
          <p:nvPr/>
        </p:nvSpPr>
        <p:spPr>
          <a:xfrm>
            <a:off x="1158240" y="3352800"/>
            <a:ext cx="487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website homepage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53440" y="3889248"/>
            <a:ext cx="121920" cy="121920"/>
          </a:xfrm>
          <a:prstGeom prst="ellipse">
            <a:avLst/>
          </a:prstGeom>
          <a:solidFill>
            <a:srgbClr val="9333EA"/>
          </a:solidFill>
          <a:ln/>
        </p:spPr>
      </p:sp>
      <p:sp>
        <p:nvSpPr>
          <p:cNvPr id="11" name="Text 9"/>
          <p:cNvSpPr/>
          <p:nvPr/>
        </p:nvSpPr>
        <p:spPr>
          <a:xfrm>
            <a:off x="1158240" y="3840480"/>
            <a:ext cx="487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Login flow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853440" y="4376928"/>
            <a:ext cx="121920" cy="121920"/>
          </a:xfrm>
          <a:prstGeom prst="ellipse">
            <a:avLst/>
          </a:prstGeom>
          <a:solidFill>
            <a:srgbClr val="9333EA"/>
          </a:solidFill>
          <a:ln/>
        </p:spPr>
      </p:sp>
      <p:sp>
        <p:nvSpPr>
          <p:cNvPr id="13" name="Text 11"/>
          <p:cNvSpPr/>
          <p:nvPr/>
        </p:nvSpPr>
        <p:spPr>
          <a:xfrm>
            <a:off x="1158240" y="4328160"/>
            <a:ext cx="487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response check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534400" y="2072640"/>
            <a:ext cx="7193280" cy="2560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778240" y="2194560"/>
            <a:ext cx="658368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2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8778240" y="2926080"/>
            <a:ext cx="1030224" cy="46329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CA8A0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846058" y="2993898"/>
            <a:ext cx="1016000" cy="32766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47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Pingdom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8778240" y="3596640"/>
            <a:ext cx="2066544" cy="46329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9333E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846058" y="3664458"/>
            <a:ext cx="1930908" cy="32766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47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Datadog Synthetic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487680" y="4998720"/>
            <a:ext cx="15240000" cy="9753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53440" y="5181600"/>
            <a:ext cx="146304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Trainer Note: "Even if servers are fine, user journey might be broken — this catches that."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5619" cy="9144000"/>
          </a:xfrm>
          <a:prstGeom prst="rect">
            <a:avLst/>
          </a:prstGeom>
          <a:solidFill>
            <a:srgbClr val="FAFAF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53440"/>
            <a:ext cx="146304" cy="853440"/>
          </a:xfrm>
          <a:prstGeom prst="rect">
            <a:avLst/>
          </a:prstGeom>
          <a:solidFill>
            <a:srgbClr val="9333EA"/>
          </a:solidFill>
          <a:ln/>
        </p:spPr>
      </p:sp>
      <p:sp>
        <p:nvSpPr>
          <p:cNvPr id="4" name="Text 2"/>
          <p:cNvSpPr/>
          <p:nvPr/>
        </p:nvSpPr>
        <p:spPr>
          <a:xfrm>
            <a:off x="487680" y="853440"/>
            <a:ext cx="1463040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4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Synthetic Monitoring — Use Cases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87680" y="2316480"/>
            <a:ext cx="3535680" cy="2438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87680" y="2316480"/>
            <a:ext cx="3535680" cy="73152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7" name="Text 5"/>
          <p:cNvSpPr/>
          <p:nvPr/>
        </p:nvSpPr>
        <p:spPr>
          <a:xfrm>
            <a:off x="487680" y="2743200"/>
            <a:ext cx="353568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Website uptime monitoring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87680" y="3779520"/>
            <a:ext cx="353568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Ensure site is reachable 24/7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389120" y="2316480"/>
            <a:ext cx="3535680" cy="2438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89120" y="2316480"/>
            <a:ext cx="3535680" cy="73152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1" name="Text 9"/>
          <p:cNvSpPr/>
          <p:nvPr/>
        </p:nvSpPr>
        <p:spPr>
          <a:xfrm>
            <a:off x="4389120" y="2743200"/>
            <a:ext cx="353568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availability testing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89120" y="3779520"/>
            <a:ext cx="353568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 endpoints respond correctly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290560" y="2316480"/>
            <a:ext cx="3535680" cy="2438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290560" y="2316480"/>
            <a:ext cx="3535680" cy="73152"/>
          </a:xfrm>
          <a:prstGeom prst="rect">
            <a:avLst/>
          </a:prstGeom>
          <a:solidFill>
            <a:srgbClr val="EA580C"/>
          </a:solidFill>
          <a:ln/>
        </p:spPr>
      </p:sp>
      <p:sp>
        <p:nvSpPr>
          <p:cNvPr id="15" name="Text 13"/>
          <p:cNvSpPr/>
          <p:nvPr/>
        </p:nvSpPr>
        <p:spPr>
          <a:xfrm>
            <a:off x="8290560" y="2743200"/>
            <a:ext cx="353568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Checkout flow validation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290560" y="3779520"/>
            <a:ext cx="353568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critical user journeys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12192000" y="2316480"/>
            <a:ext cx="3535680" cy="2438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2192000" y="2316480"/>
            <a:ext cx="3535680" cy="73152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19" name="Text 17"/>
          <p:cNvSpPr/>
          <p:nvPr/>
        </p:nvSpPr>
        <p:spPr>
          <a:xfrm>
            <a:off x="12192000" y="2743200"/>
            <a:ext cx="353568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 monitoring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2192000" y="3779520"/>
            <a:ext cx="353568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 against commitments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487680" y="5242560"/>
            <a:ext cx="15240000" cy="1341120"/>
          </a:xfrm>
          <a:prstGeom prst="roundRect">
            <a:avLst>
              <a:gd name="adj" fmla="val 6000"/>
            </a:avLst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53440" y="5364480"/>
            <a:ext cx="243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53440" y="5730240"/>
            <a:ext cx="13411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2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login API fails → alert immediately → prevent user lockout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5619" cy="9144000"/>
          </a:xfrm>
          <a:prstGeom prst="rect">
            <a:avLst/>
          </a:prstGeom>
          <a:solidFill>
            <a:srgbClr val="FAFAF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53440"/>
            <a:ext cx="146304" cy="853440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4" name="Text 2"/>
          <p:cNvSpPr/>
          <p:nvPr/>
        </p:nvSpPr>
        <p:spPr>
          <a:xfrm>
            <a:off x="487680" y="853440"/>
            <a:ext cx="1463040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4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KPI / Business Monitoring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87680" y="2072640"/>
            <a:ext cx="7315200" cy="280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2194560"/>
            <a:ext cx="682752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2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means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2682240"/>
            <a:ext cx="682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Tracking business-level metrics to connect tech performance to business outcomes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53440" y="3584448"/>
            <a:ext cx="121920" cy="121920"/>
          </a:xfrm>
          <a:prstGeom prst="ellipse">
            <a:avLst/>
          </a:prstGeom>
          <a:solidFill>
            <a:srgbClr val="16A34A"/>
          </a:solidFill>
          <a:ln/>
        </p:spPr>
      </p:sp>
      <p:sp>
        <p:nvSpPr>
          <p:cNvPr id="9" name="Text 7"/>
          <p:cNvSpPr/>
          <p:nvPr/>
        </p:nvSpPr>
        <p:spPr>
          <a:xfrm>
            <a:off x="1158240" y="3535680"/>
            <a:ext cx="487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users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53440" y="4072128"/>
            <a:ext cx="121920" cy="121920"/>
          </a:xfrm>
          <a:prstGeom prst="ellipse">
            <a:avLst/>
          </a:prstGeom>
          <a:solidFill>
            <a:srgbClr val="16A34A"/>
          </a:solidFill>
          <a:ln/>
        </p:spPr>
      </p:sp>
      <p:sp>
        <p:nvSpPr>
          <p:cNvPr id="11" name="Text 9"/>
          <p:cNvSpPr/>
          <p:nvPr/>
        </p:nvSpPr>
        <p:spPr>
          <a:xfrm>
            <a:off x="1158240" y="4023360"/>
            <a:ext cx="487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Conversion rate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853440" y="4559808"/>
            <a:ext cx="121920" cy="121920"/>
          </a:xfrm>
          <a:prstGeom prst="ellipse">
            <a:avLst/>
          </a:prstGeom>
          <a:solidFill>
            <a:srgbClr val="16A34A"/>
          </a:solidFill>
          <a:ln/>
        </p:spPr>
      </p:sp>
      <p:sp>
        <p:nvSpPr>
          <p:cNvPr id="13" name="Text 11"/>
          <p:cNvSpPr/>
          <p:nvPr/>
        </p:nvSpPr>
        <p:spPr>
          <a:xfrm>
            <a:off x="1158240" y="4511040"/>
            <a:ext cx="487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Bounce rate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53440" y="5047488"/>
            <a:ext cx="121920" cy="121920"/>
          </a:xfrm>
          <a:prstGeom prst="ellipse">
            <a:avLst/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1158240" y="4998720"/>
            <a:ext cx="487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duration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8534400" y="2072640"/>
            <a:ext cx="7193280" cy="280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778240" y="2194560"/>
            <a:ext cx="658368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2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8778240" y="2926080"/>
            <a:ext cx="1962912" cy="46329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EA580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846058" y="2993898"/>
            <a:ext cx="1827276" cy="32766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47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Analytics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778240" y="3657600"/>
            <a:ext cx="6583680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Tracks traffic, conversions, and user behavior across web and mobile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5619" cy="9144000"/>
          </a:xfrm>
          <a:prstGeom prst="rect">
            <a:avLst/>
          </a:prstGeom>
          <a:solidFill>
            <a:srgbClr val="FAFAF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53440"/>
            <a:ext cx="146304" cy="853440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4" name="Text 2"/>
          <p:cNvSpPr/>
          <p:nvPr/>
        </p:nvSpPr>
        <p:spPr>
          <a:xfrm>
            <a:off x="487680" y="853440"/>
            <a:ext cx="1463040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4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KPI vs Technical Monitoring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87680" y="2072640"/>
            <a:ext cx="7315200" cy="670560"/>
          </a:xfrm>
          <a:prstGeom prst="roundRect">
            <a:avLst>
              <a:gd name="adj" fmla="val 6000"/>
            </a:avLst>
          </a:prstGeom>
          <a:solidFill>
            <a:srgbClr val="2563EB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87680" y="2097024"/>
            <a:ext cx="7315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2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Monitoring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7802880" y="2072640"/>
            <a:ext cx="7924800" cy="670560"/>
          </a:xfrm>
          <a:prstGeom prst="roundRect">
            <a:avLst>
              <a:gd name="adj" fmla="val 6000"/>
            </a:avLst>
          </a:prstGeom>
          <a:solidFill>
            <a:srgbClr val="16A34A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02880" y="2097024"/>
            <a:ext cx="7924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2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KPI Monitoring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87680" y="2926080"/>
            <a:ext cx="731520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31520" y="3072384"/>
            <a:ext cx="68275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CPU, Memory, Disk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7802880" y="2926080"/>
            <a:ext cx="792480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046720" y="3072384"/>
            <a:ext cx="74371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Users, Revenue, Conversions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87680" y="3962400"/>
            <a:ext cx="731520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4108704"/>
            <a:ext cx="68275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 health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7802880" y="3962400"/>
            <a:ext cx="792480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046720" y="4108704"/>
            <a:ext cx="74371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health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87680" y="4998720"/>
            <a:ext cx="731520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31520" y="5145024"/>
            <a:ext cx="68275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DevOps / SRE focus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7802880" y="4998720"/>
            <a:ext cx="792480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046720" y="5145024"/>
            <a:ext cx="74371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/ Marketing focus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487680" y="6035040"/>
            <a:ext cx="731520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31520" y="6181344"/>
            <a:ext cx="68275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Latency, Error rates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7802880" y="6035040"/>
            <a:ext cx="792480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046720" y="6181344"/>
            <a:ext cx="74371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Bounce rate, AOV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7778496" y="2926080"/>
            <a:ext cx="36576" cy="4023360"/>
          </a:xfrm>
          <a:prstGeom prst="rect">
            <a:avLst/>
          </a:prstGeom>
          <a:solidFill>
            <a:srgbClr val="E5E7EB"/>
          </a:solidFill>
          <a:ln/>
        </p:spPr>
      </p:sp>
    </p:spTree>
  </p:cSld>
  <p:clrMapOvr>
    <a:masterClrMapping/>
  </p:clrMapOvr>
  <p:transition>
    <p:fade/>
    <p:spd val="me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5619" cy="9144000"/>
          </a:xfrm>
          <a:prstGeom prst="rect">
            <a:avLst/>
          </a:prstGeom>
          <a:solidFill>
            <a:srgbClr val="FAFAF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53440"/>
            <a:ext cx="146304" cy="853440"/>
          </a:xfrm>
          <a:prstGeom prst="rect">
            <a:avLst/>
          </a:prstGeom>
          <a:solidFill>
            <a:srgbClr val="CA8A04"/>
          </a:solidFill>
          <a:ln/>
        </p:spPr>
      </p:sp>
      <p:sp>
        <p:nvSpPr>
          <p:cNvPr id="4" name="Text 2"/>
          <p:cNvSpPr/>
          <p:nvPr/>
        </p:nvSpPr>
        <p:spPr>
          <a:xfrm>
            <a:off x="487680" y="853440"/>
            <a:ext cx="1463040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4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 Monitoring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87680" y="2072640"/>
            <a:ext cx="7315200" cy="280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2194560"/>
            <a:ext cx="682752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2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means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2682240"/>
            <a:ext cx="68275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Analyzing system logs for debugging, auditing, and error tracking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53440" y="3401568"/>
            <a:ext cx="121920" cy="121920"/>
          </a:xfrm>
          <a:prstGeom prst="ellipse">
            <a:avLst/>
          </a:prstGeom>
          <a:solidFill>
            <a:srgbClr val="CA8A04"/>
          </a:solidFill>
          <a:ln/>
        </p:spPr>
      </p:sp>
      <p:sp>
        <p:nvSpPr>
          <p:cNvPr id="9" name="Text 7"/>
          <p:cNvSpPr/>
          <p:nvPr/>
        </p:nvSpPr>
        <p:spPr>
          <a:xfrm>
            <a:off x="1158240" y="3352800"/>
            <a:ext cx="487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 logs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53440" y="3889248"/>
            <a:ext cx="121920" cy="121920"/>
          </a:xfrm>
          <a:prstGeom prst="ellipse">
            <a:avLst/>
          </a:prstGeom>
          <a:solidFill>
            <a:srgbClr val="CA8A04"/>
          </a:solidFill>
          <a:ln/>
        </p:spPr>
      </p:sp>
      <p:sp>
        <p:nvSpPr>
          <p:cNvPr id="11" name="Text 9"/>
          <p:cNvSpPr/>
          <p:nvPr/>
        </p:nvSpPr>
        <p:spPr>
          <a:xfrm>
            <a:off x="1158240" y="3840480"/>
            <a:ext cx="487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Error logs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853440" y="4376928"/>
            <a:ext cx="121920" cy="121920"/>
          </a:xfrm>
          <a:prstGeom prst="ellipse">
            <a:avLst/>
          </a:prstGeom>
          <a:solidFill>
            <a:srgbClr val="CA8A04"/>
          </a:solidFill>
          <a:ln/>
        </p:spPr>
      </p:sp>
      <p:sp>
        <p:nvSpPr>
          <p:cNvPr id="13" name="Text 11"/>
          <p:cNvSpPr/>
          <p:nvPr/>
        </p:nvSpPr>
        <p:spPr>
          <a:xfrm>
            <a:off x="1158240" y="4328160"/>
            <a:ext cx="487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logs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534400" y="2072640"/>
            <a:ext cx="7193280" cy="280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778240" y="2194560"/>
            <a:ext cx="658368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2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8778240" y="2926080"/>
            <a:ext cx="719328" cy="46329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EA580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846058" y="2993898"/>
            <a:ext cx="583692" cy="32766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47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Loki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8778240" y="3596640"/>
            <a:ext cx="1030224" cy="46329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CA8A04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846058" y="3664458"/>
            <a:ext cx="894588" cy="32766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47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Grafana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8778240" y="4267200"/>
            <a:ext cx="1859280" cy="46329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6A34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846058" y="4335018"/>
            <a:ext cx="1723644" cy="32766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47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CloudWatch Logs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487680" y="5242560"/>
            <a:ext cx="15240000" cy="2438400"/>
          </a:xfrm>
          <a:prstGeom prst="roundRect">
            <a:avLst>
              <a:gd name="adj" fmla="val 6000"/>
            </a:avLst>
          </a:prstGeom>
          <a:solidFill>
            <a:srgbClr val="FAFAFC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53440" y="5486400"/>
            <a:ext cx="143865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[INFO] 2026-04-25 14:32:01 Server started successfully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853440" y="5974080"/>
            <a:ext cx="143865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[WARN] 2026-04-25 14:35:12 High memory usage detected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853440" y="6461760"/>
            <a:ext cx="143865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[ERROR] 2026-04-25 14:36:45 Database connection timeout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853440" y="6949440"/>
            <a:ext cx="143865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[INFO] 2026-04-25 14:37:02 Retry attempt 1/3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5619" cy="9144000"/>
          </a:xfrm>
          <a:prstGeom prst="rect">
            <a:avLst/>
          </a:prstGeom>
          <a:solidFill>
            <a:srgbClr val="FAFAF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53440"/>
            <a:ext cx="146304" cy="853440"/>
          </a:xfrm>
          <a:prstGeom prst="rect">
            <a:avLst/>
          </a:prstGeom>
          <a:solidFill>
            <a:srgbClr val="CA8A04"/>
          </a:solidFill>
          <a:ln/>
        </p:spPr>
      </p:sp>
      <p:sp>
        <p:nvSpPr>
          <p:cNvPr id="4" name="Text 2"/>
          <p:cNvSpPr/>
          <p:nvPr/>
        </p:nvSpPr>
        <p:spPr>
          <a:xfrm>
            <a:off x="487680" y="853440"/>
            <a:ext cx="1463040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4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Logs Matter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87680" y="2316480"/>
            <a:ext cx="7437120" cy="19507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87680" y="2316480"/>
            <a:ext cx="7437120" cy="73152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7" name="Text 5"/>
          <p:cNvSpPr/>
          <p:nvPr/>
        </p:nvSpPr>
        <p:spPr>
          <a:xfrm>
            <a:off x="670560" y="2499360"/>
            <a:ext cx="694944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2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Root Cause Analysis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70560" y="3048000"/>
            <a:ext cx="6949440" cy="975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Trace exactly what went wrong and when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290560" y="2316480"/>
            <a:ext cx="7437120" cy="19507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290560" y="2316480"/>
            <a:ext cx="7437120" cy="73152"/>
          </a:xfrm>
          <a:prstGeom prst="rect">
            <a:avLst/>
          </a:prstGeom>
          <a:solidFill>
            <a:srgbClr val="EA580C"/>
          </a:solidFill>
          <a:ln/>
        </p:spPr>
      </p:sp>
      <p:sp>
        <p:nvSpPr>
          <p:cNvPr id="11" name="Text 9"/>
          <p:cNvSpPr/>
          <p:nvPr/>
        </p:nvSpPr>
        <p:spPr>
          <a:xfrm>
            <a:off x="8473440" y="2499360"/>
            <a:ext cx="694944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2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Error Tracking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473440" y="3048000"/>
            <a:ext cx="6949440" cy="975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Capture stack traces and exception details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87680" y="4632960"/>
            <a:ext cx="7437120" cy="19507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87680" y="4632960"/>
            <a:ext cx="7437120" cy="73152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5" name="Text 13"/>
          <p:cNvSpPr/>
          <p:nvPr/>
        </p:nvSpPr>
        <p:spPr>
          <a:xfrm>
            <a:off x="670560" y="4815840"/>
            <a:ext cx="694944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2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Compliance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70560" y="5364480"/>
            <a:ext cx="6949440" cy="975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Meet regulatory and security requirements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290560" y="4632960"/>
            <a:ext cx="7437120" cy="19507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290560" y="4632960"/>
            <a:ext cx="7437120" cy="73152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19" name="Text 17"/>
          <p:cNvSpPr/>
          <p:nvPr/>
        </p:nvSpPr>
        <p:spPr>
          <a:xfrm>
            <a:off x="8473440" y="4815840"/>
            <a:ext cx="694944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2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Production Debugging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473440" y="5364480"/>
            <a:ext cx="6949440" cy="975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 issues without reproducing locally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487680" y="6827520"/>
            <a:ext cx="15240000" cy="1219200"/>
          </a:xfrm>
          <a:prstGeom prst="roundRect">
            <a:avLst>
              <a:gd name="adj" fmla="val 6000"/>
            </a:avLst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53440" y="6949440"/>
            <a:ext cx="243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53440" y="7315200"/>
            <a:ext cx="13411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"500 error → check logs → find database timeout → fix connection pool"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5619" cy="9144000"/>
          </a:xfrm>
          <a:prstGeom prst="rect">
            <a:avLst/>
          </a:prstGeom>
          <a:solidFill>
            <a:srgbClr val="FAFAF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53440"/>
            <a:ext cx="146304" cy="85344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4" name="Text 2"/>
          <p:cNvSpPr/>
          <p:nvPr/>
        </p:nvSpPr>
        <p:spPr>
          <a:xfrm>
            <a:off x="487680" y="853440"/>
            <a:ext cx="1463040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4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Monitoring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87680" y="2072640"/>
            <a:ext cx="7315200" cy="280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2194560"/>
            <a:ext cx="682752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2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means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2682240"/>
            <a:ext cx="68275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 threats, attacks, and vulnerabilities across infrastructure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53440" y="3401568"/>
            <a:ext cx="121920" cy="121920"/>
          </a:xfrm>
          <a:prstGeom prst="ellipse">
            <a:avLst/>
          </a:prstGeom>
          <a:solidFill>
            <a:srgbClr val="DC2626"/>
          </a:solidFill>
          <a:ln/>
        </p:spPr>
      </p:sp>
      <p:sp>
        <p:nvSpPr>
          <p:cNvPr id="9" name="Text 7"/>
          <p:cNvSpPr/>
          <p:nvPr/>
        </p:nvSpPr>
        <p:spPr>
          <a:xfrm>
            <a:off x="1158240" y="3352800"/>
            <a:ext cx="487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Intrusion detection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53440" y="3889248"/>
            <a:ext cx="121920" cy="121920"/>
          </a:xfrm>
          <a:prstGeom prst="ellipse">
            <a:avLst/>
          </a:prstGeom>
          <a:solidFill>
            <a:srgbClr val="DC2626"/>
          </a:solidFill>
          <a:ln/>
        </p:spPr>
      </p:sp>
      <p:sp>
        <p:nvSpPr>
          <p:cNvPr id="11" name="Text 9"/>
          <p:cNvSpPr/>
          <p:nvPr/>
        </p:nvSpPr>
        <p:spPr>
          <a:xfrm>
            <a:off x="1158240" y="3840480"/>
            <a:ext cx="487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Anomaly detection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853440" y="4376928"/>
            <a:ext cx="121920" cy="121920"/>
          </a:xfrm>
          <a:prstGeom prst="ellipse">
            <a:avLst/>
          </a:prstGeom>
          <a:solidFill>
            <a:srgbClr val="DC2626"/>
          </a:solidFill>
          <a:ln/>
        </p:spPr>
      </p:sp>
      <p:sp>
        <p:nvSpPr>
          <p:cNvPr id="13" name="Text 11"/>
          <p:cNvSpPr/>
          <p:nvPr/>
        </p:nvSpPr>
        <p:spPr>
          <a:xfrm>
            <a:off x="1158240" y="4328160"/>
            <a:ext cx="487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Threat intelligence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534400" y="2072640"/>
            <a:ext cx="7193280" cy="280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778240" y="2194560"/>
            <a:ext cx="658368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2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8778240" y="2926080"/>
            <a:ext cx="1652016" cy="46329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6A34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846058" y="2993898"/>
            <a:ext cx="1676400" cy="32766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47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 GuardDuty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8778240" y="3596640"/>
            <a:ext cx="1962912" cy="46329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9333E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846058" y="3664458"/>
            <a:ext cx="1827276" cy="32766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47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Datadog Security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5619" cy="9144000"/>
          </a:xfrm>
          <a:prstGeom prst="rect">
            <a:avLst/>
          </a:prstGeom>
          <a:solidFill>
            <a:srgbClr val="FAFAF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53440"/>
            <a:ext cx="146304" cy="853440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4" name="Text 2"/>
          <p:cNvSpPr/>
          <p:nvPr/>
        </p:nvSpPr>
        <p:spPr>
          <a:xfrm>
            <a:off x="487680" y="853440"/>
            <a:ext cx="1463040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4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Real-World Monitoring Stack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87680" y="1767840"/>
            <a:ext cx="146304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architecture showing how tools complement each other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1767840" y="2865120"/>
            <a:ext cx="36576" cy="487680"/>
          </a:xfrm>
          <a:prstGeom prst="rect">
            <a:avLst/>
          </a:prstGeom>
          <a:solidFill>
            <a:srgbClr val="E5E7EB"/>
          </a:solidFill>
          <a:ln/>
        </p:spPr>
      </p:sp>
      <p:pic>
        <p:nvPicPr>
          <p:cNvPr id="7" name="Image 0" descr="https://kimi-img.moonshot.cn/pub/slides/okc/bd3jv5ntuemkm/mnt/agents/output/infrastructure/logos/5_File_Prometheus_software_logo_svg.png">    </p:cNvPr>
          <p:cNvPicPr>
            <a:picLocks noChangeAspect="1"/>
          </p:cNvPicPr>
          <p:nvPr/>
        </p:nvPicPr>
        <p:blipFill>
          <a:blip r:embed="rId1"/>
          <a:srcRect l="0" r="0" t="-553" b="-553"/>
          <a:stretch/>
        </p:blipFill>
        <p:spPr>
          <a:xfrm>
            <a:off x="853440" y="2316480"/>
            <a:ext cx="670560" cy="67056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1828800" y="2316480"/>
            <a:ext cx="6096000" cy="6705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072640" y="2389632"/>
            <a:ext cx="24384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Prometheus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4389120" y="2438400"/>
            <a:ext cx="329184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Metrics collection &amp; alerting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1767840" y="3901440"/>
            <a:ext cx="36576" cy="487680"/>
          </a:xfrm>
          <a:prstGeom prst="rect">
            <a:avLst/>
          </a:prstGeom>
          <a:solidFill>
            <a:srgbClr val="E5E7EB"/>
          </a:solidFill>
          <a:ln/>
        </p:spPr>
      </p:sp>
      <p:pic>
        <p:nvPicPr>
          <p:cNvPr id="12" name="Image 1" descr="https://kimi-img.moonshot.cn/pub/slides/okc/bd3jv5ntuemkm/mnt/agents/output/infrastructure/logos/9_Grafana_.png">    </p:cNvPr>
          <p:cNvPicPr>
            <a:picLocks noChangeAspect="1"/>
          </p:cNvPicPr>
          <p:nvPr/>
        </p:nvPicPr>
        <p:blipFill>
          <a:blip r:embed="rId2"/>
          <a:srcRect l="0" r="0" t="-50000" b="-50000"/>
          <a:stretch/>
        </p:blipFill>
        <p:spPr>
          <a:xfrm>
            <a:off x="853440" y="3352800"/>
            <a:ext cx="670560" cy="670560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1828800" y="3352800"/>
            <a:ext cx="6096000" cy="6705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2072640" y="3425952"/>
            <a:ext cx="24384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Grafana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4389120" y="3474720"/>
            <a:ext cx="329184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Dashboards &amp; visualization</a:t>
            </a:r>
            <a:endParaRPr lang="en-US" sz="1600" dirty="0"/>
          </a:p>
        </p:txBody>
      </p:sp>
      <p:sp>
        <p:nvSpPr>
          <p:cNvPr id="16" name="Shape 12"/>
          <p:cNvSpPr/>
          <p:nvPr/>
        </p:nvSpPr>
        <p:spPr>
          <a:xfrm>
            <a:off x="1767840" y="4937760"/>
            <a:ext cx="36576" cy="487680"/>
          </a:xfrm>
          <a:prstGeom prst="rect">
            <a:avLst/>
          </a:prstGeom>
          <a:solidFill>
            <a:srgbClr val="E5E7EB"/>
          </a:solidFill>
          <a:ln/>
        </p:spPr>
      </p:sp>
      <p:pic>
        <p:nvPicPr>
          <p:cNvPr id="17" name="Image 2" descr="https://kimi-img.moonshot.cn/pub/slides/okc/bd3jv5ntuemkm/mnt/agents/output/infrastructure/logos/8_Grafana_Loki_Grafana_Loki_documentatio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853440" y="4389120"/>
            <a:ext cx="670560" cy="670560"/>
          </a:xfrm>
          <a:prstGeom prst="rect">
            <a:avLst/>
          </a:prstGeom>
        </p:spPr>
      </p:pic>
      <p:sp>
        <p:nvSpPr>
          <p:cNvPr id="18" name="Shape 13"/>
          <p:cNvSpPr/>
          <p:nvPr/>
        </p:nvSpPr>
        <p:spPr>
          <a:xfrm>
            <a:off x="1828800" y="4389120"/>
            <a:ext cx="6096000" cy="6705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2072640" y="4462272"/>
            <a:ext cx="24384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Loki</a:t>
            </a:r>
            <a:endParaRPr lang="en-US" sz="1600" dirty="0"/>
          </a:p>
        </p:txBody>
      </p:sp>
      <p:sp>
        <p:nvSpPr>
          <p:cNvPr id="20" name="Text 15"/>
          <p:cNvSpPr/>
          <p:nvPr/>
        </p:nvSpPr>
        <p:spPr>
          <a:xfrm>
            <a:off x="4389120" y="4511040"/>
            <a:ext cx="329184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 aggregation &amp; search</a:t>
            </a:r>
            <a:endParaRPr lang="en-US" sz="1600" dirty="0"/>
          </a:p>
        </p:txBody>
      </p:sp>
      <p:sp>
        <p:nvSpPr>
          <p:cNvPr id="21" name="Shape 16"/>
          <p:cNvSpPr/>
          <p:nvPr/>
        </p:nvSpPr>
        <p:spPr>
          <a:xfrm>
            <a:off x="1767840" y="5974080"/>
            <a:ext cx="36576" cy="487680"/>
          </a:xfrm>
          <a:prstGeom prst="rect">
            <a:avLst/>
          </a:prstGeom>
          <a:solidFill>
            <a:srgbClr val="E5E7EB"/>
          </a:solidFill>
          <a:ln/>
        </p:spPr>
      </p:sp>
      <p:pic>
        <p:nvPicPr>
          <p:cNvPr id="22" name="Image 3" descr="https://kimi-img.moonshot.cn/pub/slides/okc/bd3jv5ntuemkm/mnt/agents/output/infrastructure/logos/7_aws_cloudwatch_logo_png_transparent.png">    </p:cNvPr>
          <p:cNvPicPr>
            <a:picLocks noChangeAspect="1"/>
          </p:cNvPicPr>
          <p:nvPr/>
        </p:nvPicPr>
        <p:blipFill>
          <a:blip r:embed="rId4"/>
          <a:srcRect l="-5866" r="-5866" t="0" b="0"/>
          <a:stretch/>
        </p:blipFill>
        <p:spPr>
          <a:xfrm>
            <a:off x="853440" y="5425440"/>
            <a:ext cx="670560" cy="670560"/>
          </a:xfrm>
          <a:prstGeom prst="rect">
            <a:avLst/>
          </a:prstGeom>
        </p:spPr>
      </p:pic>
      <p:sp>
        <p:nvSpPr>
          <p:cNvPr id="23" name="Shape 17"/>
          <p:cNvSpPr/>
          <p:nvPr/>
        </p:nvSpPr>
        <p:spPr>
          <a:xfrm>
            <a:off x="1828800" y="5425440"/>
            <a:ext cx="6096000" cy="6705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4" name="Text 18"/>
          <p:cNvSpPr/>
          <p:nvPr/>
        </p:nvSpPr>
        <p:spPr>
          <a:xfrm>
            <a:off x="2072640" y="5498592"/>
            <a:ext cx="24384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CloudWatch</a:t>
            </a:r>
            <a:endParaRPr lang="en-US" sz="1600" dirty="0"/>
          </a:p>
        </p:txBody>
      </p:sp>
      <p:sp>
        <p:nvSpPr>
          <p:cNvPr id="25" name="Text 19"/>
          <p:cNvSpPr/>
          <p:nvPr/>
        </p:nvSpPr>
        <p:spPr>
          <a:xfrm>
            <a:off x="4389120" y="5547360"/>
            <a:ext cx="329184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 integration &amp; native metrics</a:t>
            </a:r>
            <a:endParaRPr lang="en-US" sz="1600" dirty="0"/>
          </a:p>
        </p:txBody>
      </p:sp>
      <p:pic>
        <p:nvPicPr>
          <p:cNvPr id="26" name="Image 4" descr="https://kimi-img.moonshot.cn/pub/slides/okc/bd3jv5ntuemkm/mnt/agents/output/infrastructure/logos/7_aws_cloudwatch_logo_png_transparent.png">    </p:cNvPr>
          <p:cNvPicPr>
            <a:picLocks noChangeAspect="1"/>
          </p:cNvPicPr>
          <p:nvPr/>
        </p:nvPicPr>
        <p:blipFill>
          <a:blip r:embed="rId5"/>
          <a:srcRect l="-5866" r="-5866" t="0" b="0"/>
          <a:stretch/>
        </p:blipFill>
        <p:spPr>
          <a:xfrm>
            <a:off x="853440" y="6461760"/>
            <a:ext cx="670560" cy="670560"/>
          </a:xfrm>
          <a:prstGeom prst="rect">
            <a:avLst/>
          </a:prstGeom>
        </p:spPr>
      </p:pic>
      <p:sp>
        <p:nvSpPr>
          <p:cNvPr id="27" name="Shape 20"/>
          <p:cNvSpPr/>
          <p:nvPr/>
        </p:nvSpPr>
        <p:spPr>
          <a:xfrm>
            <a:off x="1828800" y="6461760"/>
            <a:ext cx="6096000" cy="6705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8" name="Text 21"/>
          <p:cNvSpPr/>
          <p:nvPr/>
        </p:nvSpPr>
        <p:spPr>
          <a:xfrm>
            <a:off x="2072640" y="6534912"/>
            <a:ext cx="24384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GuardDuty</a:t>
            </a:r>
            <a:endParaRPr lang="en-US" sz="1600" dirty="0"/>
          </a:p>
        </p:txBody>
      </p:sp>
      <p:sp>
        <p:nvSpPr>
          <p:cNvPr id="29" name="Text 22"/>
          <p:cNvSpPr/>
          <p:nvPr/>
        </p:nvSpPr>
        <p:spPr>
          <a:xfrm>
            <a:off x="4389120" y="6583680"/>
            <a:ext cx="329184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threat detection</a:t>
            </a:r>
            <a:endParaRPr lang="en-US" sz="1600" dirty="0"/>
          </a:p>
        </p:txBody>
      </p:sp>
      <p:sp>
        <p:nvSpPr>
          <p:cNvPr id="30" name="Shape 23"/>
          <p:cNvSpPr/>
          <p:nvPr/>
        </p:nvSpPr>
        <p:spPr>
          <a:xfrm>
            <a:off x="8900160" y="2316480"/>
            <a:ext cx="6461760" cy="51206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31" name="Text 24"/>
          <p:cNvSpPr/>
          <p:nvPr/>
        </p:nvSpPr>
        <p:spPr>
          <a:xfrm>
            <a:off x="9144000" y="2499360"/>
            <a:ext cx="597408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1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Architecture Flow</a:t>
            </a:r>
            <a:endParaRPr lang="en-US" sz="1600" dirty="0"/>
          </a:p>
        </p:txBody>
      </p:sp>
      <p:sp>
        <p:nvSpPr>
          <p:cNvPr id="32" name="Shape 25"/>
          <p:cNvSpPr/>
          <p:nvPr/>
        </p:nvSpPr>
        <p:spPr>
          <a:xfrm>
            <a:off x="9509760" y="3291840"/>
            <a:ext cx="4876800" cy="670560"/>
          </a:xfrm>
          <a:prstGeom prst="roundRect">
            <a:avLst>
              <a:gd name="adj" fmla="val 20000"/>
            </a:avLst>
          </a:prstGeom>
          <a:solidFill>
            <a:srgbClr val="2563EB"/>
          </a:solidFill>
          <a:ln/>
        </p:spPr>
      </p:sp>
      <p:sp>
        <p:nvSpPr>
          <p:cNvPr id="33" name="Text 26"/>
          <p:cNvSpPr/>
          <p:nvPr/>
        </p:nvSpPr>
        <p:spPr>
          <a:xfrm>
            <a:off x="9509760" y="3364992"/>
            <a:ext cx="48768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Apps &amp; Services</a:t>
            </a:r>
            <a:endParaRPr lang="en-US" sz="1600" dirty="0"/>
          </a:p>
        </p:txBody>
      </p:sp>
      <p:sp>
        <p:nvSpPr>
          <p:cNvPr id="34" name="Shape 27"/>
          <p:cNvSpPr/>
          <p:nvPr/>
        </p:nvSpPr>
        <p:spPr>
          <a:xfrm>
            <a:off x="11521440" y="4023360"/>
            <a:ext cx="853440" cy="268224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6B7280"/>
          </a:solidFill>
          <a:ln/>
        </p:spPr>
      </p:sp>
      <p:sp>
        <p:nvSpPr>
          <p:cNvPr id="35" name="Shape 28"/>
          <p:cNvSpPr/>
          <p:nvPr/>
        </p:nvSpPr>
        <p:spPr>
          <a:xfrm>
            <a:off x="9509760" y="4328160"/>
            <a:ext cx="4876800" cy="670560"/>
          </a:xfrm>
          <a:prstGeom prst="roundRect">
            <a:avLst>
              <a:gd name="adj" fmla="val 20000"/>
            </a:avLst>
          </a:prstGeom>
          <a:solidFill>
            <a:srgbClr val="9333EA"/>
          </a:solidFill>
          <a:ln/>
        </p:spPr>
      </p:sp>
      <p:sp>
        <p:nvSpPr>
          <p:cNvPr id="36" name="Text 29"/>
          <p:cNvSpPr/>
          <p:nvPr/>
        </p:nvSpPr>
        <p:spPr>
          <a:xfrm>
            <a:off x="9509760" y="4401312"/>
            <a:ext cx="48768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Collectors</a:t>
            </a:r>
            <a:endParaRPr lang="en-US" sz="1600" dirty="0"/>
          </a:p>
        </p:txBody>
      </p:sp>
      <p:sp>
        <p:nvSpPr>
          <p:cNvPr id="37" name="Shape 30"/>
          <p:cNvSpPr/>
          <p:nvPr/>
        </p:nvSpPr>
        <p:spPr>
          <a:xfrm>
            <a:off x="11521440" y="5059680"/>
            <a:ext cx="853440" cy="268224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6B7280"/>
          </a:solidFill>
          <a:ln/>
        </p:spPr>
      </p:sp>
      <p:sp>
        <p:nvSpPr>
          <p:cNvPr id="38" name="Shape 31"/>
          <p:cNvSpPr/>
          <p:nvPr/>
        </p:nvSpPr>
        <p:spPr>
          <a:xfrm>
            <a:off x="9509760" y="5364480"/>
            <a:ext cx="4876800" cy="670560"/>
          </a:xfrm>
          <a:prstGeom prst="roundRect">
            <a:avLst>
              <a:gd name="adj" fmla="val 20000"/>
            </a:avLst>
          </a:prstGeom>
          <a:solidFill>
            <a:srgbClr val="EA580C"/>
          </a:solidFill>
          <a:ln/>
        </p:spPr>
      </p:sp>
      <p:sp>
        <p:nvSpPr>
          <p:cNvPr id="39" name="Text 32"/>
          <p:cNvSpPr/>
          <p:nvPr/>
        </p:nvSpPr>
        <p:spPr>
          <a:xfrm>
            <a:off x="9509760" y="5437632"/>
            <a:ext cx="48768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Storage</a:t>
            </a:r>
            <a:endParaRPr lang="en-US" sz="1600" dirty="0"/>
          </a:p>
        </p:txBody>
      </p:sp>
      <p:sp>
        <p:nvSpPr>
          <p:cNvPr id="40" name="Shape 33"/>
          <p:cNvSpPr/>
          <p:nvPr/>
        </p:nvSpPr>
        <p:spPr>
          <a:xfrm>
            <a:off x="11521440" y="6096000"/>
            <a:ext cx="853440" cy="268224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6B7280"/>
          </a:solidFill>
          <a:ln/>
        </p:spPr>
      </p:sp>
      <p:sp>
        <p:nvSpPr>
          <p:cNvPr id="41" name="Shape 34"/>
          <p:cNvSpPr/>
          <p:nvPr/>
        </p:nvSpPr>
        <p:spPr>
          <a:xfrm>
            <a:off x="9509760" y="6400800"/>
            <a:ext cx="4876800" cy="670560"/>
          </a:xfrm>
          <a:prstGeom prst="roundRect">
            <a:avLst>
              <a:gd name="adj" fmla="val 20000"/>
            </a:avLst>
          </a:prstGeom>
          <a:solidFill>
            <a:srgbClr val="16A34A"/>
          </a:solidFill>
          <a:ln/>
        </p:spPr>
      </p:sp>
      <p:sp>
        <p:nvSpPr>
          <p:cNvPr id="42" name="Text 35"/>
          <p:cNvSpPr/>
          <p:nvPr/>
        </p:nvSpPr>
        <p:spPr>
          <a:xfrm>
            <a:off x="9509760" y="6473952"/>
            <a:ext cx="48768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Visualize &amp; Alert</a:t>
            </a:r>
            <a:endParaRPr lang="en-US" sz="1600" dirty="0"/>
          </a:p>
        </p:txBody>
      </p:sp>
      <p:sp>
        <p:nvSpPr>
          <p:cNvPr id="43" name="Shape 36"/>
          <p:cNvSpPr/>
          <p:nvPr/>
        </p:nvSpPr>
        <p:spPr>
          <a:xfrm>
            <a:off x="487680" y="7680960"/>
            <a:ext cx="15240000" cy="792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44" name="Text 37"/>
          <p:cNvSpPr/>
          <p:nvPr/>
        </p:nvSpPr>
        <p:spPr>
          <a:xfrm>
            <a:off x="853440" y="7802880"/>
            <a:ext cx="146304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Trainer Note: Show how tools complement each other — no single tool does everything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5619" cy="9144000"/>
          </a:xfrm>
          <a:prstGeom prst="rect">
            <a:avLst/>
          </a:prstGeom>
          <a:solidFill>
            <a:srgbClr val="FAFAF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53440"/>
            <a:ext cx="146304" cy="85344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4" name="Text 2"/>
          <p:cNvSpPr/>
          <p:nvPr/>
        </p:nvSpPr>
        <p:spPr>
          <a:xfrm>
            <a:off x="487680" y="853440"/>
            <a:ext cx="1463040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4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Alerting Strategy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87680" y="2316480"/>
            <a:ext cx="4754880" cy="2438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87680" y="2316480"/>
            <a:ext cx="4754880" cy="73152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7" name="Text 5"/>
          <p:cNvSpPr/>
          <p:nvPr/>
        </p:nvSpPr>
        <p:spPr>
          <a:xfrm>
            <a:off x="487680" y="2621280"/>
            <a:ext cx="475488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Actionable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70560" y="3291840"/>
            <a:ext cx="4389120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alert must have a clear next step — no "just FYI" alerts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608320" y="2316480"/>
            <a:ext cx="4754880" cy="2438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608320" y="2316480"/>
            <a:ext cx="4754880" cy="73152"/>
          </a:xfrm>
          <a:prstGeom prst="rect">
            <a:avLst/>
          </a:prstGeom>
          <a:solidFill>
            <a:srgbClr val="CA8A04"/>
          </a:solidFill>
          <a:ln/>
        </p:spPr>
      </p:sp>
      <p:sp>
        <p:nvSpPr>
          <p:cNvPr id="11" name="Text 9"/>
          <p:cNvSpPr/>
          <p:nvPr/>
        </p:nvSpPr>
        <p:spPr>
          <a:xfrm>
            <a:off x="5608320" y="2621280"/>
            <a:ext cx="475488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Noisy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791200" y="3291840"/>
            <a:ext cx="4389120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 alert fatigue — group related issues, use cooldowns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10728960" y="2316480"/>
            <a:ext cx="4754880" cy="2438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728960" y="2316480"/>
            <a:ext cx="4754880" cy="73152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5" name="Text 13"/>
          <p:cNvSpPr/>
          <p:nvPr/>
        </p:nvSpPr>
        <p:spPr>
          <a:xfrm>
            <a:off x="10728960" y="2621280"/>
            <a:ext cx="475488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Threshold + Trend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0911840" y="3291840"/>
            <a:ext cx="4389120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Combine static thresholds with anomaly detection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87680" y="5242560"/>
            <a:ext cx="15240000" cy="2804160"/>
          </a:xfrm>
          <a:prstGeom prst="roundRect">
            <a:avLst>
              <a:gd name="adj" fmla="val 6000"/>
            </a:avLst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53440" y="5364480"/>
            <a:ext cx="365760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2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 Examples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853440" y="6022848"/>
            <a:ext cx="121920" cy="121920"/>
          </a:xfrm>
          <a:prstGeom prst="ellipse">
            <a:avLst/>
          </a:prstGeom>
          <a:solidFill>
            <a:srgbClr val="EA580C"/>
          </a:solidFill>
          <a:ln/>
        </p:spPr>
      </p:sp>
      <p:sp>
        <p:nvSpPr>
          <p:cNvPr id="20" name="Text 18"/>
          <p:cNvSpPr/>
          <p:nvPr/>
        </p:nvSpPr>
        <p:spPr>
          <a:xfrm>
            <a:off x="1072896" y="5974080"/>
            <a:ext cx="70713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CPU &gt; 80% for 5 min → Scale up or investigate process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8412480" y="6022848"/>
            <a:ext cx="121920" cy="121920"/>
          </a:xfrm>
          <a:prstGeom prst="ellipse">
            <a:avLst/>
          </a:prstGeom>
          <a:solidFill>
            <a:srgbClr val="9333EA"/>
          </a:solidFill>
          <a:ln/>
        </p:spPr>
      </p:sp>
      <p:sp>
        <p:nvSpPr>
          <p:cNvPr id="22" name="Text 20"/>
          <p:cNvSpPr/>
          <p:nvPr/>
        </p:nvSpPr>
        <p:spPr>
          <a:xfrm>
            <a:off x="8631936" y="5974080"/>
            <a:ext cx="70713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latency &gt; 2 sec → Check database or downstream service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853440" y="6937248"/>
            <a:ext cx="121920" cy="121920"/>
          </a:xfrm>
          <a:prstGeom prst="ellipse">
            <a:avLst/>
          </a:prstGeom>
          <a:solidFill>
            <a:srgbClr val="DC2626"/>
          </a:solidFill>
          <a:ln/>
        </p:spPr>
      </p:sp>
      <p:sp>
        <p:nvSpPr>
          <p:cNvPr id="24" name="Text 22"/>
          <p:cNvSpPr/>
          <p:nvPr/>
        </p:nvSpPr>
        <p:spPr>
          <a:xfrm>
            <a:off x="1072896" y="6888480"/>
            <a:ext cx="70713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Error rate &gt; 1% → Deploy rollback or hotfix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8412480" y="6937248"/>
            <a:ext cx="121920" cy="121920"/>
          </a:xfrm>
          <a:prstGeom prst="ellipse">
            <a:avLst/>
          </a:prstGeom>
          <a:solidFill>
            <a:srgbClr val="16A34A"/>
          </a:solidFill>
          <a:ln/>
        </p:spPr>
      </p:sp>
      <p:sp>
        <p:nvSpPr>
          <p:cNvPr id="26" name="Text 24"/>
          <p:cNvSpPr/>
          <p:nvPr/>
        </p:nvSpPr>
        <p:spPr>
          <a:xfrm>
            <a:off x="8631936" y="6888480"/>
            <a:ext cx="70713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Disk usage &gt; 90% → Clean logs or expand storage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5619" cy="9144000"/>
          </a:xfrm>
          <a:prstGeom prst="rect">
            <a:avLst/>
          </a:prstGeom>
          <a:solidFill>
            <a:srgbClr val="FAFAF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53440"/>
            <a:ext cx="146304" cy="85344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4" name="Text 2"/>
          <p:cNvSpPr/>
          <p:nvPr/>
        </p:nvSpPr>
        <p:spPr>
          <a:xfrm>
            <a:off x="487680" y="853440"/>
            <a:ext cx="1463040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4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Mistakes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87680" y="2316480"/>
            <a:ext cx="7437120" cy="19507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70560" y="2499360"/>
            <a:ext cx="548640" cy="548640"/>
          </a:xfrm>
          <a:prstGeom prst="ellipse">
            <a:avLst/>
          </a:prstGeom>
          <a:solidFill>
            <a:srgbClr val="DC2626"/>
          </a:solidFill>
          <a:ln/>
        </p:spPr>
      </p:sp>
      <p:sp>
        <p:nvSpPr>
          <p:cNvPr id="7" name="Text 5"/>
          <p:cNvSpPr/>
          <p:nvPr/>
        </p:nvSpPr>
        <p:spPr>
          <a:xfrm>
            <a:off x="670560" y="2560320"/>
            <a:ext cx="54864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1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402080" y="2499360"/>
            <a:ext cx="609600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2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 Many Alerts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402080" y="3048000"/>
            <a:ext cx="6096000" cy="975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 fatigue causes teams to ignore real issues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290560" y="2316480"/>
            <a:ext cx="7437120" cy="19507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473440" y="2499360"/>
            <a:ext cx="548640" cy="548640"/>
          </a:xfrm>
          <a:prstGeom prst="ellipse">
            <a:avLst/>
          </a:prstGeom>
          <a:solidFill>
            <a:srgbClr val="EA580C"/>
          </a:solidFill>
          <a:ln/>
        </p:spPr>
      </p:sp>
      <p:sp>
        <p:nvSpPr>
          <p:cNvPr id="12" name="Text 10"/>
          <p:cNvSpPr/>
          <p:nvPr/>
        </p:nvSpPr>
        <p:spPr>
          <a:xfrm>
            <a:off x="8473440" y="2560320"/>
            <a:ext cx="54864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1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204960" y="2499360"/>
            <a:ext cx="609600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2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 Only Infra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204960" y="3048000"/>
            <a:ext cx="6096000" cy="975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user experience and business impact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487680" y="4632960"/>
            <a:ext cx="7437120" cy="19507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70560" y="4815840"/>
            <a:ext cx="548640" cy="548640"/>
          </a:xfrm>
          <a:prstGeom prst="ellipse">
            <a:avLst/>
          </a:prstGeom>
          <a:solidFill>
            <a:srgbClr val="CA8A04"/>
          </a:solidFill>
          <a:ln/>
        </p:spPr>
      </p:sp>
      <p:sp>
        <p:nvSpPr>
          <p:cNvPr id="17" name="Text 15"/>
          <p:cNvSpPr/>
          <p:nvPr/>
        </p:nvSpPr>
        <p:spPr>
          <a:xfrm>
            <a:off x="670560" y="4876800"/>
            <a:ext cx="54864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1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02080" y="4815840"/>
            <a:ext cx="609600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2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Dashboards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402080" y="5364480"/>
            <a:ext cx="6096000" cy="975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Flying blind without centralized visibility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8290560" y="4632960"/>
            <a:ext cx="7437120" cy="19507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473440" y="4815840"/>
            <a:ext cx="548640" cy="54864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2" name="Text 20"/>
          <p:cNvSpPr/>
          <p:nvPr/>
        </p:nvSpPr>
        <p:spPr>
          <a:xfrm>
            <a:off x="8473440" y="4876800"/>
            <a:ext cx="54864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1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9204960" y="4815840"/>
            <a:ext cx="609600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2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Ignoring Logs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204960" y="5364480"/>
            <a:ext cx="6096000" cy="975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Logs are the source of truth for debugging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5619" cy="9144000"/>
          </a:xfrm>
          <a:prstGeom prst="rect">
            <a:avLst/>
          </a:prstGeom>
          <a:solidFill>
            <a:srgbClr val="FAFAF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53440"/>
            <a:ext cx="146304" cy="853440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4" name="Text 2"/>
          <p:cNvSpPr/>
          <p:nvPr/>
        </p:nvSpPr>
        <p:spPr>
          <a:xfrm>
            <a:off x="487680" y="853440"/>
            <a:ext cx="1463040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4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Practices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87680" y="2170176"/>
            <a:ext cx="548640" cy="548640"/>
          </a:xfrm>
          <a:prstGeom prst="ellipse">
            <a:avLst/>
          </a:prstGeom>
          <a:solidFill>
            <a:srgbClr val="06B6D4"/>
          </a:solidFill>
          <a:ln/>
        </p:spPr>
      </p:sp>
      <p:sp>
        <p:nvSpPr>
          <p:cNvPr id="6" name="Text 4"/>
          <p:cNvSpPr/>
          <p:nvPr/>
        </p:nvSpPr>
        <p:spPr>
          <a:xfrm>
            <a:off x="487680" y="2218944"/>
            <a:ext cx="548640" cy="426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219200" y="2121408"/>
            <a:ext cx="60960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Combine All Types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219200" y="2621280"/>
            <a:ext cx="134112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Infrastructure + Synthetic + KPI + Logs + Security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87680" y="3328416"/>
            <a:ext cx="548640" cy="54864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0" name="Text 8"/>
          <p:cNvSpPr/>
          <p:nvPr/>
        </p:nvSpPr>
        <p:spPr>
          <a:xfrm>
            <a:off x="487680" y="3377184"/>
            <a:ext cx="548640" cy="426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219200" y="3279648"/>
            <a:ext cx="60960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Dashboards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219200" y="3779520"/>
            <a:ext cx="134112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Centralized visibility for all teams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87680" y="4486656"/>
            <a:ext cx="548640" cy="548640"/>
          </a:xfrm>
          <a:prstGeom prst="ellipse">
            <a:avLst/>
          </a:prstGeom>
          <a:solidFill>
            <a:srgbClr val="EA580C"/>
          </a:solidFill>
          <a:ln/>
        </p:spPr>
      </p:sp>
      <p:sp>
        <p:nvSpPr>
          <p:cNvPr id="14" name="Text 12"/>
          <p:cNvSpPr/>
          <p:nvPr/>
        </p:nvSpPr>
        <p:spPr>
          <a:xfrm>
            <a:off x="487680" y="4535424"/>
            <a:ext cx="548640" cy="426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219200" y="4437888"/>
            <a:ext cx="60960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 Alerts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219200" y="4937760"/>
            <a:ext cx="134112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 MTTR with smart, actionable alerts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87680" y="5644896"/>
            <a:ext cx="548640" cy="548640"/>
          </a:xfrm>
          <a:prstGeom prst="ellipse">
            <a:avLst/>
          </a:prstGeom>
          <a:solidFill>
            <a:srgbClr val="9333EA"/>
          </a:solidFill>
          <a:ln/>
        </p:spPr>
      </p:sp>
      <p:sp>
        <p:nvSpPr>
          <p:cNvPr id="18" name="Text 16"/>
          <p:cNvSpPr/>
          <p:nvPr/>
        </p:nvSpPr>
        <p:spPr>
          <a:xfrm>
            <a:off x="487680" y="5693664"/>
            <a:ext cx="548640" cy="426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219200" y="5596128"/>
            <a:ext cx="60960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Regularly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219200" y="6096000"/>
            <a:ext cx="134112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Metrics and thresholds evolve — keep them current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487680" y="6803136"/>
            <a:ext cx="548640" cy="548640"/>
          </a:xfrm>
          <a:prstGeom prst="ellipse">
            <a:avLst/>
          </a:prstGeom>
          <a:solidFill>
            <a:srgbClr val="16A34A"/>
          </a:solidFill>
          <a:ln/>
        </p:spPr>
      </p:sp>
      <p:sp>
        <p:nvSpPr>
          <p:cNvPr id="22" name="Text 20"/>
          <p:cNvSpPr/>
          <p:nvPr/>
        </p:nvSpPr>
        <p:spPr>
          <a:xfrm>
            <a:off x="487680" y="6851904"/>
            <a:ext cx="548640" cy="426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219200" y="6754368"/>
            <a:ext cx="60960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Runbooks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219200" y="7254240"/>
            <a:ext cx="134112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alert should link to a response procedure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5619" cy="9144000"/>
          </a:xfrm>
          <a:prstGeom prst="rect">
            <a:avLst/>
          </a:prstGeom>
          <a:solidFill>
            <a:srgbClr val="FAFAF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53440"/>
            <a:ext cx="146304" cy="853440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4" name="Text 2"/>
          <p:cNvSpPr/>
          <p:nvPr/>
        </p:nvSpPr>
        <p:spPr>
          <a:xfrm>
            <a:off x="487680" y="853440"/>
            <a:ext cx="1463040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4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End-to-End Monitoring Pipeline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87680" y="2804160"/>
            <a:ext cx="2316480" cy="1706880"/>
          </a:xfrm>
          <a:prstGeom prst="roundRect">
            <a:avLst>
              <a:gd name="adj" fmla="val 15000"/>
            </a:avLst>
          </a:prstGeom>
          <a:solidFill>
            <a:srgbClr val="2563EB"/>
          </a:solidFill>
          <a:ln/>
        </p:spPr>
      </p:sp>
      <p:sp>
        <p:nvSpPr>
          <p:cNvPr id="6" name="Text 4"/>
          <p:cNvSpPr/>
          <p:nvPr/>
        </p:nvSpPr>
        <p:spPr>
          <a:xfrm>
            <a:off x="487680" y="2987040"/>
            <a:ext cx="2316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09600" y="3535680"/>
            <a:ext cx="2072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14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Apps, servers, containers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865120" y="3413760"/>
            <a:ext cx="304800" cy="4267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B7280"/>
          </a:solidFill>
          <a:ln/>
        </p:spPr>
      </p:sp>
      <p:sp>
        <p:nvSpPr>
          <p:cNvPr id="9" name="Shape 7"/>
          <p:cNvSpPr/>
          <p:nvPr/>
        </p:nvSpPr>
        <p:spPr>
          <a:xfrm>
            <a:off x="3048000" y="2804160"/>
            <a:ext cx="2316480" cy="1706880"/>
          </a:xfrm>
          <a:prstGeom prst="roundRect">
            <a:avLst>
              <a:gd name="adj" fmla="val 15000"/>
            </a:avLst>
          </a:prstGeom>
          <a:solidFill>
            <a:srgbClr val="EA580C"/>
          </a:solidFill>
          <a:ln/>
        </p:spPr>
      </p:sp>
      <p:sp>
        <p:nvSpPr>
          <p:cNvPr id="10" name="Text 8"/>
          <p:cNvSpPr/>
          <p:nvPr/>
        </p:nvSpPr>
        <p:spPr>
          <a:xfrm>
            <a:off x="3048000" y="2987040"/>
            <a:ext cx="2316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Metrics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3169920" y="3535680"/>
            <a:ext cx="2072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14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 &amp; aggregate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425440" y="3413760"/>
            <a:ext cx="304800" cy="4267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B7280"/>
          </a:solidFill>
          <a:ln/>
        </p:spPr>
      </p:sp>
      <p:sp>
        <p:nvSpPr>
          <p:cNvPr id="13" name="Shape 11"/>
          <p:cNvSpPr/>
          <p:nvPr/>
        </p:nvSpPr>
        <p:spPr>
          <a:xfrm>
            <a:off x="5608320" y="2804160"/>
            <a:ext cx="2316480" cy="1706880"/>
          </a:xfrm>
          <a:prstGeom prst="roundRect">
            <a:avLst>
              <a:gd name="adj" fmla="val 15000"/>
            </a:avLst>
          </a:prstGeom>
          <a:solidFill>
            <a:srgbClr val="CA8A04"/>
          </a:solidFill>
          <a:ln/>
        </p:spPr>
      </p:sp>
      <p:sp>
        <p:nvSpPr>
          <p:cNvPr id="14" name="Text 12"/>
          <p:cNvSpPr/>
          <p:nvPr/>
        </p:nvSpPr>
        <p:spPr>
          <a:xfrm>
            <a:off x="5608320" y="2987040"/>
            <a:ext cx="2316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730240" y="3535680"/>
            <a:ext cx="2072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14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Capture &amp; index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7985760" y="3413760"/>
            <a:ext cx="304800" cy="4267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B7280"/>
          </a:solidFill>
          <a:ln/>
        </p:spPr>
      </p:sp>
      <p:sp>
        <p:nvSpPr>
          <p:cNvPr id="17" name="Shape 15"/>
          <p:cNvSpPr/>
          <p:nvPr/>
        </p:nvSpPr>
        <p:spPr>
          <a:xfrm>
            <a:off x="8168640" y="2804160"/>
            <a:ext cx="2316480" cy="1706880"/>
          </a:xfrm>
          <a:prstGeom prst="roundRect">
            <a:avLst>
              <a:gd name="adj" fmla="val 15000"/>
            </a:avLst>
          </a:prstGeom>
          <a:solidFill>
            <a:srgbClr val="9333EA"/>
          </a:solidFill>
          <a:ln/>
        </p:spPr>
      </p:sp>
      <p:sp>
        <p:nvSpPr>
          <p:cNvPr id="18" name="Text 16"/>
          <p:cNvSpPr/>
          <p:nvPr/>
        </p:nvSpPr>
        <p:spPr>
          <a:xfrm>
            <a:off x="8168640" y="2987040"/>
            <a:ext cx="2316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Dashboards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290560" y="3535680"/>
            <a:ext cx="2072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14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Visualize &amp; analyze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0546080" y="3413760"/>
            <a:ext cx="304800" cy="4267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B7280"/>
          </a:solidFill>
          <a:ln/>
        </p:spPr>
      </p:sp>
      <p:sp>
        <p:nvSpPr>
          <p:cNvPr id="21" name="Shape 19"/>
          <p:cNvSpPr/>
          <p:nvPr/>
        </p:nvSpPr>
        <p:spPr>
          <a:xfrm>
            <a:off x="10728960" y="2804160"/>
            <a:ext cx="2316480" cy="1706880"/>
          </a:xfrm>
          <a:prstGeom prst="roundRect">
            <a:avLst>
              <a:gd name="adj" fmla="val 15000"/>
            </a:avLst>
          </a:prstGeom>
          <a:solidFill>
            <a:srgbClr val="DC2626"/>
          </a:solidFill>
          <a:ln/>
        </p:spPr>
      </p:sp>
      <p:sp>
        <p:nvSpPr>
          <p:cNvPr id="22" name="Text 20"/>
          <p:cNvSpPr/>
          <p:nvPr/>
        </p:nvSpPr>
        <p:spPr>
          <a:xfrm>
            <a:off x="10728960" y="2987040"/>
            <a:ext cx="2316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850880" y="3535680"/>
            <a:ext cx="2072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14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Trigger &amp; notify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13106400" y="3413760"/>
            <a:ext cx="304800" cy="4267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B7280"/>
          </a:solidFill>
          <a:ln/>
        </p:spPr>
      </p:sp>
      <p:sp>
        <p:nvSpPr>
          <p:cNvPr id="25" name="Shape 23"/>
          <p:cNvSpPr/>
          <p:nvPr/>
        </p:nvSpPr>
        <p:spPr>
          <a:xfrm>
            <a:off x="13289280" y="2804160"/>
            <a:ext cx="2316480" cy="1706880"/>
          </a:xfrm>
          <a:prstGeom prst="roundRect">
            <a:avLst>
              <a:gd name="adj" fmla="val 15000"/>
            </a:avLst>
          </a:prstGeom>
          <a:solidFill>
            <a:srgbClr val="16A34A"/>
          </a:solidFill>
          <a:ln/>
        </p:spPr>
      </p:sp>
      <p:sp>
        <p:nvSpPr>
          <p:cNvPr id="26" name="Text 24"/>
          <p:cNvSpPr/>
          <p:nvPr/>
        </p:nvSpPr>
        <p:spPr>
          <a:xfrm>
            <a:off x="13289280" y="2987040"/>
            <a:ext cx="2316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3411200" y="3535680"/>
            <a:ext cx="2072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14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Respond &amp; resolve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487680" y="5120640"/>
            <a:ext cx="146304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2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visibility from system health to business impact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5619" cy="9144000"/>
          </a:xfrm>
          <a:prstGeom prst="rect">
            <a:avLst/>
          </a:prstGeom>
          <a:solidFill>
            <a:srgbClr val="FAFAF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6255619" cy="73152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9070848"/>
            <a:ext cx="16255619" cy="73152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5" name="Text 3"/>
          <p:cNvSpPr/>
          <p:nvPr/>
        </p:nvSpPr>
        <p:spPr>
          <a:xfrm>
            <a:off x="487680" y="853440"/>
            <a:ext cx="1219200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5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Summary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487680" y="2194560"/>
            <a:ext cx="4754880" cy="19507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87680" y="2194560"/>
            <a:ext cx="4754880" cy="73152"/>
          </a:xfrm>
          <a:prstGeom prst="rect">
            <a:avLst/>
          </a:prstGeom>
          <a:solidFill>
            <a:srgbClr val="EA580C"/>
          </a:solidFill>
          <a:ln/>
        </p:spPr>
      </p:sp>
      <p:sp>
        <p:nvSpPr>
          <p:cNvPr id="8" name="Text 6"/>
          <p:cNvSpPr/>
          <p:nvPr/>
        </p:nvSpPr>
        <p:spPr>
          <a:xfrm>
            <a:off x="487680" y="243840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6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Infrastructure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87680" y="3048000"/>
            <a:ext cx="475488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health &amp; metrics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608320" y="2194560"/>
            <a:ext cx="4754880" cy="19507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608320" y="2194560"/>
            <a:ext cx="4754880" cy="73152"/>
          </a:xfrm>
          <a:prstGeom prst="rect">
            <a:avLst/>
          </a:prstGeom>
          <a:solidFill>
            <a:srgbClr val="9333EA"/>
          </a:solidFill>
          <a:ln/>
        </p:spPr>
      </p:sp>
      <p:sp>
        <p:nvSpPr>
          <p:cNvPr id="12" name="Text 10"/>
          <p:cNvSpPr/>
          <p:nvPr/>
        </p:nvSpPr>
        <p:spPr>
          <a:xfrm>
            <a:off x="5608320" y="243840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6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Synthetic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608320" y="3048000"/>
            <a:ext cx="475488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experience simulation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10728960" y="2194560"/>
            <a:ext cx="4754880" cy="19507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728960" y="2194560"/>
            <a:ext cx="4754880" cy="73152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16" name="Text 14"/>
          <p:cNvSpPr/>
          <p:nvPr/>
        </p:nvSpPr>
        <p:spPr>
          <a:xfrm>
            <a:off x="10728960" y="243840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6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KPI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728960" y="3048000"/>
            <a:ext cx="475488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metrics &amp; growth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487680" y="4511040"/>
            <a:ext cx="4754880" cy="19507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87680" y="4511040"/>
            <a:ext cx="4754880" cy="73152"/>
          </a:xfrm>
          <a:prstGeom prst="rect">
            <a:avLst/>
          </a:prstGeom>
          <a:solidFill>
            <a:srgbClr val="CA8A04"/>
          </a:solidFill>
          <a:ln/>
        </p:spPr>
      </p:sp>
      <p:sp>
        <p:nvSpPr>
          <p:cNvPr id="20" name="Text 18"/>
          <p:cNvSpPr/>
          <p:nvPr/>
        </p:nvSpPr>
        <p:spPr>
          <a:xfrm>
            <a:off x="487680" y="475488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6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487680" y="5364480"/>
            <a:ext cx="475488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Debugging &amp; audit trails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608320" y="4511040"/>
            <a:ext cx="4754880" cy="19507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608320" y="4511040"/>
            <a:ext cx="4754880" cy="73152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24" name="Text 22"/>
          <p:cNvSpPr/>
          <p:nvPr/>
        </p:nvSpPr>
        <p:spPr>
          <a:xfrm>
            <a:off x="5608320" y="475488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6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5608320" y="5364480"/>
            <a:ext cx="475488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173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Threat detection &amp; compliance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487680" y="6583680"/>
            <a:ext cx="15240000" cy="1341120"/>
          </a:xfrm>
          <a:prstGeom prst="roundRect">
            <a:avLst>
              <a:gd name="adj" fmla="val 6000"/>
            </a:avLst>
          </a:prstGeom>
          <a:solidFill>
            <a:srgbClr val="F3F4F6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53440" y="6827520"/>
            <a:ext cx="1463040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227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 improves reliability, performance, security, and user experience — invest in it early.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5619" cy="9144000"/>
          </a:xfrm>
          <a:prstGeom prst="rect">
            <a:avLst/>
          </a:prstGeom>
          <a:solidFill>
            <a:srgbClr val="FAFAF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53440"/>
            <a:ext cx="146304" cy="853440"/>
          </a:xfrm>
          <a:prstGeom prst="rect">
            <a:avLst/>
          </a:prstGeom>
          <a:solidFill>
            <a:srgbClr val="EA580C"/>
          </a:solidFill>
          <a:ln/>
        </p:spPr>
      </p:sp>
      <p:sp>
        <p:nvSpPr>
          <p:cNvPr id="4" name="Text 2"/>
          <p:cNvSpPr/>
          <p:nvPr/>
        </p:nvSpPr>
        <p:spPr>
          <a:xfrm>
            <a:off x="487680" y="853440"/>
            <a:ext cx="1463040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4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Infrastructure Monitoring Tools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87680" y="2072640"/>
            <a:ext cx="4998720" cy="2560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87680" y="2072640"/>
            <a:ext cx="4998720" cy="73152"/>
          </a:xfrm>
          <a:prstGeom prst="rect">
            <a:avLst/>
          </a:prstGeom>
          <a:solidFill>
            <a:srgbClr val="E84A27"/>
          </a:solidFill>
          <a:ln/>
        </p:spPr>
      </p:sp>
      <p:sp>
        <p:nvSpPr>
          <p:cNvPr id="7" name="Text 5"/>
          <p:cNvSpPr/>
          <p:nvPr/>
        </p:nvSpPr>
        <p:spPr>
          <a:xfrm>
            <a:off x="670560" y="2255520"/>
            <a:ext cx="46329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Prometheus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70560" y="2743200"/>
            <a:ext cx="463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Open-source metrics monitoring (CNCF standard)</a:t>
            </a:r>
            <a:endParaRPr lang="en-US" sz="1600" dirty="0"/>
          </a:p>
        </p:txBody>
      </p:sp>
      <p:pic>
        <p:nvPicPr>
          <p:cNvPr id="9" name="Image 0" descr="https://kimi-img.moonshot.cn/pub/slides/okc/bd3jv5ntuemkm/mnt/agents/output/infrastructure/logos/5_File_Prometheus_software_logo_svg.png">    </p:cNvPr>
          <p:cNvPicPr>
            <a:picLocks noChangeAspect="1"/>
          </p:cNvPicPr>
          <p:nvPr/>
        </p:nvPicPr>
        <p:blipFill>
          <a:blip r:embed="rId1"/>
          <a:srcRect l="0" r="0" t="-553" b="-553"/>
          <a:stretch/>
        </p:blipFill>
        <p:spPr>
          <a:xfrm>
            <a:off x="4511040" y="2255520"/>
            <a:ext cx="609600" cy="60960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5730240" y="2072640"/>
            <a:ext cx="4998720" cy="2560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730240" y="2072640"/>
            <a:ext cx="4998720" cy="73152"/>
          </a:xfrm>
          <a:prstGeom prst="rect">
            <a:avLst/>
          </a:prstGeom>
          <a:solidFill>
            <a:srgbClr val="89BA57"/>
          </a:solidFill>
          <a:ln/>
        </p:spPr>
      </p:sp>
      <p:sp>
        <p:nvSpPr>
          <p:cNvPr id="12" name="Text 9"/>
          <p:cNvSpPr/>
          <p:nvPr/>
        </p:nvSpPr>
        <p:spPr>
          <a:xfrm>
            <a:off x="5913120" y="2255520"/>
            <a:ext cx="46329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 CloudWatch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5913120" y="2743200"/>
            <a:ext cx="463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AWS-native monitoring &amp; logging</a:t>
            </a:r>
            <a:endParaRPr lang="en-US" sz="1600" dirty="0"/>
          </a:p>
        </p:txBody>
      </p:sp>
      <p:pic>
        <p:nvPicPr>
          <p:cNvPr id="14" name="Image 1" descr="https://kimi-img.moonshot.cn/pub/slides/okc/bd3jv5ntuemkm/mnt/agents/output/infrastructure/logos/7_aws_cloudwatch_logo_png_transparent.png">    </p:cNvPr>
          <p:cNvPicPr>
            <a:picLocks noChangeAspect="1"/>
          </p:cNvPicPr>
          <p:nvPr/>
        </p:nvPicPr>
        <p:blipFill>
          <a:blip r:embed="rId2"/>
          <a:srcRect l="-5866" r="-5866" t="0" b="0"/>
          <a:stretch/>
        </p:blipFill>
        <p:spPr>
          <a:xfrm>
            <a:off x="9753600" y="2255520"/>
            <a:ext cx="609600" cy="609600"/>
          </a:xfrm>
          <a:prstGeom prst="rect">
            <a:avLst/>
          </a:prstGeom>
        </p:spPr>
      </p:pic>
      <p:sp>
        <p:nvSpPr>
          <p:cNvPr id="15" name="Shape 11"/>
          <p:cNvSpPr/>
          <p:nvPr/>
        </p:nvSpPr>
        <p:spPr>
          <a:xfrm>
            <a:off x="10972800" y="2072640"/>
            <a:ext cx="4998720" cy="2560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10972800" y="2072640"/>
            <a:ext cx="4998720" cy="73152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17" name="Text 13"/>
          <p:cNvSpPr/>
          <p:nvPr/>
        </p:nvSpPr>
        <p:spPr>
          <a:xfrm>
            <a:off x="11155680" y="2255520"/>
            <a:ext cx="46329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Nagios</a:t>
            </a:r>
            <a:endParaRPr lang="en-US" sz="1600" dirty="0"/>
          </a:p>
        </p:txBody>
      </p:sp>
      <p:sp>
        <p:nvSpPr>
          <p:cNvPr id="18" name="Text 14"/>
          <p:cNvSpPr/>
          <p:nvPr/>
        </p:nvSpPr>
        <p:spPr>
          <a:xfrm>
            <a:off x="11155680" y="2743200"/>
            <a:ext cx="463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Classic infra &amp; network monitoring</a:t>
            </a:r>
            <a:endParaRPr lang="en-US" sz="1600" dirty="0"/>
          </a:p>
        </p:txBody>
      </p:sp>
      <p:pic>
        <p:nvPicPr>
          <p:cNvPr id="19" name="Image 2" descr="https://kimi-img.moonshot.cn/pub/slides/okc/bd3jv5ntuemkm/mnt/agents/output/infrastructure/logos/1_File_Nagios_logo_png_Wikimedia_Common.png">    </p:cNvPr>
          <p:cNvPicPr>
            <a:picLocks noChangeAspect="1"/>
          </p:cNvPicPr>
          <p:nvPr/>
        </p:nvPicPr>
        <p:blipFill>
          <a:blip r:embed="rId3"/>
          <a:srcRect l="0" r="0" t="-151613" b="-151612"/>
          <a:stretch/>
        </p:blipFill>
        <p:spPr>
          <a:xfrm>
            <a:off x="14996160" y="2255520"/>
            <a:ext cx="609600" cy="609600"/>
          </a:xfrm>
          <a:prstGeom prst="rect">
            <a:avLst/>
          </a:prstGeom>
        </p:spPr>
      </p:pic>
      <p:sp>
        <p:nvSpPr>
          <p:cNvPr id="20" name="Shape 15"/>
          <p:cNvSpPr/>
          <p:nvPr/>
        </p:nvSpPr>
        <p:spPr>
          <a:xfrm>
            <a:off x="487680" y="4998720"/>
            <a:ext cx="4998720" cy="2560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487680" y="4998720"/>
            <a:ext cx="4998720" cy="73152"/>
          </a:xfrm>
          <a:prstGeom prst="rect">
            <a:avLst/>
          </a:prstGeom>
          <a:solidFill>
            <a:srgbClr val="CC0000"/>
          </a:solidFill>
          <a:ln/>
        </p:spPr>
      </p:sp>
      <p:sp>
        <p:nvSpPr>
          <p:cNvPr id="22" name="Text 17"/>
          <p:cNvSpPr/>
          <p:nvPr/>
        </p:nvSpPr>
        <p:spPr>
          <a:xfrm>
            <a:off x="670560" y="5181600"/>
            <a:ext cx="46329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Zabbix</a:t>
            </a:r>
            <a:endParaRPr lang="en-US" sz="1600" dirty="0"/>
          </a:p>
        </p:txBody>
      </p:sp>
      <p:sp>
        <p:nvSpPr>
          <p:cNvPr id="23" name="Text 18"/>
          <p:cNvSpPr/>
          <p:nvPr/>
        </p:nvSpPr>
        <p:spPr>
          <a:xfrm>
            <a:off x="670560" y="5669280"/>
            <a:ext cx="463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open-source monitoring</a:t>
            </a:r>
            <a:endParaRPr lang="en-US" sz="1600" dirty="0"/>
          </a:p>
        </p:txBody>
      </p:sp>
      <p:pic>
        <p:nvPicPr>
          <p:cNvPr id="24" name="Image 3" descr="https://kimi-img.moonshot.cn/pub/slides/okc/bd3jv5ntuemkm/mnt/agents/output/infrastructure/logos/6_File_Zabbix_logo_svg_Wikimedia_Common.png">    </p:cNvPr>
          <p:cNvPicPr>
            <a:picLocks noChangeAspect="1"/>
          </p:cNvPicPr>
          <p:nvPr/>
        </p:nvPicPr>
        <p:blipFill>
          <a:blip r:embed="rId4"/>
          <a:srcRect l="0" r="0" t="-140665" b="-140666"/>
          <a:stretch/>
        </p:blipFill>
        <p:spPr>
          <a:xfrm>
            <a:off x="4511040" y="5181600"/>
            <a:ext cx="609600" cy="609600"/>
          </a:xfrm>
          <a:prstGeom prst="rect">
            <a:avLst/>
          </a:prstGeom>
        </p:spPr>
      </p:pic>
      <p:sp>
        <p:nvSpPr>
          <p:cNvPr id="25" name="Shape 19"/>
          <p:cNvSpPr/>
          <p:nvPr/>
        </p:nvSpPr>
        <p:spPr>
          <a:xfrm>
            <a:off x="5730240" y="4998720"/>
            <a:ext cx="4998720" cy="2560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6" name="Shape 20"/>
          <p:cNvSpPr/>
          <p:nvPr/>
        </p:nvSpPr>
        <p:spPr>
          <a:xfrm>
            <a:off x="5730240" y="4998720"/>
            <a:ext cx="4998720" cy="73152"/>
          </a:xfrm>
          <a:prstGeom prst="rect">
            <a:avLst/>
          </a:prstGeom>
          <a:solidFill>
            <a:srgbClr val="622CBC"/>
          </a:solidFill>
          <a:ln/>
        </p:spPr>
      </p:sp>
      <p:sp>
        <p:nvSpPr>
          <p:cNvPr id="27" name="Text 21"/>
          <p:cNvSpPr/>
          <p:nvPr/>
        </p:nvSpPr>
        <p:spPr>
          <a:xfrm>
            <a:off x="5913120" y="5181600"/>
            <a:ext cx="46329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Datadog</a:t>
            </a:r>
            <a:endParaRPr lang="en-US" sz="1600" dirty="0"/>
          </a:p>
        </p:txBody>
      </p:sp>
      <p:sp>
        <p:nvSpPr>
          <p:cNvPr id="28" name="Text 22"/>
          <p:cNvSpPr/>
          <p:nvPr/>
        </p:nvSpPr>
        <p:spPr>
          <a:xfrm>
            <a:off x="5913120" y="5669280"/>
            <a:ext cx="463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SaaS full-stack observability platform</a:t>
            </a:r>
            <a:endParaRPr lang="en-US" sz="1600" dirty="0"/>
          </a:p>
        </p:txBody>
      </p:sp>
      <p:pic>
        <p:nvPicPr>
          <p:cNvPr id="29" name="Image 4" descr="https://kimi-img.moonshot.cn/pub/slides/okc/bd3jv5ntuemkm/mnt/agents/output/infrastructure/logos/9_Datadog_Logo_PNG_Vector_AI_EPS_CDR.pn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9753600" y="51816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5619" cy="9144000"/>
          </a:xfrm>
          <a:prstGeom prst="rect">
            <a:avLst/>
          </a:prstGeom>
          <a:solidFill>
            <a:srgbClr val="FAFAF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53440"/>
            <a:ext cx="146304" cy="853440"/>
          </a:xfrm>
          <a:prstGeom prst="rect">
            <a:avLst/>
          </a:prstGeom>
          <a:solidFill>
            <a:srgbClr val="9333EA"/>
          </a:solidFill>
          <a:ln/>
        </p:spPr>
      </p:sp>
      <p:sp>
        <p:nvSpPr>
          <p:cNvPr id="4" name="Text 2"/>
          <p:cNvSpPr/>
          <p:nvPr/>
        </p:nvSpPr>
        <p:spPr>
          <a:xfrm>
            <a:off x="487680" y="853440"/>
            <a:ext cx="1463040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4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Visualization &amp; Dashboarding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87680" y="2072640"/>
            <a:ext cx="7437120" cy="2560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87680" y="2072640"/>
            <a:ext cx="7437120" cy="73152"/>
          </a:xfrm>
          <a:prstGeom prst="rect">
            <a:avLst/>
          </a:prstGeom>
          <a:solidFill>
            <a:srgbClr val="FB8520"/>
          </a:solidFill>
          <a:ln/>
        </p:spPr>
      </p:sp>
      <p:sp>
        <p:nvSpPr>
          <p:cNvPr id="7" name="Text 5"/>
          <p:cNvSpPr/>
          <p:nvPr/>
        </p:nvSpPr>
        <p:spPr>
          <a:xfrm>
            <a:off x="670560" y="2255520"/>
            <a:ext cx="70713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Grafana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70560" y="2743200"/>
            <a:ext cx="707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Dashboard &amp; visualization platform</a:t>
            </a:r>
            <a:endParaRPr lang="en-US" sz="1600" dirty="0"/>
          </a:p>
        </p:txBody>
      </p:sp>
      <p:pic>
        <p:nvPicPr>
          <p:cNvPr id="9" name="Image 0" descr="https://kimi-img.moonshot.cn/pub/slides/okc/bd3jv5ntuemkm/mnt/agents/output/infrastructure/logos/9_Grafana_.png">    </p:cNvPr>
          <p:cNvPicPr>
            <a:picLocks noChangeAspect="1"/>
          </p:cNvPicPr>
          <p:nvPr/>
        </p:nvPicPr>
        <p:blipFill>
          <a:blip r:embed="rId1"/>
          <a:srcRect l="0" r="0" t="-50000" b="-50000"/>
          <a:stretch/>
        </p:blipFill>
        <p:spPr>
          <a:xfrm>
            <a:off x="6949440" y="2255520"/>
            <a:ext cx="609600" cy="60960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8290560" y="2072640"/>
            <a:ext cx="7437120" cy="2560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8290560" y="2072640"/>
            <a:ext cx="7437120" cy="73152"/>
          </a:xfrm>
          <a:prstGeom prst="rect">
            <a:avLst/>
          </a:prstGeom>
          <a:solidFill>
            <a:srgbClr val="FB8520"/>
          </a:solidFill>
          <a:ln/>
        </p:spPr>
      </p:sp>
      <p:sp>
        <p:nvSpPr>
          <p:cNvPr id="12" name="Text 9"/>
          <p:cNvSpPr/>
          <p:nvPr/>
        </p:nvSpPr>
        <p:spPr>
          <a:xfrm>
            <a:off x="8473440" y="2255520"/>
            <a:ext cx="70713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Kibana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8473440" y="2743200"/>
            <a:ext cx="707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Visualization for Elasticsearch</a:t>
            </a:r>
            <a:endParaRPr lang="en-US" sz="1600" dirty="0"/>
          </a:p>
        </p:txBody>
      </p:sp>
      <p:pic>
        <p:nvPicPr>
          <p:cNvPr id="14" name="Image 1" descr="https://kimi-img.moonshot.cn/pub/slides/okc/bd3jv5ntuemkm/mnt/agents/output/infrastructure/logos/4_Elastic_Kibana_Logo_PNG_Transparent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14752320" y="2255520"/>
            <a:ext cx="609600" cy="609600"/>
          </a:xfrm>
          <a:prstGeom prst="rect">
            <a:avLst/>
          </a:prstGeom>
        </p:spPr>
      </p:pic>
      <p:sp>
        <p:nvSpPr>
          <p:cNvPr id="15" name="Shape 11"/>
          <p:cNvSpPr/>
          <p:nvPr/>
        </p:nvSpPr>
        <p:spPr>
          <a:xfrm>
            <a:off x="487680" y="4998720"/>
            <a:ext cx="7437120" cy="2560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487680" y="4998720"/>
            <a:ext cx="7437120" cy="73152"/>
          </a:xfrm>
          <a:prstGeom prst="rect">
            <a:avLst/>
          </a:prstGeom>
          <a:solidFill>
            <a:srgbClr val="E44D2D"/>
          </a:solidFill>
          <a:ln/>
        </p:spPr>
      </p:sp>
      <p:sp>
        <p:nvSpPr>
          <p:cNvPr id="17" name="Text 13"/>
          <p:cNvSpPr/>
          <p:nvPr/>
        </p:nvSpPr>
        <p:spPr>
          <a:xfrm>
            <a:off x="670560" y="5181600"/>
            <a:ext cx="70713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Tableau</a:t>
            </a:r>
            <a:endParaRPr lang="en-US" sz="1600" dirty="0"/>
          </a:p>
        </p:txBody>
      </p:sp>
      <p:sp>
        <p:nvSpPr>
          <p:cNvPr id="18" name="Text 14"/>
          <p:cNvSpPr/>
          <p:nvPr/>
        </p:nvSpPr>
        <p:spPr>
          <a:xfrm>
            <a:off x="670560" y="5669280"/>
            <a:ext cx="707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analytics dashboards</a:t>
            </a:r>
            <a:endParaRPr lang="en-US" sz="1600" dirty="0"/>
          </a:p>
        </p:txBody>
      </p:sp>
      <p:pic>
        <p:nvPicPr>
          <p:cNvPr id="19" name="Image 2" descr="https://kimi-img.moonshot.cn/pub/slides/okc/bd3jv5ntuemkm/mnt/agents/output/infrastructure/logos/10_Tableau_Logo_Brand_Assets_SVG_PNG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6949440" y="5181600"/>
            <a:ext cx="609600" cy="609600"/>
          </a:xfrm>
          <a:prstGeom prst="rect">
            <a:avLst/>
          </a:prstGeom>
        </p:spPr>
      </p:pic>
      <p:sp>
        <p:nvSpPr>
          <p:cNvPr id="20" name="Shape 15"/>
          <p:cNvSpPr/>
          <p:nvPr/>
        </p:nvSpPr>
        <p:spPr>
          <a:xfrm>
            <a:off x="8290560" y="4998720"/>
            <a:ext cx="7437120" cy="2560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8290560" y="4998720"/>
            <a:ext cx="7437120" cy="73152"/>
          </a:xfrm>
          <a:prstGeom prst="rect">
            <a:avLst/>
          </a:prstGeom>
          <a:solidFill>
            <a:srgbClr val="E1B941"/>
          </a:solidFill>
          <a:ln/>
        </p:spPr>
      </p:sp>
      <p:sp>
        <p:nvSpPr>
          <p:cNvPr id="22" name="Text 17"/>
          <p:cNvSpPr/>
          <p:nvPr/>
        </p:nvSpPr>
        <p:spPr>
          <a:xfrm>
            <a:off x="8473440" y="5181600"/>
            <a:ext cx="70713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BI</a:t>
            </a:r>
            <a:endParaRPr lang="en-US" sz="1600" dirty="0"/>
          </a:p>
        </p:txBody>
      </p:sp>
      <p:sp>
        <p:nvSpPr>
          <p:cNvPr id="23" name="Text 18"/>
          <p:cNvSpPr/>
          <p:nvPr/>
        </p:nvSpPr>
        <p:spPr>
          <a:xfrm>
            <a:off x="8473440" y="5669280"/>
            <a:ext cx="707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Microsoft analytics dashboards</a:t>
            </a:r>
            <a:endParaRPr lang="en-US" sz="1600" dirty="0"/>
          </a:p>
        </p:txBody>
      </p:sp>
      <p:pic>
        <p:nvPicPr>
          <p:cNvPr id="24" name="Image 3" descr="https://kimi-img.moonshot.cn/pub/slides/okc/bd3jv5ntuemkm/mnt/agents/output/infrastructure/logos/1_Power_BI_Microsoft_Logo_PNG_Transparent.png">    </p:cNvPr>
          <p:cNvPicPr>
            <a:picLocks noChangeAspect="1"/>
          </p:cNvPicPr>
          <p:nvPr/>
        </p:nvPicPr>
        <p:blipFill>
          <a:blip r:embed="rId4"/>
          <a:srcRect l="0" r="0" t="-55337" b="-55337"/>
          <a:stretch/>
        </p:blipFill>
        <p:spPr>
          <a:xfrm>
            <a:off x="14752320" y="51816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5619" cy="9144000"/>
          </a:xfrm>
          <a:prstGeom prst="rect">
            <a:avLst/>
          </a:prstGeom>
          <a:solidFill>
            <a:srgbClr val="FAFAF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53440"/>
            <a:ext cx="146304" cy="853440"/>
          </a:xfrm>
          <a:prstGeom prst="rect">
            <a:avLst/>
          </a:prstGeom>
          <a:solidFill>
            <a:srgbClr val="CA8A04"/>
          </a:solidFill>
          <a:ln/>
        </p:spPr>
      </p:sp>
      <p:sp>
        <p:nvSpPr>
          <p:cNvPr id="4" name="Text 2"/>
          <p:cNvSpPr/>
          <p:nvPr/>
        </p:nvSpPr>
        <p:spPr>
          <a:xfrm>
            <a:off x="487680" y="853440"/>
            <a:ext cx="1463040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4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Log Monitoring / Observability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87680" y="2072640"/>
            <a:ext cx="4998720" cy="2560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87680" y="2072640"/>
            <a:ext cx="4998720" cy="73152"/>
          </a:xfrm>
          <a:prstGeom prst="rect">
            <a:avLst/>
          </a:prstGeom>
          <a:solidFill>
            <a:srgbClr val="FB8520"/>
          </a:solidFill>
          <a:ln/>
        </p:spPr>
      </p:sp>
      <p:sp>
        <p:nvSpPr>
          <p:cNvPr id="7" name="Text 5"/>
          <p:cNvSpPr/>
          <p:nvPr/>
        </p:nvSpPr>
        <p:spPr>
          <a:xfrm>
            <a:off x="670560" y="2255520"/>
            <a:ext cx="46329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Loki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70560" y="2743200"/>
            <a:ext cx="463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 aggregation (Grafana stack)</a:t>
            </a:r>
            <a:endParaRPr lang="en-US" sz="1600" dirty="0"/>
          </a:p>
        </p:txBody>
      </p:sp>
      <p:pic>
        <p:nvPicPr>
          <p:cNvPr id="9" name="Image 0" descr="https://kimi-img.moonshot.cn/pub/slides/okc/bd3jv5ntuemkm/mnt/agents/output/infrastructure/logos/8_Grafana_Loki_Grafana_Loki_documentatio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511040" y="2255520"/>
            <a:ext cx="609600" cy="60960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5730240" y="2072640"/>
            <a:ext cx="4998720" cy="2560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730240" y="2072640"/>
            <a:ext cx="4998720" cy="73152"/>
          </a:xfrm>
          <a:prstGeom prst="rect">
            <a:avLst/>
          </a:prstGeom>
          <a:solidFill>
            <a:srgbClr val="34679D"/>
          </a:solidFill>
          <a:ln/>
        </p:spPr>
      </p:sp>
      <p:sp>
        <p:nvSpPr>
          <p:cNvPr id="12" name="Text 9"/>
          <p:cNvSpPr/>
          <p:nvPr/>
        </p:nvSpPr>
        <p:spPr>
          <a:xfrm>
            <a:off x="5913120" y="2255520"/>
            <a:ext cx="46329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Elasticsearch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5913120" y="2743200"/>
            <a:ext cx="463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 storage &amp; search engine</a:t>
            </a:r>
            <a:endParaRPr lang="en-US" sz="1600" dirty="0"/>
          </a:p>
        </p:txBody>
      </p:sp>
      <p:pic>
        <p:nvPicPr>
          <p:cNvPr id="14" name="Image 1" descr="https://kimi-img.moonshot.cn/pub/slides/okc/bd3jv5ntuemkm/mnt/agents/output/infrastructure/logos/5_Free_Elastic_Search_Logo_Icon_Downloa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9753600" y="2255520"/>
            <a:ext cx="609600" cy="609600"/>
          </a:xfrm>
          <a:prstGeom prst="rect">
            <a:avLst/>
          </a:prstGeom>
        </p:spPr>
      </p:pic>
      <p:sp>
        <p:nvSpPr>
          <p:cNvPr id="15" name="Shape 11"/>
          <p:cNvSpPr/>
          <p:nvPr/>
        </p:nvSpPr>
        <p:spPr>
          <a:xfrm>
            <a:off x="10972800" y="2072640"/>
            <a:ext cx="4998720" cy="2560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10972800" y="2072640"/>
            <a:ext cx="4998720" cy="73152"/>
          </a:xfrm>
          <a:prstGeom prst="rect">
            <a:avLst/>
          </a:prstGeom>
          <a:solidFill>
            <a:srgbClr val="FECA38"/>
          </a:solidFill>
          <a:ln/>
        </p:spPr>
      </p:sp>
      <p:sp>
        <p:nvSpPr>
          <p:cNvPr id="17" name="Text 13"/>
          <p:cNvSpPr/>
          <p:nvPr/>
        </p:nvSpPr>
        <p:spPr>
          <a:xfrm>
            <a:off x="11155680" y="2255520"/>
            <a:ext cx="46329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Logstash</a:t>
            </a:r>
            <a:endParaRPr lang="en-US" sz="1600" dirty="0"/>
          </a:p>
        </p:txBody>
      </p:sp>
      <p:sp>
        <p:nvSpPr>
          <p:cNvPr id="18" name="Text 14"/>
          <p:cNvSpPr/>
          <p:nvPr/>
        </p:nvSpPr>
        <p:spPr>
          <a:xfrm>
            <a:off x="11155680" y="2743200"/>
            <a:ext cx="463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 pipeline processor</a:t>
            </a:r>
            <a:endParaRPr lang="en-US" sz="1600" dirty="0"/>
          </a:p>
        </p:txBody>
      </p:sp>
      <p:pic>
        <p:nvPicPr>
          <p:cNvPr id="19" name="Image 2" descr="https://kimi-img.moonshot.cn/pub/slides/okc/bd3jv5ntuemkm/mnt/agents/output/infrastructure/logos/2_Elasticco_logstash_logo_free_Icon.png">    </p:cNvPr>
          <p:cNvPicPr>
            <a:picLocks noChangeAspect="1"/>
          </p:cNvPicPr>
          <p:nvPr/>
        </p:nvPicPr>
        <p:blipFill>
          <a:blip r:embed="rId3"/>
          <a:srcRect l="0" r="0" t="-50000" b="-50000"/>
          <a:stretch/>
        </p:blipFill>
        <p:spPr>
          <a:xfrm>
            <a:off x="14996160" y="2255520"/>
            <a:ext cx="609600" cy="609600"/>
          </a:xfrm>
          <a:prstGeom prst="rect">
            <a:avLst/>
          </a:prstGeom>
        </p:spPr>
      </p:pic>
      <p:sp>
        <p:nvSpPr>
          <p:cNvPr id="20" name="Shape 15"/>
          <p:cNvSpPr/>
          <p:nvPr/>
        </p:nvSpPr>
        <p:spPr>
          <a:xfrm>
            <a:off x="487680" y="4998720"/>
            <a:ext cx="4998720" cy="2560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487680" y="4998720"/>
            <a:ext cx="4998720" cy="73152"/>
          </a:xfrm>
          <a:prstGeom prst="rect">
            <a:avLst/>
          </a:prstGeom>
          <a:solidFill>
            <a:srgbClr val="0089D4"/>
          </a:solidFill>
          <a:ln/>
        </p:spPr>
      </p:sp>
      <p:sp>
        <p:nvSpPr>
          <p:cNvPr id="22" name="Text 17"/>
          <p:cNvSpPr/>
          <p:nvPr/>
        </p:nvSpPr>
        <p:spPr>
          <a:xfrm>
            <a:off x="670560" y="5181600"/>
            <a:ext cx="46329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Fluentd</a:t>
            </a:r>
            <a:endParaRPr lang="en-US" sz="1600" dirty="0"/>
          </a:p>
        </p:txBody>
      </p:sp>
      <p:sp>
        <p:nvSpPr>
          <p:cNvPr id="23" name="Text 18"/>
          <p:cNvSpPr/>
          <p:nvPr/>
        </p:nvSpPr>
        <p:spPr>
          <a:xfrm>
            <a:off x="670560" y="5669280"/>
            <a:ext cx="463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 collector &amp; forwarder</a:t>
            </a:r>
            <a:endParaRPr lang="en-US" sz="1600" dirty="0"/>
          </a:p>
        </p:txBody>
      </p:sp>
      <p:pic>
        <p:nvPicPr>
          <p:cNvPr id="24" name="Image 3" descr="https://kimi-img.moonshot.cn/pub/slides/okc/bd3jv5ntuemkm/mnt/agents/output/infrastructure/logos/3_Logo_Fluentd.png">    </p:cNvPr>
          <p:cNvPicPr>
            <a:picLocks noChangeAspect="1"/>
          </p:cNvPicPr>
          <p:nvPr/>
        </p:nvPicPr>
        <p:blipFill>
          <a:blip r:embed="rId4"/>
          <a:srcRect l="0" r="0" t="-6071" b="-6071"/>
          <a:stretch/>
        </p:blipFill>
        <p:spPr>
          <a:xfrm>
            <a:off x="4511040" y="5181600"/>
            <a:ext cx="609600" cy="609600"/>
          </a:xfrm>
          <a:prstGeom prst="rect">
            <a:avLst/>
          </a:prstGeom>
        </p:spPr>
      </p:pic>
      <p:sp>
        <p:nvSpPr>
          <p:cNvPr id="25" name="Shape 19"/>
          <p:cNvSpPr/>
          <p:nvPr/>
        </p:nvSpPr>
        <p:spPr>
          <a:xfrm>
            <a:off x="5730240" y="4998720"/>
            <a:ext cx="4998720" cy="2560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6" name="Shape 20"/>
          <p:cNvSpPr/>
          <p:nvPr/>
        </p:nvSpPr>
        <p:spPr>
          <a:xfrm>
            <a:off x="5730240" y="4998720"/>
            <a:ext cx="4998720" cy="73152"/>
          </a:xfrm>
          <a:prstGeom prst="rect">
            <a:avLst/>
          </a:prstGeom>
          <a:solidFill>
            <a:srgbClr val="57268C"/>
          </a:solidFill>
          <a:ln/>
        </p:spPr>
      </p:sp>
      <p:sp>
        <p:nvSpPr>
          <p:cNvPr id="27" name="Text 21"/>
          <p:cNvSpPr/>
          <p:nvPr/>
        </p:nvSpPr>
        <p:spPr>
          <a:xfrm>
            <a:off x="5913120" y="5181600"/>
            <a:ext cx="46329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Splunk</a:t>
            </a:r>
            <a:endParaRPr lang="en-US" sz="1600" dirty="0"/>
          </a:p>
        </p:txBody>
      </p:sp>
      <p:sp>
        <p:nvSpPr>
          <p:cNvPr id="28" name="Text 22"/>
          <p:cNvSpPr/>
          <p:nvPr/>
        </p:nvSpPr>
        <p:spPr>
          <a:xfrm>
            <a:off x="5913120" y="5669280"/>
            <a:ext cx="463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log analytics platform</a:t>
            </a:r>
            <a:endParaRPr lang="en-US" sz="1600" dirty="0"/>
          </a:p>
        </p:txBody>
      </p:sp>
      <p:sp>
        <p:nvSpPr>
          <p:cNvPr id="29" name="Text 23"/>
          <p:cNvSpPr/>
          <p:nvPr/>
        </p:nvSpPr>
        <p:spPr>
          <a:xfrm>
            <a:off x="5913120" y="6461760"/>
            <a:ext cx="46329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Logo: https://upload.wikimedia.org/wikipedia/common...</a:t>
            </a:r>
            <a:endParaRPr lang="en-US" sz="1600" dirty="0"/>
          </a:p>
        </p:txBody>
      </p:sp>
      <p:sp>
        <p:nvSpPr>
          <p:cNvPr id="30" name="Shape 24"/>
          <p:cNvSpPr/>
          <p:nvPr/>
        </p:nvSpPr>
        <p:spPr>
          <a:xfrm>
            <a:off x="9753600" y="5181600"/>
            <a:ext cx="609600" cy="609600"/>
          </a:xfrm>
          <a:prstGeom prst="ellipse">
            <a:avLst/>
          </a:prstGeom>
          <a:solidFill>
            <a:srgbClr val="57268C"/>
          </a:solidFill>
          <a:ln/>
        </p:spPr>
      </p:sp>
    </p:spTree>
  </p:cSld>
  <p:clrMapOvr>
    <a:masterClrMapping/>
  </p:clrMapOvr>
  <p:transition>
    <p:fade/>
    <p:spd val="me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5619" cy="9144000"/>
          </a:xfrm>
          <a:prstGeom prst="rect">
            <a:avLst/>
          </a:prstGeom>
          <a:solidFill>
            <a:srgbClr val="FAFAF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53440"/>
            <a:ext cx="146304" cy="853440"/>
          </a:xfrm>
          <a:prstGeom prst="rect">
            <a:avLst/>
          </a:prstGeom>
          <a:solidFill>
            <a:srgbClr val="9333EA"/>
          </a:solidFill>
          <a:ln/>
        </p:spPr>
      </p:sp>
      <p:sp>
        <p:nvSpPr>
          <p:cNvPr id="4" name="Text 2"/>
          <p:cNvSpPr/>
          <p:nvPr/>
        </p:nvSpPr>
        <p:spPr>
          <a:xfrm>
            <a:off x="487680" y="853440"/>
            <a:ext cx="1463040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4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Synthetic Monitoring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87680" y="2072640"/>
            <a:ext cx="7437120" cy="2560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87680" y="2072640"/>
            <a:ext cx="7437120" cy="73152"/>
          </a:xfrm>
          <a:prstGeom prst="rect">
            <a:avLst/>
          </a:prstGeom>
          <a:solidFill>
            <a:srgbClr val="FFCC00"/>
          </a:solidFill>
          <a:ln/>
        </p:spPr>
      </p:sp>
      <p:sp>
        <p:nvSpPr>
          <p:cNvPr id="7" name="Text 5"/>
          <p:cNvSpPr/>
          <p:nvPr/>
        </p:nvSpPr>
        <p:spPr>
          <a:xfrm>
            <a:off x="670560" y="2255520"/>
            <a:ext cx="70713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Pingdom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70560" y="2743200"/>
            <a:ext cx="707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Website uptime &amp; synthetic checks</a:t>
            </a:r>
            <a:endParaRPr lang="en-US" sz="1600" dirty="0"/>
          </a:p>
        </p:txBody>
      </p:sp>
      <p:pic>
        <p:nvPicPr>
          <p:cNvPr id="9" name="Image 0" descr="https://kimi-img.moonshot.cn/pub/slides/okc/bd3jv5ntuemkm/mnt/agents/output/infrastructure/logos/6_File_Pingdom_svg_Wikimedia_Common.png">    </p:cNvPr>
          <p:cNvPicPr>
            <a:picLocks noChangeAspect="1"/>
          </p:cNvPicPr>
          <p:nvPr/>
        </p:nvPicPr>
        <p:blipFill>
          <a:blip r:embed="rId1"/>
          <a:srcRect l="0" r="0" t="-192731" b="-192732"/>
          <a:stretch/>
        </p:blipFill>
        <p:spPr>
          <a:xfrm>
            <a:off x="6949440" y="2255520"/>
            <a:ext cx="609600" cy="60960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8290560" y="2072640"/>
            <a:ext cx="7437120" cy="2560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8290560" y="2072640"/>
            <a:ext cx="7437120" cy="73152"/>
          </a:xfrm>
          <a:prstGeom prst="rect">
            <a:avLst/>
          </a:prstGeom>
          <a:solidFill>
            <a:srgbClr val="622CBC"/>
          </a:solidFill>
          <a:ln/>
        </p:spPr>
      </p:sp>
      <p:sp>
        <p:nvSpPr>
          <p:cNvPr id="12" name="Text 9"/>
          <p:cNvSpPr/>
          <p:nvPr/>
        </p:nvSpPr>
        <p:spPr>
          <a:xfrm>
            <a:off x="8473440" y="2255520"/>
            <a:ext cx="70713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Datadog Synthetic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8473440" y="2743200"/>
            <a:ext cx="707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&amp; user journey testing</a:t>
            </a:r>
            <a:endParaRPr lang="en-US" sz="1600" dirty="0"/>
          </a:p>
        </p:txBody>
      </p:sp>
      <p:pic>
        <p:nvPicPr>
          <p:cNvPr id="14" name="Image 1" descr="https://kimi-img.moonshot.cn/pub/slides/okc/bd3jv5ntuemkm/mnt/agents/output/infrastructure/logos/9_Datadog_Logo_PNG_Vector_AI_EPS_CDR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14752320" y="2255520"/>
            <a:ext cx="609600" cy="609600"/>
          </a:xfrm>
          <a:prstGeom prst="rect">
            <a:avLst/>
          </a:prstGeom>
        </p:spPr>
      </p:pic>
      <p:sp>
        <p:nvSpPr>
          <p:cNvPr id="15" name="Shape 11"/>
          <p:cNvSpPr/>
          <p:nvPr/>
        </p:nvSpPr>
        <p:spPr>
          <a:xfrm>
            <a:off x="487680" y="4998720"/>
            <a:ext cx="7437120" cy="2560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487680" y="4998720"/>
            <a:ext cx="7437120" cy="73152"/>
          </a:xfrm>
          <a:prstGeom prst="rect">
            <a:avLst/>
          </a:prstGeom>
          <a:solidFill>
            <a:srgbClr val="1CE783"/>
          </a:solidFill>
          <a:ln/>
        </p:spPr>
      </p:sp>
      <p:sp>
        <p:nvSpPr>
          <p:cNvPr id="17" name="Text 13"/>
          <p:cNvSpPr/>
          <p:nvPr/>
        </p:nvSpPr>
        <p:spPr>
          <a:xfrm>
            <a:off x="670560" y="5181600"/>
            <a:ext cx="70713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Relic</a:t>
            </a:r>
            <a:endParaRPr lang="en-US" sz="1600" dirty="0"/>
          </a:p>
        </p:txBody>
      </p:sp>
      <p:sp>
        <p:nvSpPr>
          <p:cNvPr id="18" name="Text 14"/>
          <p:cNvSpPr/>
          <p:nvPr/>
        </p:nvSpPr>
        <p:spPr>
          <a:xfrm>
            <a:off x="670560" y="5669280"/>
            <a:ext cx="707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Full-stack monitoring + synthetic</a:t>
            </a:r>
            <a:endParaRPr lang="en-US" sz="1600" dirty="0"/>
          </a:p>
        </p:txBody>
      </p:sp>
      <p:pic>
        <p:nvPicPr>
          <p:cNvPr id="19" name="Image 2" descr="https://kimi-img.moonshot.cn/pub/slides/okc/bd3jv5ntuemkm/mnt/agents/output/infrastructure/logos/5_Media_Assets_New_Relic.png">    </p:cNvPr>
          <p:cNvPicPr>
            <a:picLocks noChangeAspect="1"/>
          </p:cNvPicPr>
          <p:nvPr/>
        </p:nvPicPr>
        <p:blipFill>
          <a:blip r:embed="rId3"/>
          <a:srcRect l="0" r="0" t="-207003" b="-207003"/>
          <a:stretch/>
        </p:blipFill>
        <p:spPr>
          <a:xfrm>
            <a:off x="6949440" y="5181600"/>
            <a:ext cx="609600" cy="609600"/>
          </a:xfrm>
          <a:prstGeom prst="rect">
            <a:avLst/>
          </a:prstGeom>
        </p:spPr>
      </p:pic>
      <p:sp>
        <p:nvSpPr>
          <p:cNvPr id="20" name="Shape 15"/>
          <p:cNvSpPr/>
          <p:nvPr/>
        </p:nvSpPr>
        <p:spPr>
          <a:xfrm>
            <a:off x="8290560" y="4998720"/>
            <a:ext cx="7437120" cy="2560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8290560" y="4998720"/>
            <a:ext cx="7437120" cy="73152"/>
          </a:xfrm>
          <a:prstGeom prst="rect">
            <a:avLst/>
          </a:prstGeom>
          <a:solidFill>
            <a:srgbClr val="2A9D8F"/>
          </a:solidFill>
          <a:ln/>
        </p:spPr>
      </p:sp>
      <p:sp>
        <p:nvSpPr>
          <p:cNvPr id="22" name="Text 17"/>
          <p:cNvSpPr/>
          <p:nvPr/>
        </p:nvSpPr>
        <p:spPr>
          <a:xfrm>
            <a:off x="8473440" y="5181600"/>
            <a:ext cx="70713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UptimeRobot</a:t>
            </a:r>
            <a:endParaRPr lang="en-US" sz="1600" dirty="0"/>
          </a:p>
        </p:txBody>
      </p:sp>
      <p:sp>
        <p:nvSpPr>
          <p:cNvPr id="23" name="Text 18"/>
          <p:cNvSpPr/>
          <p:nvPr/>
        </p:nvSpPr>
        <p:spPr>
          <a:xfrm>
            <a:off x="8473440" y="5669280"/>
            <a:ext cx="707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 uptime monitoring</a:t>
            </a:r>
            <a:endParaRPr lang="en-US" sz="1600" dirty="0"/>
          </a:p>
        </p:txBody>
      </p:sp>
      <p:pic>
        <p:nvPicPr>
          <p:cNvPr id="24" name="Image 3" descr="https://kimi-img.moonshot.cn/pub/slides/okc/bd3jv5ntuemkm/mnt/agents/output/infrastructure/logos/10_Connect_With_Uptime_Robot_Api_Without.png">    </p:cNvPr>
          <p:cNvPicPr>
            <a:picLocks noChangeAspect="1"/>
          </p:cNvPicPr>
          <p:nvPr/>
        </p:nvPicPr>
        <p:blipFill>
          <a:blip r:embed="rId4"/>
          <a:srcRect l="0" r="0" t="-12413" b="-12413"/>
          <a:stretch/>
        </p:blipFill>
        <p:spPr>
          <a:xfrm>
            <a:off x="14752320" y="51816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5619" cy="9144000"/>
          </a:xfrm>
          <a:prstGeom prst="rect">
            <a:avLst/>
          </a:prstGeom>
          <a:solidFill>
            <a:srgbClr val="FAFAF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53440"/>
            <a:ext cx="146304" cy="853440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4" name="Text 2"/>
          <p:cNvSpPr/>
          <p:nvPr/>
        </p:nvSpPr>
        <p:spPr>
          <a:xfrm>
            <a:off x="487680" y="853440"/>
            <a:ext cx="1463040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4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KPI / Business Monitoring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87680" y="2072640"/>
            <a:ext cx="7437120" cy="2560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87680" y="2072640"/>
            <a:ext cx="7437120" cy="73152"/>
          </a:xfrm>
          <a:prstGeom prst="rect">
            <a:avLst/>
          </a:prstGeom>
          <a:solidFill>
            <a:srgbClr val="EA9500"/>
          </a:solidFill>
          <a:ln/>
        </p:spPr>
      </p:sp>
      <p:sp>
        <p:nvSpPr>
          <p:cNvPr id="7" name="Text 5"/>
          <p:cNvSpPr/>
          <p:nvPr/>
        </p:nvSpPr>
        <p:spPr>
          <a:xfrm>
            <a:off x="670560" y="2255520"/>
            <a:ext cx="70713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Analytics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70560" y="2743200"/>
            <a:ext cx="707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Website &amp; user analytics</a:t>
            </a:r>
            <a:endParaRPr lang="en-US" sz="1600" dirty="0"/>
          </a:p>
        </p:txBody>
      </p:sp>
      <p:pic>
        <p:nvPicPr>
          <p:cNvPr id="9" name="Image 0" descr="https://kimi-img.moonshot.cn/pub/slides/okc/bd3jv5ntuemkm/mnt/agents/output/infrastructure/logos/2_Google_Analytics_4_GA4_Logo_Explained.png">    </p:cNvPr>
          <p:cNvPicPr>
            <a:picLocks noChangeAspect="1"/>
          </p:cNvPicPr>
          <p:nvPr/>
        </p:nvPicPr>
        <p:blipFill>
          <a:blip r:embed="rId1"/>
          <a:srcRect l="0" r="0" t="-95278" b="-95278"/>
          <a:stretch/>
        </p:blipFill>
        <p:spPr>
          <a:xfrm>
            <a:off x="6949440" y="2255520"/>
            <a:ext cx="609600" cy="60960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8290560" y="2072640"/>
            <a:ext cx="7437120" cy="2560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8290560" y="2072640"/>
            <a:ext cx="7437120" cy="73152"/>
          </a:xfrm>
          <a:prstGeom prst="rect">
            <a:avLst/>
          </a:prstGeom>
          <a:solidFill>
            <a:srgbClr val="7832FF"/>
          </a:solidFill>
          <a:ln/>
        </p:spPr>
      </p:sp>
      <p:sp>
        <p:nvSpPr>
          <p:cNvPr id="12" name="Text 9"/>
          <p:cNvSpPr/>
          <p:nvPr/>
        </p:nvSpPr>
        <p:spPr>
          <a:xfrm>
            <a:off x="8473440" y="2255520"/>
            <a:ext cx="70713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Mixpanel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8473440" y="2743200"/>
            <a:ext cx="707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analytics</a:t>
            </a:r>
            <a:endParaRPr lang="en-US" sz="1600" dirty="0"/>
          </a:p>
        </p:txBody>
      </p:sp>
      <p:pic>
        <p:nvPicPr>
          <p:cNvPr id="14" name="Image 1" descr="https://kimi-img.moonshot.cn/pub/slides/okc/bd3jv5ntuemkm/mnt/agents/output/infrastructure/logos/3_File_Mixpanel_full_logo_purple_png.png">    </p:cNvPr>
          <p:cNvPicPr>
            <a:picLocks noChangeAspect="1"/>
          </p:cNvPicPr>
          <p:nvPr/>
        </p:nvPicPr>
        <p:blipFill>
          <a:blip r:embed="rId2"/>
          <a:srcRect l="0" r="0" t="-98816" b="-98816"/>
          <a:stretch/>
        </p:blipFill>
        <p:spPr>
          <a:xfrm>
            <a:off x="14752320" y="2255520"/>
            <a:ext cx="609600" cy="609600"/>
          </a:xfrm>
          <a:prstGeom prst="rect">
            <a:avLst/>
          </a:prstGeom>
        </p:spPr>
      </p:pic>
      <p:sp>
        <p:nvSpPr>
          <p:cNvPr id="15" name="Shape 11"/>
          <p:cNvSpPr/>
          <p:nvPr/>
        </p:nvSpPr>
        <p:spPr>
          <a:xfrm>
            <a:off x="487680" y="4998720"/>
            <a:ext cx="7437120" cy="2560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487680" y="4998720"/>
            <a:ext cx="7437120" cy="73152"/>
          </a:xfrm>
          <a:prstGeom prst="rect">
            <a:avLst/>
          </a:prstGeom>
          <a:solidFill>
            <a:srgbClr val="1E64FF"/>
          </a:solidFill>
          <a:ln/>
        </p:spPr>
      </p:sp>
      <p:sp>
        <p:nvSpPr>
          <p:cNvPr id="17" name="Text 13"/>
          <p:cNvSpPr/>
          <p:nvPr/>
        </p:nvSpPr>
        <p:spPr>
          <a:xfrm>
            <a:off x="670560" y="5181600"/>
            <a:ext cx="70713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Amplitude</a:t>
            </a:r>
            <a:endParaRPr lang="en-US" sz="1600" dirty="0"/>
          </a:p>
        </p:txBody>
      </p:sp>
      <p:sp>
        <p:nvSpPr>
          <p:cNvPr id="18" name="Text 14"/>
          <p:cNvSpPr/>
          <p:nvPr/>
        </p:nvSpPr>
        <p:spPr>
          <a:xfrm>
            <a:off x="670560" y="5669280"/>
            <a:ext cx="707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Behavioral analytics</a:t>
            </a:r>
            <a:endParaRPr lang="en-US" sz="1600" dirty="0"/>
          </a:p>
        </p:txBody>
      </p:sp>
      <p:pic>
        <p:nvPicPr>
          <p:cNvPr id="19" name="Image 2" descr="https://kimi-img.moonshot.cn/pub/slides/okc/bd3jv5ntuemkm/mnt/agents/output/infrastructure/logos/5_Amplitude_logo_in_transparent_PNG.png">    </p:cNvPr>
          <p:cNvPicPr>
            <a:picLocks noChangeAspect="1"/>
          </p:cNvPicPr>
          <p:nvPr/>
        </p:nvPicPr>
        <p:blipFill>
          <a:blip r:embed="rId3"/>
          <a:srcRect l="-1962" r="-1962" t="0" b="0"/>
          <a:stretch/>
        </p:blipFill>
        <p:spPr>
          <a:xfrm>
            <a:off x="6949440" y="5181600"/>
            <a:ext cx="609600" cy="609600"/>
          </a:xfrm>
          <a:prstGeom prst="rect">
            <a:avLst/>
          </a:prstGeom>
        </p:spPr>
      </p:pic>
      <p:sp>
        <p:nvSpPr>
          <p:cNvPr id="20" name="Shape 15"/>
          <p:cNvSpPr/>
          <p:nvPr/>
        </p:nvSpPr>
        <p:spPr>
          <a:xfrm>
            <a:off x="8290560" y="4998720"/>
            <a:ext cx="7437120" cy="2560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8290560" y="4998720"/>
            <a:ext cx="7437120" cy="73152"/>
          </a:xfrm>
          <a:prstGeom prst="rect">
            <a:avLst/>
          </a:prstGeom>
          <a:solidFill>
            <a:srgbClr val="FFA000"/>
          </a:solidFill>
          <a:ln/>
        </p:spPr>
      </p:sp>
      <p:sp>
        <p:nvSpPr>
          <p:cNvPr id="22" name="Text 17"/>
          <p:cNvSpPr/>
          <p:nvPr/>
        </p:nvSpPr>
        <p:spPr>
          <a:xfrm>
            <a:off x="8473440" y="5181600"/>
            <a:ext cx="70713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Firebase Analytics</a:t>
            </a:r>
            <a:endParaRPr lang="en-US" sz="1600" dirty="0"/>
          </a:p>
        </p:txBody>
      </p:sp>
      <p:sp>
        <p:nvSpPr>
          <p:cNvPr id="23" name="Text 18"/>
          <p:cNvSpPr/>
          <p:nvPr/>
        </p:nvSpPr>
        <p:spPr>
          <a:xfrm>
            <a:off x="8473440" y="5669280"/>
            <a:ext cx="707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 analytics (mobile/web)</a:t>
            </a:r>
            <a:endParaRPr lang="en-US" sz="1600" dirty="0"/>
          </a:p>
        </p:txBody>
      </p:sp>
      <p:pic>
        <p:nvPicPr>
          <p:cNvPr id="24" name="Image 3" descr="https://kimi-img.moonshot.cn/pub/slides/okc/bd3jv5ntuemkm/mnt/agents/output/infrastructure/logos/6_Firebase_logo_free_Icon_PNG_SVG.png">    </p:cNvPr>
          <p:cNvPicPr>
            <a:picLocks noChangeAspect="1"/>
          </p:cNvPicPr>
          <p:nvPr/>
        </p:nvPicPr>
        <p:blipFill>
          <a:blip r:embed="rId4"/>
          <a:srcRect l="0" r="0" t="-50000" b="-50000"/>
          <a:stretch/>
        </p:blipFill>
        <p:spPr>
          <a:xfrm>
            <a:off x="14752320" y="51816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5619" cy="9144000"/>
          </a:xfrm>
          <a:prstGeom prst="rect">
            <a:avLst/>
          </a:prstGeom>
          <a:solidFill>
            <a:srgbClr val="FAFAF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53440"/>
            <a:ext cx="146304" cy="85344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4" name="Text 2"/>
          <p:cNvSpPr/>
          <p:nvPr/>
        </p:nvSpPr>
        <p:spPr>
          <a:xfrm>
            <a:off x="487680" y="853440"/>
            <a:ext cx="1463040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4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Security Monitoring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87680" y="2072640"/>
            <a:ext cx="7437120" cy="2560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87680" y="2072640"/>
            <a:ext cx="7437120" cy="73152"/>
          </a:xfrm>
          <a:prstGeom prst="rect">
            <a:avLst/>
          </a:prstGeom>
          <a:solidFill>
            <a:srgbClr val="89BA57"/>
          </a:solidFill>
          <a:ln/>
        </p:spPr>
      </p:sp>
      <p:sp>
        <p:nvSpPr>
          <p:cNvPr id="7" name="Text 5"/>
          <p:cNvSpPr/>
          <p:nvPr/>
        </p:nvSpPr>
        <p:spPr>
          <a:xfrm>
            <a:off x="670560" y="2255520"/>
            <a:ext cx="70713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 GuardDuty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70560" y="2743200"/>
            <a:ext cx="707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Threat detection in AWS</a:t>
            </a:r>
            <a:endParaRPr lang="en-US" sz="1600" dirty="0"/>
          </a:p>
        </p:txBody>
      </p:sp>
      <p:pic>
        <p:nvPicPr>
          <p:cNvPr id="9" name="Image 0" descr="https://kimi-img.moonshot.cn/pub/slides/okc/bd3jv5ntuemkm/mnt/agents/output/infrastructure/logos/7_aws_cloudwatch_logo_png_transparent.png">    </p:cNvPr>
          <p:cNvPicPr>
            <a:picLocks noChangeAspect="1"/>
          </p:cNvPicPr>
          <p:nvPr/>
        </p:nvPicPr>
        <p:blipFill>
          <a:blip r:embed="rId1"/>
          <a:srcRect l="-5866" r="-5866" t="0" b="0"/>
          <a:stretch/>
        </p:blipFill>
        <p:spPr>
          <a:xfrm>
            <a:off x="6949440" y="2255520"/>
            <a:ext cx="609600" cy="60960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8290560" y="2072640"/>
            <a:ext cx="7437120" cy="2560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8290560" y="2072640"/>
            <a:ext cx="7437120" cy="73152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12" name="Text 9"/>
          <p:cNvSpPr/>
          <p:nvPr/>
        </p:nvSpPr>
        <p:spPr>
          <a:xfrm>
            <a:off x="8473440" y="2255520"/>
            <a:ext cx="70713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CrowdStrike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8473440" y="2743200"/>
            <a:ext cx="707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Endpoint security monitoring</a:t>
            </a:r>
            <a:endParaRPr lang="en-US" sz="1600" dirty="0"/>
          </a:p>
        </p:txBody>
      </p:sp>
      <p:pic>
        <p:nvPicPr>
          <p:cNvPr id="14" name="Image 1" descr="https://kimi-img.moonshot.cn/pub/slides/okc/bd3jv5ntuemkm/mnt/agents/output/infrastructure/logos/10_CrowdStrike_Logo_02_PNG_Logo_Vector.png">    </p:cNvPr>
          <p:cNvPicPr>
            <a:picLocks noChangeAspect="1"/>
          </p:cNvPicPr>
          <p:nvPr/>
        </p:nvPicPr>
        <p:blipFill>
          <a:blip r:embed="rId2"/>
          <a:srcRect l="0" r="0" t="-30000" b="-30000"/>
          <a:stretch/>
        </p:blipFill>
        <p:spPr>
          <a:xfrm>
            <a:off x="14752320" y="2255520"/>
            <a:ext cx="609600" cy="609600"/>
          </a:xfrm>
          <a:prstGeom prst="rect">
            <a:avLst/>
          </a:prstGeom>
        </p:spPr>
      </p:pic>
      <p:sp>
        <p:nvSpPr>
          <p:cNvPr id="15" name="Shape 11"/>
          <p:cNvSpPr/>
          <p:nvPr/>
        </p:nvSpPr>
        <p:spPr>
          <a:xfrm>
            <a:off x="487680" y="4998720"/>
            <a:ext cx="7437120" cy="2560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487680" y="4998720"/>
            <a:ext cx="7437120" cy="73152"/>
          </a:xfrm>
          <a:prstGeom prst="rect">
            <a:avLst/>
          </a:prstGeom>
          <a:solidFill>
            <a:srgbClr val="57268C"/>
          </a:solidFill>
          <a:ln/>
        </p:spPr>
      </p:sp>
      <p:sp>
        <p:nvSpPr>
          <p:cNvPr id="17" name="Text 13"/>
          <p:cNvSpPr/>
          <p:nvPr/>
        </p:nvSpPr>
        <p:spPr>
          <a:xfrm>
            <a:off x="670560" y="5181600"/>
            <a:ext cx="70713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Splunk Security</a:t>
            </a:r>
            <a:endParaRPr lang="en-US" sz="1600" dirty="0"/>
          </a:p>
        </p:txBody>
      </p:sp>
      <p:sp>
        <p:nvSpPr>
          <p:cNvPr id="18" name="Text 14"/>
          <p:cNvSpPr/>
          <p:nvPr/>
        </p:nvSpPr>
        <p:spPr>
          <a:xfrm>
            <a:off x="670560" y="5669280"/>
            <a:ext cx="707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SIEM &amp; threat analysis</a:t>
            </a:r>
            <a:endParaRPr lang="en-US" sz="1600" dirty="0"/>
          </a:p>
        </p:txBody>
      </p:sp>
      <p:pic>
        <p:nvPicPr>
          <p:cNvPr id="19" name="Image 2" descr="https://kimi-img.moonshot.cn/pub/slides/okc/bd3jv5ntuemkm/mnt/agents/output/infrastructure/logos/10_Splunk_logo_transparent_svg_Downloa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6949440" y="5181600"/>
            <a:ext cx="609600" cy="609600"/>
          </a:xfrm>
          <a:prstGeom prst="rect">
            <a:avLst/>
          </a:prstGeom>
        </p:spPr>
      </p:pic>
      <p:sp>
        <p:nvSpPr>
          <p:cNvPr id="20" name="Shape 15"/>
          <p:cNvSpPr/>
          <p:nvPr/>
        </p:nvSpPr>
        <p:spPr>
          <a:xfrm>
            <a:off x="8290560" y="4998720"/>
            <a:ext cx="7437120" cy="2560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8290560" y="4998720"/>
            <a:ext cx="7437120" cy="73152"/>
          </a:xfrm>
          <a:prstGeom prst="rect">
            <a:avLst/>
          </a:prstGeom>
          <a:solidFill>
            <a:srgbClr val="622CBC"/>
          </a:solidFill>
          <a:ln/>
        </p:spPr>
      </p:sp>
      <p:sp>
        <p:nvSpPr>
          <p:cNvPr id="22" name="Text 17"/>
          <p:cNvSpPr/>
          <p:nvPr/>
        </p:nvSpPr>
        <p:spPr>
          <a:xfrm>
            <a:off x="8473440" y="5181600"/>
            <a:ext cx="70713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Datadog Security</a:t>
            </a:r>
            <a:endParaRPr lang="en-US" sz="1600" dirty="0"/>
          </a:p>
        </p:txBody>
      </p:sp>
      <p:sp>
        <p:nvSpPr>
          <p:cNvPr id="23" name="Text 18"/>
          <p:cNvSpPr/>
          <p:nvPr/>
        </p:nvSpPr>
        <p:spPr>
          <a:xfrm>
            <a:off x="8473440" y="5669280"/>
            <a:ext cx="707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security monitoring</a:t>
            </a:r>
            <a:endParaRPr lang="en-US" sz="1600" dirty="0"/>
          </a:p>
        </p:txBody>
      </p:sp>
      <p:pic>
        <p:nvPicPr>
          <p:cNvPr id="24" name="Image 3" descr="https://kimi-img.moonshot.cn/pub/slides/okc/bd3jv5ntuemkm/mnt/agents/output/infrastructure/logos/9_Datadog_Logo_PNG_Vector_AI_EPS_CDR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14752320" y="51816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5619" cy="9144000"/>
          </a:xfrm>
          <a:prstGeom prst="rect">
            <a:avLst/>
          </a:prstGeom>
          <a:solidFill>
            <a:srgbClr val="FAFAF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53440"/>
            <a:ext cx="146304" cy="853440"/>
          </a:xfrm>
          <a:prstGeom prst="rect">
            <a:avLst/>
          </a:prstGeom>
          <a:solidFill>
            <a:srgbClr val="4F46E5"/>
          </a:solidFill>
          <a:ln/>
        </p:spPr>
      </p:sp>
      <p:sp>
        <p:nvSpPr>
          <p:cNvPr id="4" name="Text 2"/>
          <p:cNvSpPr/>
          <p:nvPr/>
        </p:nvSpPr>
        <p:spPr>
          <a:xfrm>
            <a:off x="487680" y="853440"/>
            <a:ext cx="1463040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4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Modern Observability Platforms (All-in-One)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87680" y="2072640"/>
            <a:ext cx="4998720" cy="2560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87680" y="2072640"/>
            <a:ext cx="4998720" cy="73152"/>
          </a:xfrm>
          <a:prstGeom prst="rect">
            <a:avLst/>
          </a:prstGeom>
          <a:solidFill>
            <a:srgbClr val="622CBC"/>
          </a:solidFill>
          <a:ln/>
        </p:spPr>
      </p:sp>
      <p:sp>
        <p:nvSpPr>
          <p:cNvPr id="7" name="Text 5"/>
          <p:cNvSpPr/>
          <p:nvPr/>
        </p:nvSpPr>
        <p:spPr>
          <a:xfrm>
            <a:off x="670560" y="2255520"/>
            <a:ext cx="46329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Datadog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70560" y="2743200"/>
            <a:ext cx="463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Metrics + Logs + APM</a:t>
            </a:r>
            <a:endParaRPr lang="en-US" sz="1600" dirty="0"/>
          </a:p>
        </p:txBody>
      </p:sp>
      <p:pic>
        <p:nvPicPr>
          <p:cNvPr id="9" name="Image 0" descr="https://kimi-img.moonshot.cn/pub/slides/okc/bd3jv5ntuemkm/mnt/agents/output/infrastructure/logos/9_Datadog_Logo_PNG_Vector_AI_EPS_CDR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511040" y="2255520"/>
            <a:ext cx="609600" cy="60960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5730240" y="2072640"/>
            <a:ext cx="4998720" cy="2560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730240" y="2072640"/>
            <a:ext cx="4998720" cy="73152"/>
          </a:xfrm>
          <a:prstGeom prst="rect">
            <a:avLst/>
          </a:prstGeom>
          <a:solidFill>
            <a:srgbClr val="00A0AF"/>
          </a:solidFill>
          <a:ln/>
        </p:spPr>
      </p:sp>
      <p:sp>
        <p:nvSpPr>
          <p:cNvPr id="12" name="Text 9"/>
          <p:cNvSpPr/>
          <p:nvPr/>
        </p:nvSpPr>
        <p:spPr>
          <a:xfrm>
            <a:off x="5913120" y="2255520"/>
            <a:ext cx="46329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Dynatrace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5913120" y="2743200"/>
            <a:ext cx="463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AI-powered observability</a:t>
            </a:r>
            <a:endParaRPr lang="en-US" sz="1600" dirty="0"/>
          </a:p>
        </p:txBody>
      </p:sp>
      <p:pic>
        <p:nvPicPr>
          <p:cNvPr id="14" name="Image 1" descr="https://kimi-img.moonshot.cn/pub/slides/okc/bd3jv5ntuemkm/mnt/agents/output/infrastructure/logos/1_Dynatrace_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9753600" y="2255520"/>
            <a:ext cx="609600" cy="609600"/>
          </a:xfrm>
          <a:prstGeom prst="rect">
            <a:avLst/>
          </a:prstGeom>
        </p:spPr>
      </p:pic>
      <p:sp>
        <p:nvSpPr>
          <p:cNvPr id="15" name="Shape 11"/>
          <p:cNvSpPr/>
          <p:nvPr/>
        </p:nvSpPr>
        <p:spPr>
          <a:xfrm>
            <a:off x="10972800" y="2072640"/>
            <a:ext cx="4998720" cy="2560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10972800" y="2072640"/>
            <a:ext cx="4998720" cy="73152"/>
          </a:xfrm>
          <a:prstGeom prst="rect">
            <a:avLst/>
          </a:prstGeom>
          <a:solidFill>
            <a:srgbClr val="1CE783"/>
          </a:solidFill>
          <a:ln/>
        </p:spPr>
      </p:sp>
      <p:sp>
        <p:nvSpPr>
          <p:cNvPr id="17" name="Text 13"/>
          <p:cNvSpPr/>
          <p:nvPr/>
        </p:nvSpPr>
        <p:spPr>
          <a:xfrm>
            <a:off x="11155680" y="2255520"/>
            <a:ext cx="46329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Relic</a:t>
            </a:r>
            <a:endParaRPr lang="en-US" sz="1600" dirty="0"/>
          </a:p>
        </p:txBody>
      </p:sp>
      <p:sp>
        <p:nvSpPr>
          <p:cNvPr id="18" name="Text 14"/>
          <p:cNvSpPr/>
          <p:nvPr/>
        </p:nvSpPr>
        <p:spPr>
          <a:xfrm>
            <a:off x="11155680" y="2743200"/>
            <a:ext cx="463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Full-stack observability</a:t>
            </a:r>
            <a:endParaRPr lang="en-US" sz="1600" dirty="0"/>
          </a:p>
        </p:txBody>
      </p:sp>
      <p:pic>
        <p:nvPicPr>
          <p:cNvPr id="19" name="Image 2" descr="https://kimi-img.moonshot.cn/pub/slides/okc/bd3jv5ntuemkm/mnt/agents/output/infrastructure/logos/5_Media_Assets_New_Relic.png">    </p:cNvPr>
          <p:cNvPicPr>
            <a:picLocks noChangeAspect="1"/>
          </p:cNvPicPr>
          <p:nvPr/>
        </p:nvPicPr>
        <p:blipFill>
          <a:blip r:embed="rId3"/>
          <a:srcRect l="0" r="0" t="-207003" b="-207003"/>
          <a:stretch/>
        </p:blipFill>
        <p:spPr>
          <a:xfrm>
            <a:off x="14996160" y="2255520"/>
            <a:ext cx="609600" cy="609600"/>
          </a:xfrm>
          <a:prstGeom prst="rect">
            <a:avLst/>
          </a:prstGeom>
        </p:spPr>
      </p:pic>
      <p:sp>
        <p:nvSpPr>
          <p:cNvPr id="20" name="Shape 15"/>
          <p:cNvSpPr/>
          <p:nvPr/>
        </p:nvSpPr>
        <p:spPr>
          <a:xfrm>
            <a:off x="487680" y="4998720"/>
            <a:ext cx="4998720" cy="2560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487680" y="4998720"/>
            <a:ext cx="4998720" cy="73152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22" name="Text 17"/>
          <p:cNvSpPr/>
          <p:nvPr/>
        </p:nvSpPr>
        <p:spPr>
          <a:xfrm>
            <a:off x="670560" y="5181600"/>
            <a:ext cx="46329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SigNoz</a:t>
            </a:r>
            <a:endParaRPr lang="en-US" sz="1600" dirty="0"/>
          </a:p>
        </p:txBody>
      </p:sp>
      <p:sp>
        <p:nvSpPr>
          <p:cNvPr id="23" name="Text 18"/>
          <p:cNvSpPr/>
          <p:nvPr/>
        </p:nvSpPr>
        <p:spPr>
          <a:xfrm>
            <a:off x="670560" y="5669280"/>
            <a:ext cx="463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Open-source observability</a:t>
            </a:r>
            <a:endParaRPr lang="en-US" sz="1600" dirty="0"/>
          </a:p>
        </p:txBody>
      </p:sp>
      <p:pic>
        <p:nvPicPr>
          <p:cNvPr id="24" name="Image 3" descr="https://kimi-img.moonshot.cn/pub/slides/okc/bd3jv5ntuemkm/mnt/agents/output/infrastructure/logos/3_Signoz_Icon_Dashboard_Icons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4511040" y="5181600"/>
            <a:ext cx="609600" cy="609600"/>
          </a:xfrm>
          <a:prstGeom prst="rect">
            <a:avLst/>
          </a:prstGeom>
        </p:spPr>
      </p:pic>
      <p:sp>
        <p:nvSpPr>
          <p:cNvPr id="25" name="Shape 19"/>
          <p:cNvSpPr/>
          <p:nvPr/>
        </p:nvSpPr>
        <p:spPr>
          <a:xfrm>
            <a:off x="5730240" y="4998720"/>
            <a:ext cx="4998720" cy="2560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6" name="Shape 20"/>
          <p:cNvSpPr/>
          <p:nvPr/>
        </p:nvSpPr>
        <p:spPr>
          <a:xfrm>
            <a:off x="5730240" y="4998720"/>
            <a:ext cx="4998720" cy="73152"/>
          </a:xfrm>
          <a:prstGeom prst="rect">
            <a:avLst/>
          </a:prstGeom>
          <a:solidFill>
            <a:srgbClr val="FB8520"/>
          </a:solidFill>
          <a:ln/>
        </p:spPr>
      </p:sp>
      <p:sp>
        <p:nvSpPr>
          <p:cNvPr id="27" name="Text 21"/>
          <p:cNvSpPr/>
          <p:nvPr/>
        </p:nvSpPr>
        <p:spPr>
          <a:xfrm>
            <a:off x="5913120" y="5181600"/>
            <a:ext cx="46329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Grafana Cloud</a:t>
            </a:r>
            <a:endParaRPr lang="en-US" sz="1600" dirty="0"/>
          </a:p>
        </p:txBody>
      </p:sp>
      <p:sp>
        <p:nvSpPr>
          <p:cNvPr id="28" name="Text 22"/>
          <p:cNvSpPr/>
          <p:nvPr/>
        </p:nvSpPr>
        <p:spPr>
          <a:xfrm>
            <a:off x="5913120" y="5669280"/>
            <a:ext cx="463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Managed observability stack</a:t>
            </a:r>
            <a:endParaRPr lang="en-US" sz="1600" dirty="0"/>
          </a:p>
        </p:txBody>
      </p:sp>
      <p:pic>
        <p:nvPicPr>
          <p:cNvPr id="29" name="Image 4" descr="https://kimi-img.moonshot.cn/pub/slides/okc/bd3jv5ntuemkm/mnt/agents/output/infrastructure/logos/9_Grafana_.png">    </p:cNvPr>
          <p:cNvPicPr>
            <a:picLocks noChangeAspect="1"/>
          </p:cNvPicPr>
          <p:nvPr/>
        </p:nvPicPr>
        <p:blipFill>
          <a:blip r:embed="rId5"/>
          <a:srcRect l="0" r="0" t="-50000" b="-50000"/>
          <a:stretch/>
        </p:blipFill>
        <p:spPr>
          <a:xfrm>
            <a:off x="9753600" y="51816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</dc:title>
  <dc:subject>Untitled</dc:subject>
  <dc:creator>Kimi</dc:creator>
  <cp:lastModifiedBy>Kimi</cp:lastModifiedBy>
  <cp:revision>1</cp:revision>
  <dcterms:created xsi:type="dcterms:W3CDTF">2026-04-25T10:49:01Z</dcterms:created>
  <dcterms:modified xsi:type="dcterms:W3CDTF">2026-04-25T10:49:01Z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4" name="AIGC">
    <vt:lpwstr>{"Label":"Untitled","ContentProducer":"001191110108MACG2KBH8F10000","ProduceID":"19dc4414-ec52-8b6a-8000-0000b3013af5","ReservedCode1":"","ContentPropagator":"001191110108MACG2KBH8F20000","PropagateID":"19dc4414-ec52-8b6a-8000-0000b3013af5","ReservedCode2":""}</vt:lpwstr>
  </property>
</Properties>
</file>