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7863840" y="0"/>
            <a:ext cx="4327855" cy="68580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" name="Shape 2"/>
          <p:cNvSpPr/>
          <p:nvPr/>
        </p:nvSpPr>
        <p:spPr>
          <a:xfrm>
            <a:off x="8119872" y="32004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19872" y="187452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19872" y="342900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19872" y="498348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89720" y="320040"/>
            <a:ext cx="868680" cy="1417320"/>
          </a:xfrm>
          <a:prstGeom prst="rect">
            <a:avLst/>
          </a:prstGeom>
          <a:solidFill>
            <a:srgbClr val="133F5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89720" y="1874520"/>
            <a:ext cx="868680" cy="1417320"/>
          </a:xfrm>
          <a:prstGeom prst="rect">
            <a:avLst/>
          </a:prstGeom>
          <a:solidFill>
            <a:srgbClr val="133F5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9720" y="3429000"/>
            <a:ext cx="868680" cy="1417320"/>
          </a:xfrm>
          <a:prstGeom prst="rect">
            <a:avLst/>
          </a:prstGeom>
          <a:solidFill>
            <a:srgbClr val="133F5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89720" y="4983480"/>
            <a:ext cx="868680" cy="1417320"/>
          </a:xfrm>
          <a:prstGeom prst="rect">
            <a:avLst/>
          </a:prstGeom>
          <a:solidFill>
            <a:srgbClr val="133F5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59568" y="32004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59568" y="187452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259568" y="342900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59568" y="4983480"/>
            <a:ext cx="868680" cy="1417320"/>
          </a:xfrm>
          <a:prstGeom prst="rect">
            <a:avLst/>
          </a:prstGeom>
          <a:solidFill>
            <a:srgbClr val="133240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329416" y="320040"/>
            <a:ext cx="868680" cy="141732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329416" y="1874520"/>
            <a:ext cx="868680" cy="141732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329416" y="3429000"/>
            <a:ext cx="868680" cy="141732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329416" y="4983480"/>
            <a:ext cx="868680" cy="1417320"/>
          </a:xfrm>
          <a:prstGeom prst="rect">
            <a:avLst/>
          </a:prstGeom>
          <a:solidFill>
            <a:srgbClr val="18404F"/>
          </a:solidFill>
          <a:ln w="12700">
            <a:solidFill>
              <a:srgbClr val="1E4A5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81160" y="2761488"/>
            <a:ext cx="1417320" cy="14173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9281160" y="2944368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PM</a:t>
            </a:r>
            <a:endParaRPr lang="en-US" sz="26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2920" y="100584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 ·  TOPIC 1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02920" y="1389888"/>
            <a:ext cx="6949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0000"/>
              </a:lnSpc>
              <a:buNone/>
            </a:pPr>
            <a:r>
              <a:rPr lang="en-US" sz="5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</a:t>
            </a:r>
            <a:endParaRPr lang="en-US" sz="52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5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MANAGEMENT</a:t>
            </a:r>
            <a:endParaRPr lang="en-US" sz="5200" dirty="0"/>
          </a:p>
        </p:txBody>
      </p:sp>
      <p:sp>
        <p:nvSpPr>
          <p:cNvPr id="25" name="Text 23"/>
          <p:cNvSpPr/>
          <p:nvPr/>
        </p:nvSpPr>
        <p:spPr>
          <a:xfrm>
            <a:off x="502920" y="3547872"/>
            <a:ext cx="6858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Idea to Successful Project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502920" y="4096512"/>
            <a:ext cx="6858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Projects, Project Management &amp; the Project Manager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11480" y="4754880"/>
            <a:ext cx="7040880" cy="13898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8" name="Shape 26"/>
          <p:cNvSpPr/>
          <p:nvPr/>
        </p:nvSpPr>
        <p:spPr>
          <a:xfrm>
            <a:off x="411480" y="4754880"/>
            <a:ext cx="109728" cy="138988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9" name="Text 27"/>
          <p:cNvSpPr/>
          <p:nvPr/>
        </p:nvSpPr>
        <p:spPr>
          <a:xfrm>
            <a:off x="658368" y="4828032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QUESTION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58368" y="5102352"/>
            <a:ext cx="6537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"Why do some projects succeed while others become disasters?"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23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This a Project?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ACTIVITY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987552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576072" y="1188720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🌐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1216152" y="1280160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new website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373368" y="987552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373368" y="987552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6537960" y="1188720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🍽️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178040" y="1280160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a restaurant every day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11480" y="2340864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11480" y="2340864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576072" y="2542032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🎉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1216152" y="2633472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Organising a college fest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373368" y="2340864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373368" y="2340864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6537960" y="2542032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📱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7178040" y="2633472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a mobile app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411480" y="3694176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3694176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5" name="Text 23"/>
          <p:cNvSpPr/>
          <p:nvPr/>
        </p:nvSpPr>
        <p:spPr>
          <a:xfrm>
            <a:off x="576072" y="3895344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💰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1216152" y="3986784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monthly salaries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6373368" y="3694176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373368" y="3694176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9" name="Text 27"/>
          <p:cNvSpPr/>
          <p:nvPr/>
        </p:nvSpPr>
        <p:spPr>
          <a:xfrm>
            <a:off x="6537960" y="3895344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🌉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7178040" y="3986784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Constructing a bridge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411480" y="5047488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11480" y="5047488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3" name="Text 31"/>
          <p:cNvSpPr/>
          <p:nvPr/>
        </p:nvSpPr>
        <p:spPr>
          <a:xfrm>
            <a:off x="576072" y="5248656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📋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1216152" y="5340096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Preparing daily attendance report</a:t>
            </a:r>
            <a:endParaRPr lang="en-US" sz="1700" dirty="0"/>
          </a:p>
        </p:txBody>
      </p:sp>
      <p:sp>
        <p:nvSpPr>
          <p:cNvPr id="35" name="Shape 33"/>
          <p:cNvSpPr/>
          <p:nvPr/>
        </p:nvSpPr>
        <p:spPr>
          <a:xfrm>
            <a:off x="6373368" y="5047488"/>
            <a:ext cx="571500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6373368" y="5047488"/>
            <a:ext cx="571500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7" name="Text 35"/>
          <p:cNvSpPr/>
          <p:nvPr/>
        </p:nvSpPr>
        <p:spPr>
          <a:xfrm>
            <a:off x="6537960" y="5248656"/>
            <a:ext cx="566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🚀</a:t>
            </a:r>
            <a:endParaRPr lang="en-US" sz="2600" dirty="0"/>
          </a:p>
        </p:txBody>
      </p:sp>
      <p:sp>
        <p:nvSpPr>
          <p:cNvPr id="38" name="Text 36"/>
          <p:cNvSpPr/>
          <p:nvPr/>
        </p:nvSpPr>
        <p:spPr>
          <a:xfrm>
            <a:off x="7178040" y="5340096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Launching a new product</a:t>
            </a:r>
            <a:endParaRPr lang="en-US" sz="1700" dirty="0"/>
          </a:p>
        </p:txBody>
      </p:sp>
      <p:sp>
        <p:nvSpPr>
          <p:cNvPr id="39" name="Shape 37"/>
          <p:cNvSpPr/>
          <p:nvPr/>
        </p:nvSpPr>
        <p:spPr>
          <a:xfrm>
            <a:off x="411480" y="6400800"/>
            <a:ext cx="11338560" cy="38404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" y="645566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of these are projects? Why? — Do not look at the next slide yet!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2" name="Text 40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23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C:\Users\sandeep\Downloads\Claudes\placementhubwebsite\decks\new\illustrations\decision-point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BEFORE YOU COMMIT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70448"/>
            <a:ext cx="11155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or not a project? The question every PM asks before agreeing to anything.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23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DEFINITION  ·  PMI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 Project?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481328"/>
            <a:ext cx="11338560" cy="111556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572768"/>
            <a:ext cx="108813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"A temporary endeavor undertaken to create a unique product, service, or result."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58368" y="2487168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Project Management Institute (PMI)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907792"/>
            <a:ext cx="3749040" cy="306324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0" name="Shape 8"/>
          <p:cNvSpPr/>
          <p:nvPr/>
        </p:nvSpPr>
        <p:spPr>
          <a:xfrm>
            <a:off x="411480" y="2907792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612648" y="3090672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TEMPORARY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12648" y="3611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a defined beginning and end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12648" y="4224528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are not ongoing. They start, they end.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343400" y="2907792"/>
            <a:ext cx="3749040" cy="306324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5" name="Shape 13"/>
          <p:cNvSpPr/>
          <p:nvPr/>
        </p:nvSpPr>
        <p:spPr>
          <a:xfrm>
            <a:off x="4343400" y="2907792"/>
            <a:ext cx="3749040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6" name="Text 14"/>
          <p:cNvSpPr/>
          <p:nvPr/>
        </p:nvSpPr>
        <p:spPr>
          <a:xfrm>
            <a:off x="4544568" y="3090672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UNIQUE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44568" y="3611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something new or different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544568" y="4224528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two projects are identical, even similar ones.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75320" y="2907792"/>
            <a:ext cx="3749040" cy="3063240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0" name="Shape 18"/>
          <p:cNvSpPr/>
          <p:nvPr/>
        </p:nvSpPr>
        <p:spPr>
          <a:xfrm>
            <a:off x="8275320" y="2907792"/>
            <a:ext cx="3749040" cy="10972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1" name="Text 19"/>
          <p:cNvSpPr/>
          <p:nvPr/>
        </p:nvSpPr>
        <p:spPr>
          <a:xfrm>
            <a:off x="8476488" y="3090672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A89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RESULT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476488" y="3611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a deliverable or outcome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476488" y="4224528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product, service, capability, or change.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11480" y="5989320"/>
            <a:ext cx="11338560" cy="65836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5" name="Text 23"/>
          <p:cNvSpPr/>
          <p:nvPr/>
        </p:nvSpPr>
        <p:spPr>
          <a:xfrm>
            <a:off x="502920" y="6108192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 =  Temporary  +  Unique  +  Defined Outcome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23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Projects Are Everywhere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RELATABLE EXAMPLES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987552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576072" y="1188720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🎓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252728" y="1335024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Organising a college festival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343400" y="987552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343400" y="987552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4507992" y="1188720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💻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184648" y="1335024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website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75320" y="987552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275320" y="987552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8439912" y="1188720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📱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9116568" y="1335024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an app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11480" y="2798064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11480" y="2798064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576072" y="2999232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🎥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252728" y="3145536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a short film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343400" y="2798064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343400" y="2798064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5" name="Text 23"/>
          <p:cNvSpPr/>
          <p:nvPr/>
        </p:nvSpPr>
        <p:spPr>
          <a:xfrm>
            <a:off x="4507992" y="2999232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🏠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184648" y="3145536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Renovating a house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8275320" y="2798064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8275320" y="2798064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9" name="Text 27"/>
          <p:cNvSpPr/>
          <p:nvPr/>
        </p:nvSpPr>
        <p:spPr>
          <a:xfrm>
            <a:off x="8439912" y="2999232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💍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9116568" y="3145536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Organising a wedding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11480" y="4608576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11480" y="4608576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3" name="Text 31"/>
          <p:cNvSpPr/>
          <p:nvPr/>
        </p:nvSpPr>
        <p:spPr>
          <a:xfrm>
            <a:off x="576072" y="4809744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🚀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252728" y="4956048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Launching a startup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4343400" y="4608576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343400" y="4608576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7" name="Text 35"/>
          <p:cNvSpPr/>
          <p:nvPr/>
        </p:nvSpPr>
        <p:spPr>
          <a:xfrm>
            <a:off x="4507992" y="4809744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📚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184648" y="4956048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Final-year project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8275320" y="4608576"/>
            <a:ext cx="3749040" cy="162763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8275320" y="4608576"/>
            <a:ext cx="3749040" cy="914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41" name="Text 39"/>
          <p:cNvSpPr/>
          <p:nvPr/>
        </p:nvSpPr>
        <p:spPr>
          <a:xfrm>
            <a:off x="8439912" y="4809744"/>
            <a:ext cx="594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🏢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9116568" y="4956048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an office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411480" y="6400800"/>
            <a:ext cx="11338560" cy="38404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" y="645566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Management is not just for construction or IT companies.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6" name="Text 44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/  23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vs Operations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DISTINCTION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5596128" cy="406908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987552"/>
            <a:ext cx="5596128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170432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" y="1755648"/>
            <a:ext cx="91440" cy="3474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175564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Temporary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2648" y="2377440"/>
            <a:ext cx="91440" cy="3474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3774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2648" y="2999232"/>
            <a:ext cx="91440" cy="3474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299923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objective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2648" y="3621024"/>
            <a:ext cx="91440" cy="3474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3621024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a beginning &amp; end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2648" y="4242816"/>
            <a:ext cx="91440" cy="34747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42428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a change / result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27648" y="987552"/>
            <a:ext cx="5596128" cy="406908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327648" y="987552"/>
            <a:ext cx="5596128" cy="109728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2" name="Text 20"/>
          <p:cNvSpPr/>
          <p:nvPr/>
        </p:nvSpPr>
        <p:spPr>
          <a:xfrm>
            <a:off x="6556248" y="1170432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770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6528816" y="1755648"/>
            <a:ext cx="91440" cy="34747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4" name="Text 22"/>
          <p:cNvSpPr/>
          <p:nvPr/>
        </p:nvSpPr>
        <p:spPr>
          <a:xfrm>
            <a:off x="6739128" y="175564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528816" y="2377440"/>
            <a:ext cx="91440" cy="34747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6" name="Text 24"/>
          <p:cNvSpPr/>
          <p:nvPr/>
        </p:nvSpPr>
        <p:spPr>
          <a:xfrm>
            <a:off x="6739128" y="23774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Repetitive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528816" y="2999232"/>
            <a:ext cx="91440" cy="34747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8" name="Text 26"/>
          <p:cNvSpPr/>
          <p:nvPr/>
        </p:nvSpPr>
        <p:spPr>
          <a:xfrm>
            <a:off x="6739128" y="299923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objective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528816" y="3621024"/>
            <a:ext cx="91440" cy="34747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/>
          <p:nvPr/>
        </p:nvSpPr>
        <p:spPr>
          <a:xfrm>
            <a:off x="6739128" y="3621024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predefined end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528816" y="4242816"/>
            <a:ext cx="91440" cy="34747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2" name="Text 30"/>
          <p:cNvSpPr/>
          <p:nvPr/>
        </p:nvSpPr>
        <p:spPr>
          <a:xfrm>
            <a:off x="6739128" y="42428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Maintains the business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11480" y="5230368"/>
            <a:ext cx="11338560" cy="1078992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4" name="Shape 32"/>
          <p:cNvSpPr/>
          <p:nvPr/>
        </p:nvSpPr>
        <p:spPr>
          <a:xfrm>
            <a:off x="411480" y="5230368"/>
            <a:ext cx="109728" cy="107899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5" name="Text 33"/>
          <p:cNvSpPr/>
          <p:nvPr/>
        </p:nvSpPr>
        <p:spPr>
          <a:xfrm>
            <a:off x="658368" y="53035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658368" y="559612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Launching a new placement portal  →  Project</a:t>
            </a:r>
            <a:endParaRPr lang="en-US" sz="1700" dirty="0"/>
          </a:p>
        </p:txBody>
      </p:sp>
      <p:sp>
        <p:nvSpPr>
          <p:cNvPr id="37" name="Text 35"/>
          <p:cNvSpPr/>
          <p:nvPr/>
        </p:nvSpPr>
        <p:spPr>
          <a:xfrm>
            <a:off x="658368" y="5907024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the placement portal every day  →  Operations</a:t>
            </a:r>
            <a:endParaRPr lang="en-US" sz="1700" dirty="0"/>
          </a:p>
        </p:txBody>
      </p:sp>
      <p:sp>
        <p:nvSpPr>
          <p:cNvPr id="38" name="Shape 3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9" name="Text 37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/  23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PROJECT HAS A JOURNEY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Project Lifecycle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1810512" cy="40050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572768"/>
            <a:ext cx="181051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539496" y="17556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39496" y="21488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IDEA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39496" y="2724912"/>
            <a:ext cx="1554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identified.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or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recognised.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2221992" y="2670048"/>
            <a:ext cx="164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377440" y="1572768"/>
            <a:ext cx="1810512" cy="40050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3" name="Shape 11"/>
          <p:cNvSpPr/>
          <p:nvPr/>
        </p:nvSpPr>
        <p:spPr>
          <a:xfrm>
            <a:off x="2377440" y="1572768"/>
            <a:ext cx="1810512" cy="10972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2505456" y="17556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505456" y="21488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INITIATE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505456" y="2724912"/>
            <a:ext cx="1554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case.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charter.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187952" y="2670048"/>
            <a:ext cx="164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343400" y="1572768"/>
            <a:ext cx="1810512" cy="40050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9" name="Shape 17"/>
          <p:cNvSpPr/>
          <p:nvPr/>
        </p:nvSpPr>
        <p:spPr>
          <a:xfrm>
            <a:off x="4343400" y="1572768"/>
            <a:ext cx="1810512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4471416" y="17556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471416" y="21488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471416" y="2724912"/>
            <a:ext cx="1554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Scope, schedule,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budget, risks,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153912" y="2670048"/>
            <a:ext cx="164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09360" y="1572768"/>
            <a:ext cx="1810512" cy="40050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5" name="Shape 23"/>
          <p:cNvSpPr/>
          <p:nvPr/>
        </p:nvSpPr>
        <p:spPr>
          <a:xfrm>
            <a:off x="6309360" y="1572768"/>
            <a:ext cx="1810512" cy="109728"/>
          </a:xfrm>
          <a:prstGeom prst="rect">
            <a:avLst/>
          </a:prstGeom>
          <a:solidFill>
            <a:srgbClr val="5B9BD5"/>
          </a:solidFill>
          <a:ln/>
        </p:spPr>
      </p:sp>
      <p:sp>
        <p:nvSpPr>
          <p:cNvPr id="26" name="Text 24"/>
          <p:cNvSpPr/>
          <p:nvPr/>
        </p:nvSpPr>
        <p:spPr>
          <a:xfrm>
            <a:off x="6437376" y="17556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9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37376" y="21488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EXECUTE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6437376" y="2724912"/>
            <a:ext cx="1554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is done.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delivers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outputs.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8119872" y="2670048"/>
            <a:ext cx="164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9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75320" y="1572768"/>
            <a:ext cx="1810512" cy="40050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1" name="Shape 29"/>
          <p:cNvSpPr/>
          <p:nvPr/>
        </p:nvSpPr>
        <p:spPr>
          <a:xfrm>
            <a:off x="8275320" y="1572768"/>
            <a:ext cx="1810512" cy="109728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2" name="Text 30"/>
          <p:cNvSpPr/>
          <p:nvPr/>
        </p:nvSpPr>
        <p:spPr>
          <a:xfrm>
            <a:off x="8403336" y="17556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403336" y="21488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8403336" y="2724912"/>
            <a:ext cx="1554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progress.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changes.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 to risks.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10085832" y="2670048"/>
            <a:ext cx="164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0241280" y="1572768"/>
            <a:ext cx="1810512" cy="400507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7" name="Shape 35"/>
          <p:cNvSpPr/>
          <p:nvPr/>
        </p:nvSpPr>
        <p:spPr>
          <a:xfrm>
            <a:off x="10241280" y="1572768"/>
            <a:ext cx="1810512" cy="10972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38" name="Text 36"/>
          <p:cNvSpPr/>
          <p:nvPr/>
        </p:nvSpPr>
        <p:spPr>
          <a:xfrm>
            <a:off x="10369296" y="175564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10369296" y="21488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CLOSE</a:t>
            </a:r>
            <a:endParaRPr lang="en-US" sz="1700" dirty="0"/>
          </a:p>
        </p:txBody>
      </p:sp>
      <p:sp>
        <p:nvSpPr>
          <p:cNvPr id="40" name="Text 38"/>
          <p:cNvSpPr/>
          <p:nvPr/>
        </p:nvSpPr>
        <p:spPr>
          <a:xfrm>
            <a:off x="10369296" y="2724912"/>
            <a:ext cx="1554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Deliverables accepted.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archived.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11480" y="5806440"/>
            <a:ext cx="11338560" cy="77724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2" name="Text 40"/>
          <p:cNvSpPr/>
          <p:nvPr/>
        </p:nvSpPr>
        <p:spPr>
          <a:xfrm>
            <a:off x="658368" y="58704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QUESTION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58368" y="6108192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"At which stage do you think most project problems are created?"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/  23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Project Management?</a:t>
            </a:r>
            <a:endParaRPr lang="en-US" sz="3300" dirty="0"/>
          </a:p>
        </p:txBody>
      </p:sp>
      <p:sp>
        <p:nvSpPr>
          <p:cNvPr id="6" name="Shape 4"/>
          <p:cNvSpPr/>
          <p:nvPr/>
        </p:nvSpPr>
        <p:spPr>
          <a:xfrm>
            <a:off x="411480" y="1481328"/>
            <a:ext cx="11338560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09344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Management = Making the Project Happen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84048" y="2395728"/>
            <a:ext cx="91440" cy="3840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39572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Defining objectives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4048" y="3017520"/>
            <a:ext cx="91440" cy="3840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301752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the work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4048" y="3639312"/>
            <a:ext cx="91440" cy="3840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63931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scope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84048" y="4261104"/>
            <a:ext cx="91440" cy="3840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4261104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time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84048" y="4882896"/>
            <a:ext cx="91440" cy="3840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594360" y="4882896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cost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84048" y="5504688"/>
            <a:ext cx="91440" cy="3840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50468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people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291072" y="2395728"/>
            <a:ext cx="91440" cy="38404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239572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stakeholders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291072" y="3017520"/>
            <a:ext cx="91440" cy="38404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3" name="Text 21"/>
          <p:cNvSpPr/>
          <p:nvPr/>
        </p:nvSpPr>
        <p:spPr>
          <a:xfrm>
            <a:off x="6492240" y="301752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risks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91072" y="3639312"/>
            <a:ext cx="91440" cy="38404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5" name="Text 23"/>
          <p:cNvSpPr/>
          <p:nvPr/>
        </p:nvSpPr>
        <p:spPr>
          <a:xfrm>
            <a:off x="6492240" y="363931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quality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91072" y="4261104"/>
            <a:ext cx="91440" cy="38404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7" name="Text 25"/>
          <p:cNvSpPr/>
          <p:nvPr/>
        </p:nvSpPr>
        <p:spPr>
          <a:xfrm>
            <a:off x="6492240" y="4261104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changes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91072" y="4882896"/>
            <a:ext cx="91440" cy="38404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9" name="Text 27"/>
          <p:cNvSpPr/>
          <p:nvPr/>
        </p:nvSpPr>
        <p:spPr>
          <a:xfrm>
            <a:off x="6492240" y="4882896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Communicating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291072" y="5504688"/>
            <a:ext cx="91440" cy="38404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1" name="Text 29"/>
          <p:cNvSpPr/>
          <p:nvPr/>
        </p:nvSpPr>
        <p:spPr>
          <a:xfrm>
            <a:off x="6492240" y="550468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Delivering the outcome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11480" y="6053328"/>
            <a:ext cx="11338560" cy="59436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33" name="Text 31"/>
          <p:cNvSpPr/>
          <p:nvPr/>
        </p:nvSpPr>
        <p:spPr>
          <a:xfrm>
            <a:off x="502920" y="6144768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PM does not do everything.  A PM makes sure everything gets done.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/  23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Project Manager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THEY ACTUALLY DO?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956048" y="2560320"/>
            <a:ext cx="2286000" cy="2286000"/>
          </a:xfrm>
          <a:prstGeom prst="ellipse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956048" y="285292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MANAGER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097280" y="105156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207008" y="1143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👥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755648" y="125272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138928" y="96012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248656" y="1051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💰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797296" y="116128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9326880" y="105156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436608" y="1143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📅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985248" y="125272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10896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6928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📦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115568" y="331012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9921240" y="310896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10030968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⚠️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0579608" y="331012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097280" y="516636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1207008" y="5257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🤝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755648" y="536752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800600" y="5230368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4910328" y="5321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📢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458968" y="5431536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9326880" y="5166360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9436608" y="5257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✅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9985248" y="5367528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2743200" y="1719072"/>
            <a:ext cx="1691640" cy="1051560"/>
          </a:xfrm>
          <a:prstGeom prst="roundRect">
            <a:avLst>
              <a:gd name="adj" fmla="val 8696"/>
            </a:avLst>
          </a:prstGeom>
          <a:solidFill>
            <a:srgbClr val="0B2B35"/>
          </a:solidFill>
          <a:ln w="12700">
            <a:solidFill>
              <a:srgbClr val="1E4A5A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2852928" y="1810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🔄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3401568" y="1920240"/>
            <a:ext cx="9326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411480" y="6400800"/>
            <a:ext cx="11338560" cy="38404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7" name="Text 35"/>
          <p:cNvSpPr/>
          <p:nvPr/>
        </p:nvSpPr>
        <p:spPr>
          <a:xfrm>
            <a:off x="502920" y="645566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"So is a Project Manager basically a professional problem solver?"  Pretty much. 😄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9" name="Text 37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 /  23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  ·  SATIRICAL INTERLUDE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PM's Job Description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502920" y="1536192"/>
            <a:ext cx="11201400" cy="9326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" y="16276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58368" y="1901952"/>
            <a:ext cx="10835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"Can we just add one small feature?"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02920" y="2560320"/>
            <a:ext cx="11201400" cy="93268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265176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8368" y="2926080"/>
            <a:ext cx="10835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"Sure. How much time and budget do we have?"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02920" y="3584448"/>
            <a:ext cx="11201400" cy="932688"/>
          </a:xfrm>
          <a:prstGeom prst="rect">
            <a:avLst/>
          </a:prstGeom>
          <a:solidFill>
            <a:srgbClr val="2D1515"/>
          </a:solidFill>
          <a:ln/>
        </p:spPr>
      </p:sp>
      <p:sp>
        <p:nvSpPr>
          <p:cNvPr id="13" name="Text 11"/>
          <p:cNvSpPr/>
          <p:nvPr/>
        </p:nvSpPr>
        <p:spPr>
          <a:xfrm>
            <a:off x="658368" y="3675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8368" y="3950208"/>
            <a:ext cx="10835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"Same deadline. Same budget."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02920" y="4608576"/>
            <a:ext cx="11201400" cy="93268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4700016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58368" y="4974336"/>
            <a:ext cx="10835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👁️👄👁️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411480" y="5742432"/>
            <a:ext cx="11338560" cy="89611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5852160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Welcome to Project Management.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/  23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Project Management Triangle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TRIPLE CONSTRAINT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63040" y="5852160"/>
            <a:ext cx="9326880" cy="0"/>
          </a:xfrm>
          <a:prstGeom prst="line">
            <a:avLst/>
          </a:prstGeom>
          <a:noFill/>
          <a:ln w="38100">
            <a:solidFill>
              <a:srgbClr val="0B2B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63040" y="5852160"/>
            <a:ext cx="4663440" cy="-4754880"/>
          </a:xfrm>
          <a:prstGeom prst="line">
            <a:avLst/>
          </a:prstGeom>
          <a:noFill/>
          <a:ln w="38100">
            <a:solidFill>
              <a:srgbClr val="0B2B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26480" y="1097280"/>
            <a:ext cx="4663440" cy="4754880"/>
          </a:xfrm>
          <a:prstGeom prst="line">
            <a:avLst/>
          </a:prstGeom>
          <a:noFill/>
          <a:ln w="38100">
            <a:solidFill>
              <a:srgbClr val="0B2B3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" y="960120"/>
            <a:ext cx="2359152" cy="1353312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" y="960120"/>
            <a:ext cx="2359152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484632" y="116128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84632" y="1618488"/>
            <a:ext cx="2029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we delivering?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937760" y="5440680"/>
            <a:ext cx="2359152" cy="1353312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937760" y="5440680"/>
            <a:ext cx="2359152" cy="10972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5102352" y="564184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A89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102352" y="6099048"/>
            <a:ext cx="2029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must we deliver it?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555480" y="960120"/>
            <a:ext cx="2359152" cy="1353312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555480" y="960120"/>
            <a:ext cx="235915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0" name="Text 18"/>
          <p:cNvSpPr/>
          <p:nvPr/>
        </p:nvSpPr>
        <p:spPr>
          <a:xfrm>
            <a:off x="9720072" y="1161288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9720072" y="1618488"/>
            <a:ext cx="2029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can we spend?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800600" y="3090672"/>
            <a:ext cx="2606040" cy="1828800"/>
          </a:xfrm>
          <a:prstGeom prst="ellipse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800600" y="3246120"/>
            <a:ext cx="26060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OUTCOME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11480" y="6400800"/>
            <a:ext cx="11338560" cy="38404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5" name="Text 23"/>
          <p:cNvSpPr/>
          <p:nvPr/>
        </p:nvSpPr>
        <p:spPr>
          <a:xfrm>
            <a:off x="502920" y="645566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Changing one constraint generally requires a trade-off with one or more of the others.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7" name="Text 25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/  23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IRON TRIANGLE  ·  TRADE-OFFS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Fast, Cheap, or Good?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36192"/>
            <a:ext cx="3749040" cy="3493008"/>
          </a:xfrm>
          <a:prstGeom prst="rect">
            <a:avLst/>
          </a:prstGeom>
          <a:solidFill>
            <a:srgbClr val="133240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11480" y="1536192"/>
            <a:ext cx="3749040" cy="13716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" y="182880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612648" y="2724912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timeline,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delays.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343400" y="1536192"/>
            <a:ext cx="3749040" cy="3493008"/>
          </a:xfrm>
          <a:prstGeom prst="rect">
            <a:avLst/>
          </a:prstGeom>
          <a:solidFill>
            <a:srgbClr val="133240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43400" y="1536192"/>
            <a:ext cx="3749040" cy="13716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4544568" y="182880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0A89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CHEAP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44568" y="2724912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budget,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resources.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275320" y="1536192"/>
            <a:ext cx="3749040" cy="3493008"/>
          </a:xfrm>
          <a:prstGeom prst="rect">
            <a:avLst/>
          </a:prstGeom>
          <a:solidFill>
            <a:srgbClr val="133240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75320" y="1536192"/>
            <a:ext cx="3749040" cy="1371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8476488" y="1828800"/>
            <a:ext cx="3383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8476488" y="2724912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quality,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scope.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11480" y="5230368"/>
            <a:ext cx="11338560" cy="9601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5321808"/>
            <a:ext cx="11155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Pick two.  😉</a:t>
            </a:r>
            <a:endParaRPr lang="en-US" sz="3400" dirty="0"/>
          </a:p>
        </p:txBody>
      </p:sp>
      <p:sp>
        <p:nvSpPr>
          <p:cNvPr id="20" name="Shape 18"/>
          <p:cNvSpPr/>
          <p:nvPr/>
        </p:nvSpPr>
        <p:spPr>
          <a:xfrm>
            <a:off x="411480" y="6199632"/>
            <a:ext cx="11338560" cy="47548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6291072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useful model for explaining trade-offs — not an absolute mathematical law.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/  23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FAILURE PATTERNS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Do Projects Fail?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576072" y="1682496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Unclear objectives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327648" y="1572768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9" name="Text 7"/>
          <p:cNvSpPr/>
          <p:nvPr/>
        </p:nvSpPr>
        <p:spPr>
          <a:xfrm>
            <a:off x="6492240" y="1682496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Poor requirements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411480" y="2468880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1" name="Text 9"/>
          <p:cNvSpPr/>
          <p:nvPr/>
        </p:nvSpPr>
        <p:spPr>
          <a:xfrm>
            <a:off x="576072" y="2578608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Unrealistic deadlines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327648" y="2468880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3" name="Text 11"/>
          <p:cNvSpPr/>
          <p:nvPr/>
        </p:nvSpPr>
        <p:spPr>
          <a:xfrm>
            <a:off x="6492240" y="2578608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Scope creep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411480" y="3364992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5" name="Text 13"/>
          <p:cNvSpPr/>
          <p:nvPr/>
        </p:nvSpPr>
        <p:spPr>
          <a:xfrm>
            <a:off x="576072" y="347472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Poor communication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327648" y="3364992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347472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Lack of ownership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11480" y="4261104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9" name="Text 17"/>
          <p:cNvSpPr/>
          <p:nvPr/>
        </p:nvSpPr>
        <p:spPr>
          <a:xfrm>
            <a:off x="576072" y="4370832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Resource problems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327648" y="4261104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4370832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Unidentified risks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411480" y="5157216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3" name="Text 21"/>
          <p:cNvSpPr/>
          <p:nvPr/>
        </p:nvSpPr>
        <p:spPr>
          <a:xfrm>
            <a:off x="576072" y="5266944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Weak stakeholder management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327648" y="5157216"/>
            <a:ext cx="5596128" cy="74980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5" name="Text 23"/>
          <p:cNvSpPr/>
          <p:nvPr/>
        </p:nvSpPr>
        <p:spPr>
          <a:xfrm>
            <a:off x="6492240" y="5266944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🚨  Poor change management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411480" y="6080760"/>
            <a:ext cx="11338560" cy="56692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6181344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"Which one do you think causes the most problems?" — Let the students vote.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 /  23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C:\Users\sandeep\Downloads\Claudes\placementhubwebsite\decks\new\illustrations\action-requir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 CHECK  ·  PROJECT REPORTING VS REALITY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70448"/>
            <a:ext cx="11155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"Everything is fine." — Project Status: GREEN  (while everything burns around the PM)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02920" y="6382512"/>
            <a:ext cx="11155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Every project status meeting ever.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/  23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SATIRICAL  ·  SCOPE CREEP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Scope Creep Monster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457200" y="1508760"/>
            <a:ext cx="3566160" cy="658368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600200"/>
            <a:ext cx="3337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— "Build a simple college placement website."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251960" y="1389888"/>
            <a:ext cx="1920240" cy="658368"/>
          </a:xfrm>
          <a:prstGeom prst="rect">
            <a:avLst/>
          </a:prstGeom>
          <a:solidFill>
            <a:srgbClr val="133240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61688" y="1481328"/>
            <a:ext cx="1737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we add login?"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251960" y="2212848"/>
            <a:ext cx="2377440" cy="658368"/>
          </a:xfrm>
          <a:prstGeom prst="rect">
            <a:avLst/>
          </a:prstGeom>
          <a:solidFill>
            <a:srgbClr val="18404F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61688" y="2304288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students upload resumes?"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51960" y="3035808"/>
            <a:ext cx="2240280" cy="658368"/>
          </a:xfrm>
          <a:prstGeom prst="rect">
            <a:avLst/>
          </a:prstGeom>
          <a:solidFill>
            <a:srgbClr val="133240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61688" y="3127248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employers post jobs?"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251960" y="3858768"/>
            <a:ext cx="2377440" cy="658368"/>
          </a:xfrm>
          <a:prstGeom prst="rect">
            <a:avLst/>
          </a:prstGeom>
          <a:solidFill>
            <a:srgbClr val="18404F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61688" y="3950208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colleges manage drives?"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251960" y="4681728"/>
            <a:ext cx="2880360" cy="658368"/>
          </a:xfrm>
          <a:prstGeom prst="rect">
            <a:avLst/>
          </a:prstGeom>
          <a:solidFill>
            <a:srgbClr val="133240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61688" y="4773168"/>
            <a:ext cx="2697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we add WhatsApp notifications?"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498080" y="1389888"/>
            <a:ext cx="1645920" cy="658368"/>
          </a:xfrm>
          <a:prstGeom prst="rect">
            <a:avLst/>
          </a:prstGeom>
          <a:solidFill>
            <a:srgbClr val="2D1515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7808" y="1481328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we add AI?"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498080" y="2212848"/>
            <a:ext cx="2606040" cy="658368"/>
          </a:xfrm>
          <a:prstGeom prst="rect">
            <a:avLst/>
          </a:prstGeom>
          <a:solidFill>
            <a:srgbClr val="3D1818"/>
          </a:solidFill>
          <a:ln w="12700">
            <a:solidFill>
              <a:srgbClr val="B54A3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07808" y="2304288"/>
            <a:ext cx="2423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we make it like LinkedIn?"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11480" y="5559552"/>
            <a:ext cx="11338560" cy="1115568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3" name="Shape 21"/>
          <p:cNvSpPr/>
          <p:nvPr/>
        </p:nvSpPr>
        <p:spPr>
          <a:xfrm>
            <a:off x="411480" y="5559552"/>
            <a:ext cx="109728" cy="1115568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24" name="Text 22"/>
          <p:cNvSpPr/>
          <p:nvPr/>
        </p:nvSpPr>
        <p:spPr>
          <a:xfrm>
            <a:off x="658368" y="5650992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Original Budget: Rs 5 lakh   →   Current Requirement: Rs 25 lakh  😂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658368" y="6108192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"It is just a small change."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 /  23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Study: College Placement Portal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BECOME PMs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11338560" cy="1024128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94360" y="1078992"/>
            <a:ext cx="10972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college wants a new Placement Management System before the next placement season.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480" y="2084832"/>
            <a:ext cx="374904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11480" y="2084832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576072" y="2240280"/>
            <a:ext cx="566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💰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216152" y="221284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16152" y="25146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Rs 10 lakh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343400" y="2084832"/>
            <a:ext cx="374904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343400" y="2084832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4507992" y="2240280"/>
            <a:ext cx="566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📅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5148072" y="221284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148072" y="25146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months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8275320" y="2084832"/>
            <a:ext cx="3749040" cy="1234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275320" y="2084832"/>
            <a:ext cx="3749040" cy="10972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8439912" y="2240280"/>
            <a:ext cx="566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👥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9079992" y="221284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079992" y="25146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2B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people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11480" y="34290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features: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393192" y="3840480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612648" y="381304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registration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6108192" y="3840480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6327648" y="3813048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management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393192" y="4370832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0" name="Text 28"/>
          <p:cNvSpPr/>
          <p:nvPr/>
        </p:nvSpPr>
        <p:spPr>
          <a:xfrm>
            <a:off x="612648" y="434340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 registration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6108192" y="4370832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2" name="Text 30"/>
          <p:cNvSpPr/>
          <p:nvPr/>
        </p:nvSpPr>
        <p:spPr>
          <a:xfrm>
            <a:off x="6327648" y="434340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postings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393192" y="4901184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4" name="Text 32"/>
          <p:cNvSpPr/>
          <p:nvPr/>
        </p:nvSpPr>
        <p:spPr>
          <a:xfrm>
            <a:off x="612648" y="4873752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 drives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108192" y="4901184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6" name="Text 34"/>
          <p:cNvSpPr/>
          <p:nvPr/>
        </p:nvSpPr>
        <p:spPr>
          <a:xfrm>
            <a:off x="6327648" y="4873752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 scheduling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393192" y="5431536"/>
            <a:ext cx="91440" cy="320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8" name="Text 36"/>
          <p:cNvSpPr/>
          <p:nvPr/>
        </p:nvSpPr>
        <p:spPr>
          <a:xfrm>
            <a:off x="612648" y="5404104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2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&amp; dashboards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411480" y="6400800"/>
            <a:ext cx="11338560" cy="38404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0" name="Text 38"/>
          <p:cNvSpPr/>
          <p:nvPr/>
        </p:nvSpPr>
        <p:spPr>
          <a:xfrm>
            <a:off x="502920" y="645566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go wrong? Identify: Scope  Time  Cost  People  Technology  Risks  Stakeholders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2" name="Text 40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 /  23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  ·  PLACEMENT PORTAL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Project Is Never Just About the PM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411480" y="1572768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572768"/>
            <a:ext cx="233172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1234440" y="308152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76072" y="1801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76072" y="2167128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880360" y="1572768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2" name="Shape 10"/>
          <p:cNvSpPr/>
          <p:nvPr/>
        </p:nvSpPr>
        <p:spPr>
          <a:xfrm>
            <a:off x="2880360" y="1572768"/>
            <a:ext cx="2331720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3" name="Text 11"/>
          <p:cNvSpPr/>
          <p:nvPr/>
        </p:nvSpPr>
        <p:spPr>
          <a:xfrm>
            <a:off x="3703320" y="308152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044952" y="1801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44952" y="2167128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College / TPO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349240" y="1572768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Shape 15"/>
          <p:cNvSpPr/>
          <p:nvPr/>
        </p:nvSpPr>
        <p:spPr>
          <a:xfrm>
            <a:off x="5349240" y="1572768"/>
            <a:ext cx="2331720" cy="128016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6172200" y="308152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513832" y="1801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513832" y="2167128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Management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7818120" y="1572768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2" name="Shape 20"/>
          <p:cNvSpPr/>
          <p:nvPr/>
        </p:nvSpPr>
        <p:spPr>
          <a:xfrm>
            <a:off x="7818120" y="1572768"/>
            <a:ext cx="2331720" cy="128016"/>
          </a:xfrm>
          <a:prstGeom prst="rect">
            <a:avLst/>
          </a:prstGeom>
          <a:solidFill>
            <a:srgbClr val="5B9BD5"/>
          </a:solidFill>
          <a:ln/>
        </p:spPr>
      </p:sp>
      <p:sp>
        <p:nvSpPr>
          <p:cNvPr id="23" name="Text 21"/>
          <p:cNvSpPr/>
          <p:nvPr/>
        </p:nvSpPr>
        <p:spPr>
          <a:xfrm>
            <a:off x="8641080" y="3081528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9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982712" y="18013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9B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982712" y="2167128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Employers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411480" y="3273552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7" name="Shape 25"/>
          <p:cNvSpPr/>
          <p:nvPr/>
        </p:nvSpPr>
        <p:spPr>
          <a:xfrm>
            <a:off x="411480" y="3273552"/>
            <a:ext cx="2331720" cy="128016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8" name="Text 26"/>
          <p:cNvSpPr/>
          <p:nvPr/>
        </p:nvSpPr>
        <p:spPr>
          <a:xfrm>
            <a:off x="576072" y="35021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76072" y="3867912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 Team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2880360" y="3273552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1" name="Shape 29"/>
          <p:cNvSpPr/>
          <p:nvPr/>
        </p:nvSpPr>
        <p:spPr>
          <a:xfrm>
            <a:off x="2880360" y="3273552"/>
            <a:ext cx="2331720" cy="128016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32" name="Text 30"/>
          <p:cNvSpPr/>
          <p:nvPr/>
        </p:nvSpPr>
        <p:spPr>
          <a:xfrm>
            <a:off x="3044952" y="35021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3044952" y="3867912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Manager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5349240" y="3273552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5" name="Shape 33"/>
          <p:cNvSpPr/>
          <p:nvPr/>
        </p:nvSpPr>
        <p:spPr>
          <a:xfrm>
            <a:off x="5349240" y="3273552"/>
            <a:ext cx="233172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6" name="Text 34"/>
          <p:cNvSpPr/>
          <p:nvPr/>
        </p:nvSpPr>
        <p:spPr>
          <a:xfrm>
            <a:off x="5513832" y="35021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513832" y="3867912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/ Infra</a:t>
            </a:r>
            <a:endParaRPr lang="en-US" sz="1700" dirty="0"/>
          </a:p>
        </p:txBody>
      </p:sp>
      <p:sp>
        <p:nvSpPr>
          <p:cNvPr id="38" name="Shape 36"/>
          <p:cNvSpPr/>
          <p:nvPr/>
        </p:nvSpPr>
        <p:spPr>
          <a:xfrm>
            <a:off x="7818120" y="3273552"/>
            <a:ext cx="2331720" cy="150876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39" name="Shape 37"/>
          <p:cNvSpPr/>
          <p:nvPr/>
        </p:nvSpPr>
        <p:spPr>
          <a:xfrm>
            <a:off x="7818120" y="3273552"/>
            <a:ext cx="2331720" cy="128016"/>
          </a:xfrm>
          <a:prstGeom prst="rect">
            <a:avLst/>
          </a:prstGeom>
          <a:solidFill>
            <a:srgbClr val="9AA6B2"/>
          </a:solidFill>
          <a:ln/>
        </p:spPr>
      </p:sp>
      <p:sp>
        <p:nvSpPr>
          <p:cNvPr id="40" name="Text 38"/>
          <p:cNvSpPr/>
          <p:nvPr/>
        </p:nvSpPr>
        <p:spPr>
          <a:xfrm>
            <a:off x="7982712" y="35021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982712" y="3867912"/>
            <a:ext cx="19933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Vendors</a:t>
            </a:r>
            <a:endParaRPr lang="en-US" sz="1700" dirty="0"/>
          </a:p>
        </p:txBody>
      </p:sp>
      <p:sp>
        <p:nvSpPr>
          <p:cNvPr id="42" name="Shape 40"/>
          <p:cNvSpPr/>
          <p:nvPr/>
        </p:nvSpPr>
        <p:spPr>
          <a:xfrm>
            <a:off x="411480" y="4983480"/>
            <a:ext cx="11338560" cy="123444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3" name="Text 41"/>
          <p:cNvSpPr/>
          <p:nvPr/>
        </p:nvSpPr>
        <p:spPr>
          <a:xfrm>
            <a:off x="658368" y="504748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QUESTIONS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658368" y="5321808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"Who has the most power?"   ·   "Who will complain first if something goes wrong?"</a:t>
            </a:r>
            <a:endParaRPr lang="en-US" sz="1900" dirty="0"/>
          </a:p>
        </p:txBody>
      </p:sp>
      <p:sp>
        <p:nvSpPr>
          <p:cNvPr id="45" name="Text 43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 /  23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PMs Real Job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EXPECTATIONS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11338560" cy="804672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02920" y="1115568"/>
            <a:ext cx="11155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Project Manager Manages Expectations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11480" y="1901952"/>
            <a:ext cx="5596128" cy="4315968"/>
          </a:xfrm>
          <a:prstGeom prst="rect">
            <a:avLst/>
          </a:prstGeom>
          <a:solidFill>
            <a:srgbClr val="FEF2F2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94360" y="202996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54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2487168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F1D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Tasks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94360" y="3264408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F1D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Deadlines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94360" y="4041648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F1D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Meetings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360" y="4818888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F1D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Excel sheets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172200" y="1901952"/>
            <a:ext cx="5596128" cy="4315968"/>
          </a:xfrm>
          <a:prstGeom prst="rect">
            <a:avLst/>
          </a:prstGeom>
          <a:solidFill>
            <a:srgbClr val="F0FDF4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55080" y="2029968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ALSO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55080" y="248716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Expectations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5080" y="303580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Decisions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358444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Trade-offs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55080" y="413308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Communication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355080" y="468172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Risks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55080" y="523036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People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55080" y="577900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Change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11480" y="6400800"/>
            <a:ext cx="11338560" cy="384048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5" name="Text 23"/>
          <p:cNvSpPr/>
          <p:nvPr/>
        </p:nvSpPr>
        <p:spPr>
          <a:xfrm>
            <a:off x="502920" y="6455664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 Project Managers job is to turn ambiguity into action."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27" name="Text 25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 /  23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11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REDEFINING SUCCESS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Success Is Not Just Finishing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11480" y="1481328"/>
            <a:ext cx="11338560" cy="713232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72768"/>
            <a:ext cx="10972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5F3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 can finish on time — but over budget, poor quality, for a product nobody wants. Was it successful?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11480" y="2359152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2450592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📦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124712" y="2450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24712" y="2761488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produce what was agreed?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27648" y="2359152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Text 11"/>
          <p:cNvSpPr/>
          <p:nvPr/>
        </p:nvSpPr>
        <p:spPr>
          <a:xfrm>
            <a:off x="6464808" y="2450592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📐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040880" y="24505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040880" y="2761488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stay within scope?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3291840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338328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⏱️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124712" y="33832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24712" y="3694176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deliver on schedule?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327648" y="3291840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1" name="Text 19"/>
          <p:cNvSpPr/>
          <p:nvPr/>
        </p:nvSpPr>
        <p:spPr>
          <a:xfrm>
            <a:off x="6464808" y="338328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💰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040880" y="33832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040880" y="3694176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stay within budget?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11480" y="4224528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4315968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✅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124712" y="431596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124712" y="4626864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meet the required standard?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327648" y="4224528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9" name="Text 27"/>
          <p:cNvSpPr/>
          <p:nvPr/>
        </p:nvSpPr>
        <p:spPr>
          <a:xfrm>
            <a:off x="6464808" y="4315968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🤝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7040880" y="4315968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7040880" y="4626864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key stakeholders satisfied?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074920" y="5157216"/>
            <a:ext cx="5596128" cy="804672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33" name="Text 31"/>
          <p:cNvSpPr/>
          <p:nvPr/>
        </p:nvSpPr>
        <p:spPr>
          <a:xfrm>
            <a:off x="5212080" y="5248656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💡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5788152" y="5248656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Value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788152" y="555955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achieve the intended outcome?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 /  23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8686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228600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Big Picture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86800" y="283464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8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 IS ABOUT BALANCE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987552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11480" y="987552"/>
            <a:ext cx="2788920" cy="128016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576072" y="1243584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76072" y="20116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355848" y="987552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355848" y="987552"/>
            <a:ext cx="2788920" cy="12801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3" name="Text 11"/>
          <p:cNvSpPr/>
          <p:nvPr/>
        </p:nvSpPr>
        <p:spPr>
          <a:xfrm>
            <a:off x="3520440" y="1243584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WHEN?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520440" y="20116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A89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300216" y="987552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300216" y="987552"/>
            <a:ext cx="2788920" cy="12801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6464808" y="1243584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MUCH?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64808" y="20116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9244584" y="987552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244584" y="987552"/>
            <a:ext cx="2788920" cy="128016"/>
          </a:xfrm>
          <a:prstGeom prst="rect">
            <a:avLst/>
          </a:prstGeom>
          <a:solidFill>
            <a:srgbClr val="5B9BD5"/>
          </a:solidFill>
          <a:ln/>
        </p:spPr>
      </p:sp>
      <p:sp>
        <p:nvSpPr>
          <p:cNvPr id="21" name="Text 19"/>
          <p:cNvSpPr/>
          <p:nvPr/>
        </p:nvSpPr>
        <p:spPr>
          <a:xfrm>
            <a:off x="9409176" y="1243584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WHO?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409176" y="20116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9BD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411480" y="3566160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3566160"/>
            <a:ext cx="2788920" cy="128016"/>
          </a:xfrm>
          <a:prstGeom prst="rect">
            <a:avLst/>
          </a:prstGeom>
          <a:solidFill>
            <a:srgbClr val="B54A3C"/>
          </a:solidFill>
          <a:ln/>
        </p:spPr>
      </p:sp>
      <p:sp>
        <p:nvSpPr>
          <p:cNvPr id="25" name="Text 23"/>
          <p:cNvSpPr/>
          <p:nvPr/>
        </p:nvSpPr>
        <p:spPr>
          <a:xfrm>
            <a:off x="576072" y="382219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WRONG?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76072" y="4590288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54A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3355848" y="3566160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355848" y="3566160"/>
            <a:ext cx="2788920" cy="128016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9" name="Text 27"/>
          <p:cNvSpPr/>
          <p:nvPr/>
        </p:nvSpPr>
        <p:spPr>
          <a:xfrm>
            <a:off x="3520440" y="382219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CARES?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3520440" y="4590288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70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Stakeholders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6300216" y="3566160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300216" y="3566160"/>
            <a:ext cx="2788920" cy="12801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33" name="Text 31"/>
          <p:cNvSpPr/>
          <p:nvPr/>
        </p:nvSpPr>
        <p:spPr>
          <a:xfrm>
            <a:off x="6464808" y="382219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WE DO IT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WELL?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464808" y="4590288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5966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</a:t>
            </a:r>
            <a:endParaRPr lang="en-US" sz="2200" dirty="0"/>
          </a:p>
        </p:txBody>
      </p:sp>
      <p:sp>
        <p:nvSpPr>
          <p:cNvPr id="35" name="Shape 33"/>
          <p:cNvSpPr/>
          <p:nvPr/>
        </p:nvSpPr>
        <p:spPr>
          <a:xfrm>
            <a:off x="9244584" y="3566160"/>
            <a:ext cx="2788920" cy="2423160"/>
          </a:xfrm>
          <a:prstGeom prst="rect">
            <a:avLst/>
          </a:prstGeom>
          <a:solidFill>
            <a:srgbClr val="0B2B35"/>
          </a:solidFill>
          <a:ln/>
          <a:effectLst>
            <a:outerShdw sx="100000" sy="100000" kx="0" ky="0" algn="bl" rotWithShape="0" blurRad="1016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9244584" y="3566160"/>
            <a:ext cx="2788920" cy="128016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7" name="Text 35"/>
          <p:cNvSpPr/>
          <p:nvPr/>
        </p:nvSpPr>
        <p:spPr>
          <a:xfrm>
            <a:off x="9409176" y="3822192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IT ACHIEVE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PURPOSE?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9409176" y="4590288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2809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Outcome / Value</a:t>
            </a:r>
            <a:endParaRPr lang="en-US" sz="2200" dirty="0"/>
          </a:p>
        </p:txBody>
      </p:sp>
      <p:sp>
        <p:nvSpPr>
          <p:cNvPr id="39" name="Shape 37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40" name="Text 38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 /  23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7818120" y="0"/>
            <a:ext cx="4373575" cy="68580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5836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QUESTION  ·  NOW YOU DECIDE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7059168" cy="4114800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051560"/>
            <a:ext cx="109728" cy="41148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280160"/>
            <a:ext cx="4389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💰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70432" y="130759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170432" y="1618488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Rs 10 lakh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58368" y="2029968"/>
            <a:ext cx="4389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📱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170432" y="20574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70432" y="2368296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an app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58368" y="2779776"/>
            <a:ext cx="4389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📅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70432" y="280720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70432" y="311810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months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58368" y="3529584"/>
            <a:ext cx="4389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📋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170432" y="355701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70432" y="386791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 features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58368" y="4279392"/>
            <a:ext cx="4389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👥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170432" y="430682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170432" y="4617720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developers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411480" y="5321808"/>
            <a:ext cx="7059168" cy="62179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5394960"/>
            <a:ext cx="6903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rgbClr val="02C3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 you do?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8092440" y="19202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CONGRATULATIONS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973568" y="2331720"/>
            <a:ext cx="38862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are</a:t>
            </a:r>
            <a:endParaRPr lang="en-US" sz="3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a</a:t>
            </a:r>
            <a:endParaRPr lang="en-US" sz="3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</a:t>
            </a:r>
            <a:endParaRPr lang="en-US" sz="3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Manager.</a:t>
            </a:r>
            <a:endParaRPr lang="en-US" sz="3400" dirty="0"/>
          </a:p>
        </p:txBody>
      </p:sp>
      <p:sp>
        <p:nvSpPr>
          <p:cNvPr id="27" name="Text 25"/>
          <p:cNvSpPr/>
          <p:nvPr/>
        </p:nvSpPr>
        <p:spPr>
          <a:xfrm>
            <a:off x="8732520" y="525780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😄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 /  23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pic>
        <p:nvPicPr>
          <p:cNvPr id="4" name="Image 0" descr="C:\Users\sandeep\Downloads\Claudes\placementhubwebsite\decks\new\illustrations\don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920240" y="411480"/>
            <a:ext cx="8321040" cy="4892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5486400"/>
            <a:ext cx="12191695" cy="1261872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6" name="Text 3"/>
          <p:cNvSpPr/>
          <p:nvPr/>
        </p:nvSpPr>
        <p:spPr>
          <a:xfrm>
            <a:off x="411480" y="555955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 DONE  ·  TOPIC 1 COMPLETE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02920" y="5870448"/>
            <a:ext cx="11155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Topic 1 complete. Up next: Project Initiation and the Business Case.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02920" y="6382512"/>
            <a:ext cx="11155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2: Project Initiation and Business Case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 /  23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B35"/>
          </a:solidFill>
          <a:ln/>
        </p:spPr>
      </p:sp>
      <p:sp>
        <p:nvSpPr>
          <p:cNvPr id="3" name="Shape 1"/>
          <p:cNvSpPr/>
          <p:nvPr/>
        </p:nvSpPr>
        <p:spPr>
          <a:xfrm>
            <a:off x="7223760" y="0"/>
            <a:ext cx="4967935" cy="6858000"/>
          </a:xfrm>
          <a:prstGeom prst="rect">
            <a:avLst/>
          </a:prstGeom>
          <a:solidFill>
            <a:srgbClr val="051A21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960120"/>
            <a:ext cx="6217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4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 NEXT  ·  PM FUNDAMENTALS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389888"/>
            <a:ext cx="6309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85000"/>
              </a:lnSpc>
              <a:buNone/>
            </a:pPr>
            <a:r>
              <a:rPr lang="en-US" sz="3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Topic 2</a:t>
            </a:r>
            <a:endParaRPr lang="en-US" sz="3800" dirty="0"/>
          </a:p>
          <a:p>
            <a:pPr indent="0" marL="0">
              <a:lnSpc>
                <a:spcPct val="85000"/>
              </a:lnSpc>
              <a:buNone/>
            </a:pPr>
            <a:r>
              <a:rPr lang="en-US" sz="3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Initiation</a:t>
            </a:r>
            <a:endParaRPr lang="en-US" sz="3800" dirty="0"/>
          </a:p>
          <a:p>
            <a:pPr indent="0" marL="0">
              <a:lnSpc>
                <a:spcPct val="85000"/>
              </a:lnSpc>
              <a:buNone/>
            </a:pPr>
            <a:r>
              <a:rPr lang="en-US" sz="38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Business Case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502920" y="4114800"/>
            <a:ext cx="6309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DE8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learn how a project officially begins, how to build a business case, and how to write a project charter.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424928" y="658368"/>
            <a:ext cx="4370832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9" name="Shape 7"/>
          <p:cNvSpPr/>
          <p:nvPr/>
        </p:nvSpPr>
        <p:spPr>
          <a:xfrm>
            <a:off x="7424928" y="658368"/>
            <a:ext cx="109728" cy="8412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7635240" y="7680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0" y="859536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Charter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424928" y="1645920"/>
            <a:ext cx="4370832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13" name="Shape 11"/>
          <p:cNvSpPr/>
          <p:nvPr/>
        </p:nvSpPr>
        <p:spPr>
          <a:xfrm>
            <a:off x="7424928" y="1645920"/>
            <a:ext cx="109728" cy="8412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7635240" y="175564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29600" y="1847088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Case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424928" y="2633472"/>
            <a:ext cx="4370832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17" name="Shape 15"/>
          <p:cNvSpPr/>
          <p:nvPr/>
        </p:nvSpPr>
        <p:spPr>
          <a:xfrm>
            <a:off x="7424928" y="2633472"/>
            <a:ext cx="109728" cy="8412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7635240" y="274320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29600" y="2834640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Feasibility Study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7424928" y="3621024"/>
            <a:ext cx="4370832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1" name="Shape 19"/>
          <p:cNvSpPr/>
          <p:nvPr/>
        </p:nvSpPr>
        <p:spPr>
          <a:xfrm>
            <a:off x="7424928" y="3621024"/>
            <a:ext cx="109728" cy="8412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7635240" y="37307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29600" y="3822192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Stakeholder Register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7424928" y="4608576"/>
            <a:ext cx="4370832" cy="841248"/>
          </a:xfrm>
          <a:prstGeom prst="rect">
            <a:avLst/>
          </a:prstGeom>
          <a:solidFill>
            <a:srgbClr val="133240"/>
          </a:solidFill>
          <a:ln/>
        </p:spPr>
      </p:sp>
      <p:sp>
        <p:nvSpPr>
          <p:cNvPr id="25" name="Shape 23"/>
          <p:cNvSpPr/>
          <p:nvPr/>
        </p:nvSpPr>
        <p:spPr>
          <a:xfrm>
            <a:off x="7424928" y="4608576"/>
            <a:ext cx="109728" cy="8412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7635240" y="4718304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229600" y="4809744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Sponsor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7424928" y="5596128"/>
            <a:ext cx="4370832" cy="841248"/>
          </a:xfrm>
          <a:prstGeom prst="rect">
            <a:avLst/>
          </a:prstGeom>
          <a:solidFill>
            <a:srgbClr val="18404F"/>
          </a:solidFill>
          <a:ln/>
        </p:spPr>
      </p:sp>
      <p:sp>
        <p:nvSpPr>
          <p:cNvPr id="29" name="Shape 27"/>
          <p:cNvSpPr/>
          <p:nvPr/>
        </p:nvSpPr>
        <p:spPr>
          <a:xfrm>
            <a:off x="7424928" y="5596128"/>
            <a:ext cx="109728" cy="84124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0" name="Text 28"/>
          <p:cNvSpPr/>
          <p:nvPr/>
        </p:nvSpPr>
        <p:spPr>
          <a:xfrm>
            <a:off x="7635240" y="570585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229600" y="5797296"/>
            <a:ext cx="3401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F3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Kick-off Meeting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11480" y="651052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FUNDAMENTALS · TOPIC 1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9601200" y="65105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 /  23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Project Management</dc:title>
  <dc:subject>PptxGenJS Presentation</dc:subject>
  <dc:creator>PlacementHub</dc:creator>
  <cp:lastModifiedBy>PlacementHub</cp:lastModifiedBy>
  <cp:revision>1</cp:revision>
  <dcterms:created xsi:type="dcterms:W3CDTF">2026-08-23T17:47:04Z</dcterms:created>
  <dcterms:modified xsi:type="dcterms:W3CDTF">2026-08-23T17:47:04Z</dcterms:modified>
</cp:coreProperties>
</file>