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Shape 2"/>
          <p:cNvSpPr/>
          <p:nvPr/>
        </p:nvSpPr>
        <p:spPr>
          <a:xfrm>
            <a:off x="8778240" y="0"/>
            <a:ext cx="3413455" cy="6858000"/>
          </a:xfrm>
          <a:prstGeom prst="rect">
            <a:avLst/>
          </a:prstGeom>
          <a:solidFill>
            <a:srgbClr val="151515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0" y="1188720"/>
            <a:ext cx="2560320" cy="14630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0" y="2834640"/>
            <a:ext cx="1188720" cy="118872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7" name="Shape 5"/>
          <p:cNvSpPr/>
          <p:nvPr/>
        </p:nvSpPr>
        <p:spPr>
          <a:xfrm>
            <a:off x="10515600" y="2834640"/>
            <a:ext cx="1188720" cy="1188720"/>
          </a:xfrm>
          <a:prstGeom prst="rect">
            <a:avLst/>
          </a:prstGeom>
          <a:solidFill>
            <a:srgbClr val="3A3A3A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0" y="4206240"/>
            <a:ext cx="2560320" cy="822960"/>
          </a:xfrm>
          <a:prstGeom prst="rect">
            <a:avLst/>
          </a:prstGeom>
          <a:solidFill>
            <a:srgbClr val="2A2A2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87452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ROADMAP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28600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40080" y="324612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phased, low-risk path for colleges to adopt PlacementHub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disrupting existing placement processes.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5303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8-week rollout  ·  7 phases  ·  Continuous improvement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Objective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1371600"/>
            <a:ext cx="11155680" cy="1554480"/>
          </a:xfrm>
          <a:prstGeom prst="roundRect">
            <a:avLst>
              <a:gd name="adj" fmla="val 4706"/>
            </a:avLst>
          </a:prstGeom>
          <a:solidFill>
            <a:srgbClr val="E8F8FA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6002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Enable colleges to adopt PlacementHub in a phased, low-risk manner — with quick adoption, measurable outcomes, and continuous improvement.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3566160" cy="2468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1" name="Shape 9"/>
          <p:cNvSpPr/>
          <p:nvPr/>
        </p:nvSpPr>
        <p:spPr>
          <a:xfrm>
            <a:off x="502920" y="3291840"/>
            <a:ext cx="3566160" cy="914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566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adoption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77240" y="4572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weekly milestones from kickoff to go-live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3291840"/>
            <a:ext cx="3566160" cy="2468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6" name="Shape 14"/>
          <p:cNvSpPr/>
          <p:nvPr/>
        </p:nvSpPr>
        <p:spPr>
          <a:xfrm>
            <a:off x="4297680" y="3291840"/>
            <a:ext cx="3566160" cy="914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0" y="3566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57200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operational risk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0" y="4572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first, then expand — no big-bang cutover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092440" y="3291840"/>
            <a:ext cx="3566160" cy="2468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1" name="Shape 19"/>
          <p:cNvSpPr/>
          <p:nvPr/>
        </p:nvSpPr>
        <p:spPr>
          <a:xfrm>
            <a:off x="8092440" y="3291840"/>
            <a:ext cx="3566160" cy="914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8366760" y="3566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36676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Measurable outcomes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366760" y="45720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Adoption, operations, and quality tracked from day one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Seven-Phase Implementation Timeline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128016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463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31520" y="18745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31520" y="2194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 &amp; Kickoff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31520" y="25603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Demo, plan, nominate coordinator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43400" y="128016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0" y="1463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572000" y="18745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0" y="2194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Config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0" y="25603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College, users, depts, courses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183880" y="128016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1463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412480" y="18745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12480" y="2194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Onboarding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412480" y="25603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Import, verify, train students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02920" y="329184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" y="3474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31520" y="38862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31520" y="4206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Setup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31520" y="45720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Recruiters &amp; company database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343400" y="329184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9" name="Text 27"/>
          <p:cNvSpPr/>
          <p:nvPr/>
        </p:nvSpPr>
        <p:spPr>
          <a:xfrm>
            <a:off x="4572000" y="3474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4572000" y="38862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5–6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72000" y="4206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Drive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572000" y="45720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live placement drive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183880" y="3291840"/>
            <a:ext cx="3657600" cy="182880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4" name="Text 32"/>
          <p:cNvSpPr/>
          <p:nvPr/>
        </p:nvSpPr>
        <p:spPr>
          <a:xfrm>
            <a:off x="8412480" y="3474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8412480" y="38862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7–8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8412480" y="42062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Rollout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8412480" y="45720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placement activities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502920" y="5349240"/>
            <a:ext cx="11155680" cy="82296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39" name="Text 37"/>
          <p:cNvSpPr/>
          <p:nvPr/>
        </p:nvSpPr>
        <p:spPr>
          <a:xfrm>
            <a:off x="731520" y="55321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1554480" y="5532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  ·  Continuous Improvement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315200" y="55321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Training, analytics, AI enhancements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 &amp;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Kickoff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411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&amp; Planning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94760" y="1143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94760" y="1581912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 online product demonstration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94760" y="2020824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current placement workflow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94760" y="2459736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0" y="238658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TPOs and faculty coordinators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94760" y="2898648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282549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Finalize implementation timeline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794760" y="333756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0" y="32644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Nominate PlacementHub coordinator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66760" y="1143000"/>
            <a:ext cx="33832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66760" y="1143000"/>
            <a:ext cx="3383280" cy="9144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5" name="Text 23"/>
          <p:cNvSpPr/>
          <p:nvPr/>
        </p:nvSpPr>
        <p:spPr>
          <a:xfrm>
            <a:off x="859536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738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595360" y="1920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Kickoff meeting completed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schedule approved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595360" y="34747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credentials shared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411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 setup &amp; user model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94760" y="1143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94760" y="1581912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 profile &amp; academic years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94760" y="2020824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Departments, courses, branches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94760" y="2459736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0" y="238658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eligibility rules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94760" y="2898648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282549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policies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794760" y="333756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0" y="32644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Administrator &amp; faculty accounts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66760" y="1143000"/>
            <a:ext cx="33832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66760" y="1143000"/>
            <a:ext cx="3383280" cy="9144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5" name="Text 23"/>
          <p:cNvSpPr/>
          <p:nvPr/>
        </p:nvSpPr>
        <p:spPr>
          <a:xfrm>
            <a:off x="859536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738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595360" y="1920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configured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accounts created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595360" y="34747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validation completed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411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Import, verify, activate the student portal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94760" y="1143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94760" y="1581912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student database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94760" y="2020824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student information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94760" y="2459736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0" y="238658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 resumes &amp; complete profiles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94760" y="2898648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282549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email addresses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794760" y="333756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0" y="32644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students on PlacementHub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66760" y="1143000"/>
            <a:ext cx="33832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66760" y="1143000"/>
            <a:ext cx="3383280" cy="9144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5" name="Text 23"/>
          <p:cNvSpPr/>
          <p:nvPr/>
        </p:nvSpPr>
        <p:spPr>
          <a:xfrm>
            <a:off x="859536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738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595360" y="1920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database imported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portal activated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595360" y="34747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completed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4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411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Recruiters, companies, job templates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94760" y="1143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94760" y="1581912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recruiter accounts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94760" y="2020824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existing recruiters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94760" y="2459736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0" y="238658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employer database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94760" y="2898648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282549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company profiles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794760" y="333756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0" y="32644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job posting templates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66760" y="1143000"/>
            <a:ext cx="33832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66760" y="1143000"/>
            <a:ext cx="3383280" cy="9144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5" name="Text 23"/>
          <p:cNvSpPr/>
          <p:nvPr/>
        </p:nvSpPr>
        <p:spPr>
          <a:xfrm>
            <a:off x="859536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738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595360" y="1920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portal activated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database configured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5–6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Drive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411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or two live drives through PlacementHub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794760" y="114300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794760" y="1581912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114800" y="15087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company requirements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794760" y="2020824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6" name="Text 14"/>
          <p:cNvSpPr/>
          <p:nvPr/>
        </p:nvSpPr>
        <p:spPr>
          <a:xfrm>
            <a:off x="411480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registrations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794760" y="2459736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0" y="238658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 verification &amp; shortlisting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794760" y="2898648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114800" y="282549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 scheduling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794760" y="333756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4114800" y="326440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management &amp; reporting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366760" y="1143000"/>
            <a:ext cx="33832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366760" y="1143000"/>
            <a:ext cx="3383280" cy="9144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5" name="Text 23"/>
          <p:cNvSpPr/>
          <p:nvPr/>
        </p:nvSpPr>
        <p:spPr>
          <a:xfrm>
            <a:off x="8595360" y="1417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738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595360" y="1920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pilot drive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feedback collected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595360" y="34747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Improvements documented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7200" dirty="0"/>
          </a:p>
        </p:txBody>
      </p:sp>
      <p:sp>
        <p:nvSpPr>
          <p:cNvPr id="9" name="Text 7"/>
          <p:cNvSpPr/>
          <p:nvPr/>
        </p:nvSpPr>
        <p:spPr>
          <a:xfrm>
            <a:off x="457200" y="31089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7–8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74904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Campus-wide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794760" y="3200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all placement activities to PlacementHub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794760" y="868680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3" name="Shape 11"/>
          <p:cNvSpPr/>
          <p:nvPr/>
        </p:nvSpPr>
        <p:spPr>
          <a:xfrm>
            <a:off x="3794760" y="868680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4069080" y="8686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Management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818120" y="868680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6" name="Shape 14"/>
          <p:cNvSpPr/>
          <p:nvPr/>
        </p:nvSpPr>
        <p:spPr>
          <a:xfrm>
            <a:off x="7818120" y="868680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7" name="Text 15"/>
          <p:cNvSpPr/>
          <p:nvPr/>
        </p:nvSpPr>
        <p:spPr>
          <a:xfrm>
            <a:off x="8092440" y="8686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Management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794760" y="1581912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9" name="Shape 17"/>
          <p:cNvSpPr/>
          <p:nvPr/>
        </p:nvSpPr>
        <p:spPr>
          <a:xfrm>
            <a:off x="3794760" y="1581912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4069080" y="1581912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Drives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818120" y="1581912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2" name="Shape 20"/>
          <p:cNvSpPr/>
          <p:nvPr/>
        </p:nvSpPr>
        <p:spPr>
          <a:xfrm>
            <a:off x="7818120" y="1581912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3" name="Text 21"/>
          <p:cNvSpPr/>
          <p:nvPr/>
        </p:nvSpPr>
        <p:spPr>
          <a:xfrm>
            <a:off x="8092440" y="1581912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Internship Management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794760" y="2295144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5" name="Shape 23"/>
          <p:cNvSpPr/>
          <p:nvPr/>
        </p:nvSpPr>
        <p:spPr>
          <a:xfrm>
            <a:off x="3794760" y="2295144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6" name="Text 24"/>
          <p:cNvSpPr/>
          <p:nvPr/>
        </p:nvSpPr>
        <p:spPr>
          <a:xfrm>
            <a:off x="4069080" y="2295144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 Database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818120" y="2295144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8" name="Shape 26"/>
          <p:cNvSpPr/>
          <p:nvPr/>
        </p:nvSpPr>
        <p:spPr>
          <a:xfrm>
            <a:off x="7818120" y="2295144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9" name="Text 27"/>
          <p:cNvSpPr/>
          <p:nvPr/>
        </p:nvSpPr>
        <p:spPr>
          <a:xfrm>
            <a:off x="8092440" y="2295144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 Scheduling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3794760" y="3008376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1" name="Shape 29"/>
          <p:cNvSpPr/>
          <p:nvPr/>
        </p:nvSpPr>
        <p:spPr>
          <a:xfrm>
            <a:off x="3794760" y="3008376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32" name="Text 30"/>
          <p:cNvSpPr/>
          <p:nvPr/>
        </p:nvSpPr>
        <p:spPr>
          <a:xfrm>
            <a:off x="4069080" y="3008376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Tracking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7818120" y="3008376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4" name="Shape 32"/>
          <p:cNvSpPr/>
          <p:nvPr/>
        </p:nvSpPr>
        <p:spPr>
          <a:xfrm>
            <a:off x="7818120" y="3008376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35" name="Text 33"/>
          <p:cNvSpPr/>
          <p:nvPr/>
        </p:nvSpPr>
        <p:spPr>
          <a:xfrm>
            <a:off x="8092440" y="3008376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Reports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3794760" y="3721608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7" name="Shape 35"/>
          <p:cNvSpPr/>
          <p:nvPr/>
        </p:nvSpPr>
        <p:spPr>
          <a:xfrm>
            <a:off x="3794760" y="3721608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38" name="Text 36"/>
          <p:cNvSpPr/>
          <p:nvPr/>
        </p:nvSpPr>
        <p:spPr>
          <a:xfrm>
            <a:off x="4069080" y="372160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 Dashboard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7818120" y="3721608"/>
            <a:ext cx="3794760" cy="59436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40" name="Shape 38"/>
          <p:cNvSpPr/>
          <p:nvPr/>
        </p:nvSpPr>
        <p:spPr>
          <a:xfrm>
            <a:off x="7818120" y="3721608"/>
            <a:ext cx="91440" cy="59436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1" name="Text 39"/>
          <p:cNvSpPr/>
          <p:nvPr/>
        </p:nvSpPr>
        <p:spPr>
          <a:xfrm>
            <a:off x="8092440" y="372160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Portal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3794760" y="4617720"/>
            <a:ext cx="7818120" cy="1417320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43" name="Text 41"/>
          <p:cNvSpPr/>
          <p:nvPr/>
        </p:nvSpPr>
        <p:spPr>
          <a:xfrm>
            <a:off x="4023360" y="480060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FA8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DELIVERABLES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023360" y="52120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rollout completed   ·   Operational support initiated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8016" y="0"/>
            <a:ext cx="3291840" cy="685800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/  15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4630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78308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6400" dirty="0"/>
          </a:p>
        </p:txBody>
      </p:sp>
      <p:sp>
        <p:nvSpPr>
          <p:cNvPr id="9" name="Text 7"/>
          <p:cNvSpPr/>
          <p:nvPr/>
        </p:nvSpPr>
        <p:spPr>
          <a:xfrm>
            <a:off x="457200" y="283464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338328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Improvement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7200" y="484632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roadmap · Adoption reports · Usage analytics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94760" y="36576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cadence after go-live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794760" y="100584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4" name="Text 12"/>
          <p:cNvSpPr/>
          <p:nvPr/>
        </p:nvSpPr>
        <p:spPr>
          <a:xfrm>
            <a:off x="3977640" y="12344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97764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meetings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77640" y="23317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Alignment on progress and blockers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92240" y="100584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0" y="12344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67512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feedback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675120" y="23317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 insights from teams &amp; students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189720" y="100584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2" name="Text 20"/>
          <p:cNvSpPr/>
          <p:nvPr/>
        </p:nvSpPr>
        <p:spPr>
          <a:xfrm>
            <a:off x="9372600" y="12344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37260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enhancements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372600" y="23317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Prioritize and ship improvements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794760" y="333756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6" name="Text 24"/>
          <p:cNvSpPr/>
          <p:nvPr/>
        </p:nvSpPr>
        <p:spPr>
          <a:xfrm>
            <a:off x="3977640" y="35661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3977640" y="40690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AI-powered upgrades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977640" y="4663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 smarter placement tooling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92240" y="333756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0" name="Text 28"/>
          <p:cNvSpPr/>
          <p:nvPr/>
        </p:nvSpPr>
        <p:spPr>
          <a:xfrm>
            <a:off x="6675120" y="35661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6675120" y="40690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updates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675120" y="4663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current with platform releases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9189720" y="3337560"/>
            <a:ext cx="2560320" cy="2148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34" name="Text 32"/>
          <p:cNvSpPr/>
          <p:nvPr/>
        </p:nvSpPr>
        <p:spPr>
          <a:xfrm>
            <a:off x="9372600" y="35661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9372600" y="40690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training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9372600" y="4663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campus teams confident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Responsibilities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1280160"/>
            <a:ext cx="5440680" cy="475488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50876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 TEAM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20574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setup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77240" y="253288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configuration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77240" y="300837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3483864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support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7240" y="3959352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updates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7240" y="44348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Bug fixes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7240" y="491032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enhancements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17920" y="1280160"/>
            <a:ext cx="544068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8" name="Shape 16"/>
          <p:cNvSpPr/>
          <p:nvPr/>
        </p:nvSpPr>
        <p:spPr>
          <a:xfrm>
            <a:off x="6217920" y="1280160"/>
            <a:ext cx="5440680" cy="914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9" name="Text 17"/>
          <p:cNvSpPr/>
          <p:nvPr/>
        </p:nvSpPr>
        <p:spPr>
          <a:xfrm>
            <a:off x="6492240" y="150876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92240" y="20574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Nominate implementation coordinator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92240" y="253288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student database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92240" y="300837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placement policies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2240" y="3483864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 faculty members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92240" y="3959352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onboarding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92240" y="44348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engagement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92240" y="491032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and testing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Suggested 8-Week Timeline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1234440"/>
            <a:ext cx="1188720" cy="50292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W1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874520" y="1344168"/>
            <a:ext cx="2286000" cy="292608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11" name="Shape 9"/>
          <p:cNvSpPr/>
          <p:nvPr/>
        </p:nvSpPr>
        <p:spPr>
          <a:xfrm>
            <a:off x="1874520" y="1344168"/>
            <a:ext cx="320040" cy="292608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2" name="Text 10"/>
          <p:cNvSpPr/>
          <p:nvPr/>
        </p:nvSpPr>
        <p:spPr>
          <a:xfrm>
            <a:off x="4389120" y="12344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Kickoff &amp; Planning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1856232"/>
            <a:ext cx="1188720" cy="50292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185623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W2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874520" y="1965960"/>
            <a:ext cx="3154680" cy="292608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874520" y="1965960"/>
            <a:ext cx="640080" cy="292608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7" name="Text 15"/>
          <p:cNvSpPr/>
          <p:nvPr/>
        </p:nvSpPr>
        <p:spPr>
          <a:xfrm>
            <a:off x="5257800" y="185623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Configuration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02920" y="2478024"/>
            <a:ext cx="1188720" cy="50292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2478024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874520" y="2587752"/>
            <a:ext cx="4023360" cy="292608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21" name="Shape 19"/>
          <p:cNvSpPr/>
          <p:nvPr/>
        </p:nvSpPr>
        <p:spPr>
          <a:xfrm>
            <a:off x="1874520" y="2587752"/>
            <a:ext cx="960120" cy="292608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6126480" y="2478024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Import &amp; Training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02920" y="3099816"/>
            <a:ext cx="1188720" cy="50292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3099816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W4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874520" y="3209544"/>
            <a:ext cx="4892040" cy="292608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26" name="Shape 24"/>
          <p:cNvSpPr/>
          <p:nvPr/>
        </p:nvSpPr>
        <p:spPr>
          <a:xfrm>
            <a:off x="1874520" y="3209544"/>
            <a:ext cx="1280160" cy="292608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7" name="Text 25"/>
          <p:cNvSpPr/>
          <p:nvPr/>
        </p:nvSpPr>
        <p:spPr>
          <a:xfrm>
            <a:off x="6995160" y="309981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Setup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502920" y="3721608"/>
            <a:ext cx="1188720" cy="50292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29" name="Text 27"/>
          <p:cNvSpPr/>
          <p:nvPr/>
        </p:nvSpPr>
        <p:spPr>
          <a:xfrm>
            <a:off x="502920" y="3721608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W5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1874520" y="3831336"/>
            <a:ext cx="5760720" cy="292608"/>
          </a:xfrm>
          <a:prstGeom prst="rect">
            <a:avLst/>
          </a:prstGeom>
          <a:solidFill>
            <a:srgbClr val="FDECEF"/>
          </a:solidFill>
          <a:ln/>
        </p:spPr>
      </p:sp>
      <p:sp>
        <p:nvSpPr>
          <p:cNvPr id="31" name="Shape 29"/>
          <p:cNvSpPr/>
          <p:nvPr/>
        </p:nvSpPr>
        <p:spPr>
          <a:xfrm>
            <a:off x="1874520" y="3831336"/>
            <a:ext cx="1600200" cy="292608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32" name="Text 30"/>
          <p:cNvSpPr/>
          <p:nvPr/>
        </p:nvSpPr>
        <p:spPr>
          <a:xfrm>
            <a:off x="7863840" y="372160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Placement Drive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502920" y="4343400"/>
            <a:ext cx="1188720" cy="50292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34" name="Text 32"/>
          <p:cNvSpPr/>
          <p:nvPr/>
        </p:nvSpPr>
        <p:spPr>
          <a:xfrm>
            <a:off x="502920" y="434340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W6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1874520" y="4453128"/>
            <a:ext cx="6629400" cy="292608"/>
          </a:xfrm>
          <a:prstGeom prst="rect">
            <a:avLst/>
          </a:prstGeom>
          <a:solidFill>
            <a:srgbClr val="FDECEF"/>
          </a:solidFill>
          <a:ln/>
        </p:spPr>
      </p:sp>
      <p:sp>
        <p:nvSpPr>
          <p:cNvPr id="36" name="Shape 34"/>
          <p:cNvSpPr/>
          <p:nvPr/>
        </p:nvSpPr>
        <p:spPr>
          <a:xfrm>
            <a:off x="1874520" y="4453128"/>
            <a:ext cx="1920240" cy="292608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37" name="Text 35"/>
          <p:cNvSpPr/>
          <p:nvPr/>
        </p:nvSpPr>
        <p:spPr>
          <a:xfrm>
            <a:off x="8732520" y="43434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Review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502920" y="4965192"/>
            <a:ext cx="1188720" cy="50292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39" name="Text 37"/>
          <p:cNvSpPr/>
          <p:nvPr/>
        </p:nvSpPr>
        <p:spPr>
          <a:xfrm>
            <a:off x="502920" y="496519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W7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874520" y="5074920"/>
            <a:ext cx="7498080" cy="292608"/>
          </a:xfrm>
          <a:prstGeom prst="rect">
            <a:avLst/>
          </a:prstGeom>
          <a:solidFill>
            <a:srgbClr val="ECECEC"/>
          </a:solidFill>
          <a:ln/>
        </p:spPr>
      </p:sp>
      <p:sp>
        <p:nvSpPr>
          <p:cNvPr id="41" name="Shape 39"/>
          <p:cNvSpPr/>
          <p:nvPr/>
        </p:nvSpPr>
        <p:spPr>
          <a:xfrm>
            <a:off x="1874520" y="5074920"/>
            <a:ext cx="2240280" cy="292608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42" name="Text 40"/>
          <p:cNvSpPr/>
          <p:nvPr/>
        </p:nvSpPr>
        <p:spPr>
          <a:xfrm>
            <a:off x="9601200" y="496519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Rollout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502920" y="5586984"/>
            <a:ext cx="1188720" cy="50292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44" name="Text 42"/>
          <p:cNvSpPr/>
          <p:nvPr/>
        </p:nvSpPr>
        <p:spPr>
          <a:xfrm>
            <a:off x="502920" y="5586984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W8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1874520" y="5696712"/>
            <a:ext cx="8366760" cy="292608"/>
          </a:xfrm>
          <a:prstGeom prst="rect">
            <a:avLst/>
          </a:prstGeom>
          <a:solidFill>
            <a:srgbClr val="ECECEC"/>
          </a:solidFill>
          <a:ln/>
        </p:spPr>
      </p:sp>
      <p:sp>
        <p:nvSpPr>
          <p:cNvPr id="46" name="Shape 44"/>
          <p:cNvSpPr/>
          <p:nvPr/>
        </p:nvSpPr>
        <p:spPr>
          <a:xfrm>
            <a:off x="1874520" y="5696712"/>
            <a:ext cx="2560320" cy="292608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47" name="Text 45"/>
          <p:cNvSpPr/>
          <p:nvPr/>
        </p:nvSpPr>
        <p:spPr>
          <a:xfrm>
            <a:off x="10469880" y="5586984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Live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Metrics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02920" y="1280160"/>
            <a:ext cx="3657600" cy="475488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2011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731520" y="24231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team onboarded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29260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731520" y="3337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records imported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" y="38404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&gt;90%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731520" y="42519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profile completion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31520" y="47548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&gt;80%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731520" y="51663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onboarding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89120" y="1280160"/>
            <a:ext cx="3657600" cy="475488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9" name="Text 17"/>
          <p:cNvSpPr/>
          <p:nvPr/>
        </p:nvSpPr>
        <p:spPr>
          <a:xfrm>
            <a:off x="461772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10312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1" name="Text 19"/>
          <p:cNvSpPr/>
          <p:nvPr/>
        </p:nvSpPr>
        <p:spPr>
          <a:xfrm>
            <a:off x="4983480" y="20116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drive completed successfully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663440" y="278892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3" name="Text 21"/>
          <p:cNvSpPr/>
          <p:nvPr/>
        </p:nvSpPr>
        <p:spPr>
          <a:xfrm>
            <a:off x="4983480" y="26974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spreadsheet dependency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47472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5" name="Text 23"/>
          <p:cNvSpPr/>
          <p:nvPr/>
        </p:nvSpPr>
        <p:spPr>
          <a:xfrm>
            <a:off x="4983480" y="33832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student communication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663440" y="416052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7" name="Text 25"/>
          <p:cNvSpPr/>
          <p:nvPr/>
        </p:nvSpPr>
        <p:spPr>
          <a:xfrm>
            <a:off x="4983480" y="40690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recruiter coordination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663440" y="4846320"/>
            <a:ext cx="164592" cy="164592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9" name="Text 27"/>
          <p:cNvSpPr/>
          <p:nvPr/>
        </p:nvSpPr>
        <p:spPr>
          <a:xfrm>
            <a:off x="4983480" y="47548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reporting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8275320" y="1280160"/>
            <a:ext cx="3429000" cy="4754880"/>
          </a:xfrm>
          <a:prstGeom prst="rect">
            <a:avLst/>
          </a:prstGeom>
          <a:solidFill>
            <a:srgbClr val="E8F8FA"/>
          </a:solidFill>
          <a:ln/>
        </p:spPr>
      </p:sp>
      <p:sp>
        <p:nvSpPr>
          <p:cNvPr id="31" name="Text 29"/>
          <p:cNvSpPr/>
          <p:nvPr/>
        </p:nvSpPr>
        <p:spPr>
          <a:xfrm>
            <a:off x="8503920" y="150876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A8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503920" y="205740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satisfaction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503920" y="26517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success rate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503920" y="32461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adoption rate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503920" y="384048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recruiters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8503920" y="4434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applications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8503920" y="502920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time saved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058400" y="6473952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 /  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320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HORIZON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Vision — 3 to 6 Months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02920" y="10972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core platform success, progressively adopt advanced modules.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1600200"/>
            <a:ext cx="3657600" cy="4434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0" name="Shape 8"/>
          <p:cNvSpPr/>
          <p:nvPr/>
        </p:nvSpPr>
        <p:spPr>
          <a:xfrm>
            <a:off x="502920" y="1600200"/>
            <a:ext cx="3657600" cy="64008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737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FEATURES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31520" y="25146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Resume Analysis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31520" y="31089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Resume Builder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31520" y="3703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Interview Prep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4297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Career Guidance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31520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Skill Gap Analysis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343400" y="1600200"/>
            <a:ext cx="3657600" cy="4434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18" name="Shape 16"/>
          <p:cNvSpPr/>
          <p:nvPr/>
        </p:nvSpPr>
        <p:spPr>
          <a:xfrm>
            <a:off x="4343400" y="1600200"/>
            <a:ext cx="3657600" cy="64008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0" y="1737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0" y="25146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Internship Management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0" y="31089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 Analytics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572000" y="3703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CRM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72000" y="4297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Alumni Engagement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0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Automation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8183880" y="1600200"/>
            <a:ext cx="3657600" cy="4434840"/>
          </a:xfrm>
          <a:prstGeom prst="rect">
            <a:avLst/>
          </a:prstGeom>
          <a:solidFill>
            <a:srgbClr val="F4F6F7"/>
          </a:solidFill>
          <a:ln/>
        </p:spPr>
      </p:sp>
      <p:sp>
        <p:nvSpPr>
          <p:cNvPr id="26" name="Shape 24"/>
          <p:cNvSpPr/>
          <p:nvPr/>
        </p:nvSpPr>
        <p:spPr>
          <a:xfrm>
            <a:off x="8183880" y="1600200"/>
            <a:ext cx="3657600" cy="640080"/>
          </a:xfrm>
          <a:prstGeom prst="rect">
            <a:avLst/>
          </a:prstGeom>
          <a:solidFill>
            <a:srgbClr val="2F2F2F"/>
          </a:solidFill>
          <a:ln/>
        </p:spPr>
      </p:sp>
      <p:sp>
        <p:nvSpPr>
          <p:cNvPr id="27" name="Text 25"/>
          <p:cNvSpPr/>
          <p:nvPr/>
        </p:nvSpPr>
        <p:spPr>
          <a:xfrm>
            <a:off x="8412480" y="1737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412480" y="25146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Projects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12480" y="31089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Hackathons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412480" y="3703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Assessments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412480" y="4297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Portfolio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412480" y="48920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NAAC / NBA Support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4114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PHILOSOPHY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Phased adoption. Minimal disruption.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long-term success.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228600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" y="228600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6060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digitization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4720" y="228600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10" name="Shape 8"/>
          <p:cNvSpPr/>
          <p:nvPr/>
        </p:nvSpPr>
        <p:spPr>
          <a:xfrm>
            <a:off x="3474720" y="228600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0" y="26060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Centralized student database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309360" y="228600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13" name="Shape 11"/>
          <p:cNvSpPr/>
          <p:nvPr/>
        </p:nvSpPr>
        <p:spPr>
          <a:xfrm>
            <a:off x="6309360" y="228600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6060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Improved employer engagement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0" y="228600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16" name="Shape 14"/>
          <p:cNvSpPr/>
          <p:nvPr/>
        </p:nvSpPr>
        <p:spPr>
          <a:xfrm>
            <a:off x="9144000" y="228600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6060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placement operations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0332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19" name="Shape 17"/>
          <p:cNvSpPr/>
          <p:nvPr/>
        </p:nvSpPr>
        <p:spPr>
          <a:xfrm>
            <a:off x="640080" y="370332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analytics &amp; transparency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474720" y="370332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22" name="Shape 20"/>
          <p:cNvSpPr/>
          <p:nvPr/>
        </p:nvSpPr>
        <p:spPr>
          <a:xfrm>
            <a:off x="3474720" y="370332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0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Reduced manual effort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309360" y="370332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25" name="Shape 23"/>
          <p:cNvSpPr/>
          <p:nvPr/>
        </p:nvSpPr>
        <p:spPr>
          <a:xfrm>
            <a:off x="6309360" y="370332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6" name="Text 24"/>
          <p:cNvSpPr/>
          <p:nvPr/>
        </p:nvSpPr>
        <p:spPr>
          <a:xfrm>
            <a:off x="6492240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student experience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44000" y="3703320"/>
            <a:ext cx="2651760" cy="1188720"/>
          </a:xfrm>
          <a:prstGeom prst="rect">
            <a:avLst/>
          </a:prstGeom>
          <a:solidFill>
            <a:srgbClr val="222222"/>
          </a:solidFill>
          <a:ln/>
        </p:spPr>
      </p:sp>
      <p:sp>
        <p:nvSpPr>
          <p:cNvPr id="28" name="Shape 26"/>
          <p:cNvSpPr/>
          <p:nvPr/>
        </p:nvSpPr>
        <p:spPr>
          <a:xfrm>
            <a:off x="9144000" y="3703320"/>
            <a:ext cx="2651760" cy="7315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29" name="Text 27"/>
          <p:cNvSpPr/>
          <p:nvPr/>
        </p:nvSpPr>
        <p:spPr>
          <a:xfrm>
            <a:off x="9326880" y="40233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management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40080" y="61264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6C6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a pilot · prove value · expand with confidence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PlacementHub Implementation Roadmap</dc:title>
  <dc:subject>College implementation roadmap — Motagua-inspired</dc:subject>
  <dc:creator>PlacementHub</dc:creator>
  <cp:lastModifiedBy>PlacementHub</cp:lastModifiedBy>
  <cp:revision>1</cp:revision>
  <dcterms:created xsi:type="dcterms:W3CDTF">2026-08-05T15:02:49Z</dcterms:created>
  <dcterms:modified xsi:type="dcterms:W3CDTF">2026-08-05T15:02:49Z</dcterms:modified>
</cp:coreProperties>
</file>