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6256000" cy="9144000"/>
  <p:notesSz cx="9144000" cy="16256000"/>
  <p:embeddedFontLst>
    <p:embeddedFont>
      <p:font typeface="Liter" panose="020B0604020202020204" charset="0"/>
      <p:regular r:id="rId17"/>
    </p:embeddedFont>
    <p:embeddedFont>
      <p:font typeface="Quattrocento Sans" panose="020B0502050000020003" pitchFamily="34" charset="0"/>
      <p:regular r:id="rId18"/>
      <p:bold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6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555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DB153-FF8D-3CEE-0B13-E4231AA16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BE5F25-0EB9-1E6B-67CB-4B4B631C34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0DD1FF-527C-0D42-4563-27859D2C6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138A0-DF44-8101-6DCA-DD2097567D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70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42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fc6e372hnke34/mnt/agents/output/placementhub/images/5_Aerial_View_of_a_Modern_University.png"/>
          <p:cNvPicPr>
            <a:picLocks noChangeAspect="1"/>
          </p:cNvPicPr>
          <p:nvPr/>
        </p:nvPicPr>
        <p:blipFill>
          <a:blip r:embed="rId3"/>
          <a:srcRect l="1444" r="1444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rgbClr val="1E2D3D">
                  <a:alpha val="95000"/>
                </a:srgbClr>
              </a:gs>
              <a:gs pos="55000">
                <a:srgbClr val="1E2D3D">
                  <a:alpha val="85000"/>
                </a:srgbClr>
              </a:gs>
              <a:gs pos="100000">
                <a:srgbClr val="1E2D3D">
                  <a:alpha val="50000"/>
                </a:srgbClr>
              </a:gs>
            </a:gsLst>
            <a:lin ang="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1016000" y="2476500"/>
            <a:ext cx="762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16000" y="2730500"/>
            <a:ext cx="8890000" cy="889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5200" kern="0" spc="4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5200" dirty="0"/>
          </a:p>
        </p:txBody>
      </p:sp>
      <p:sp>
        <p:nvSpPr>
          <p:cNvPr id="6" name="Text 3"/>
          <p:cNvSpPr/>
          <p:nvPr/>
        </p:nvSpPr>
        <p:spPr>
          <a:xfrm>
            <a:off x="1016000" y="3746500"/>
            <a:ext cx="889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Operating System for Campus Placements &amp; Industry Engagement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16000" y="4445000"/>
            <a:ext cx="762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multi-tenant SaaS platform connecting colleges, students, and employers through a single workflow.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16000" y="5461000"/>
            <a:ext cx="6350000" cy="12700"/>
          </a:xfrm>
          <a:prstGeom prst="rect">
            <a:avLst/>
          </a:prstGeom>
          <a:solidFill>
            <a:srgbClr val="F5F3EF">
              <a:alpha val="18824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16000" y="57150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80000"/>
              </a:lnSpc>
            </a:pPr>
            <a:r>
              <a:rPr lang="en-US" sz="14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Sandbox Environment</a:t>
            </a:r>
            <a:r>
              <a:rPr lang="en-US" sz="14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|  June 2026</a:t>
            </a:r>
            <a:endParaRPr lang="en-US" sz="1400" dirty="0"/>
          </a:p>
          <a:p>
            <a:pPr algn="l">
              <a:lnSpc>
                <a:spcPct val="180000"/>
              </a:lnSpc>
            </a:pPr>
            <a:r>
              <a:rPr lang="en-US" sz="14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[Your Name]  |  [Demo URL]  |  [Email]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16000" y="8382000"/>
            <a:ext cx="381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1300" kern="0" spc="2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PLACEMENTHUB.IO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5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6F7F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s6"/>
          <p:cNvSpPr/>
          <p:nvPr/>
        </p:nvSpPr>
        <p:spPr>
          <a:xfrm>
            <a:off x="1083733" y="778933"/>
            <a:ext cx="135467" cy="135467"/>
          </a:xfrm>
          <a:prstGeom prst="rect">
            <a:avLst/>
          </a:prstGeom>
          <a:solidFill>
            <a:srgbClr val="6E9F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t5"/>
          <p:cNvSpPr txBox="1"/>
          <p:nvPr/>
        </p:nvSpPr>
        <p:spPr>
          <a:xfrm>
            <a:off x="1354667" y="711200"/>
            <a:ext cx="13817600" cy="2370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333" b="1" kern="0" spc="347">
                <a:solidFill>
                  <a:srgbClr val="2B3A8E"/>
                </a:solidFill>
                <a:latin typeface="Liter"/>
                <a:ea typeface="Liter"/>
              </a:rPr>
              <a:t>THE FOUNDER</a:t>
            </a:r>
            <a:endParaRPr lang="en-US" sz="1333"/>
          </a:p>
        </p:txBody>
      </p:sp>
      <p:sp>
        <p:nvSpPr>
          <p:cNvPr id="5" name="t6"/>
          <p:cNvSpPr txBox="1"/>
          <p:nvPr/>
        </p:nvSpPr>
        <p:spPr>
          <a:xfrm>
            <a:off x="1083734" y="1049867"/>
            <a:ext cx="14088533" cy="6434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lang="en-US" sz="3600" b="1">
                <a:solidFill>
                  <a:srgbClr val="141A33"/>
                </a:solidFill>
                <a:latin typeface="Liter"/>
                <a:ea typeface="Liter"/>
              </a:rPr>
              <a:t>Founder background</a:t>
            </a:r>
            <a:endParaRPr lang="en-US" sz="3600"/>
          </a:p>
        </p:txBody>
      </p:sp>
      <p:sp>
        <p:nvSpPr>
          <p:cNvPr id="6" name="t7"/>
          <p:cNvSpPr txBox="1"/>
          <p:nvPr/>
        </p:nvSpPr>
        <p:spPr>
          <a:xfrm>
            <a:off x="1083734" y="1761067"/>
            <a:ext cx="14088533" cy="3386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667">
                <a:solidFill>
                  <a:srgbClr val="5D6478"/>
                </a:solidFill>
                <a:latin typeface="Liter"/>
                <a:ea typeface="Liter"/>
              </a:rPr>
              <a:t>30+ years across staffing, campus engagement, and talent development</a:t>
            </a:r>
            <a:endParaRPr lang="en-US" sz="1667"/>
          </a:p>
        </p:txBody>
      </p:sp>
      <p:sp>
        <p:nvSpPr>
          <p:cNvPr id="7" name="t8"/>
          <p:cNvSpPr txBox="1"/>
          <p:nvPr/>
        </p:nvSpPr>
        <p:spPr>
          <a:xfrm>
            <a:off x="1083733" y="2573867"/>
            <a:ext cx="3386667" cy="10837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7733" b="1">
                <a:solidFill>
                  <a:srgbClr val="2B3A8E"/>
                </a:solidFill>
                <a:latin typeface="Liter"/>
                <a:ea typeface="Liter"/>
              </a:rPr>
              <a:t>30</a:t>
            </a:r>
            <a:r>
              <a:rPr lang="en-US" sz="7733" b="1">
                <a:solidFill>
                  <a:srgbClr val="6E9F2E"/>
                </a:solidFill>
                <a:latin typeface="Liter"/>
                <a:ea typeface="Liter"/>
              </a:rPr>
              <a:t>+</a:t>
            </a:r>
            <a:endParaRPr lang="en-US" sz="7733"/>
          </a:p>
        </p:txBody>
      </p:sp>
      <p:sp>
        <p:nvSpPr>
          <p:cNvPr id="8" name="t9"/>
          <p:cNvSpPr txBox="1"/>
          <p:nvPr/>
        </p:nvSpPr>
        <p:spPr>
          <a:xfrm>
            <a:off x="2912533" y="2743200"/>
            <a:ext cx="5588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35000"/>
              </a:lnSpc>
            </a:pPr>
            <a:r>
              <a:rPr lang="en-US" sz="1733">
                <a:solidFill>
                  <a:srgbClr val="5D6478"/>
                </a:solidFill>
                <a:latin typeface="Liter"/>
                <a:ea typeface="Liter"/>
              </a:rPr>
              <a:t>years across enterprise and</a:t>
            </a:r>
            <a:endParaRPr lang="en-US" sz="1733"/>
          </a:p>
          <a:p>
            <a:pPr algn="l">
              <a:lnSpc>
                <a:spcPct val="135000"/>
              </a:lnSpc>
            </a:pPr>
            <a:r>
              <a:rPr lang="en-US" sz="1733">
                <a:solidFill>
                  <a:srgbClr val="5D6478"/>
                </a:solidFill>
                <a:latin typeface="Liter"/>
                <a:ea typeface="Liter"/>
              </a:rPr>
              <a:t>startup environments</a:t>
            </a:r>
            <a:endParaRPr lang="en-US" sz="1733"/>
          </a:p>
        </p:txBody>
      </p:sp>
      <p:sp>
        <p:nvSpPr>
          <p:cNvPr id="9" name="s7"/>
          <p:cNvSpPr/>
          <p:nvPr/>
        </p:nvSpPr>
        <p:spPr>
          <a:xfrm>
            <a:off x="1083734" y="4030134"/>
            <a:ext cx="7179733" cy="16933"/>
          </a:xfrm>
          <a:prstGeom prst="rect">
            <a:avLst/>
          </a:prstGeom>
          <a:solidFill>
            <a:srgbClr val="DDE0E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t10"/>
          <p:cNvSpPr txBox="1"/>
          <p:nvPr/>
        </p:nvSpPr>
        <p:spPr>
          <a:xfrm>
            <a:off x="1083734" y="4301067"/>
            <a:ext cx="7179733" cy="2370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267" b="1" kern="0" spc="293">
                <a:solidFill>
                  <a:srgbClr val="2B3A8E"/>
                </a:solidFill>
                <a:latin typeface="Liter"/>
                <a:ea typeface="Liter"/>
              </a:rPr>
              <a:t>LEADERSHIP &amp; EXPERIENCE</a:t>
            </a:r>
            <a:endParaRPr lang="en-US" sz="1267"/>
          </a:p>
        </p:txBody>
      </p:sp>
      <p:sp>
        <p:nvSpPr>
          <p:cNvPr id="11" name="s8"/>
          <p:cNvSpPr/>
          <p:nvPr/>
        </p:nvSpPr>
        <p:spPr>
          <a:xfrm>
            <a:off x="1083733" y="4842933"/>
            <a:ext cx="101600" cy="101600"/>
          </a:xfrm>
          <a:prstGeom prst="rect">
            <a:avLst/>
          </a:prstGeom>
          <a:solidFill>
            <a:srgbClr val="6E9F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t11"/>
          <p:cNvSpPr txBox="1"/>
          <p:nvPr/>
        </p:nvSpPr>
        <p:spPr>
          <a:xfrm>
            <a:off x="1354667" y="4741333"/>
            <a:ext cx="69088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1667">
                <a:solidFill>
                  <a:srgbClr val="141A33"/>
                </a:solidFill>
                <a:latin typeface="Liter"/>
                <a:ea typeface="Liter"/>
              </a:rPr>
              <a:t>Recruitment, workforce planning, and talent acquisition</a:t>
            </a:r>
            <a:endParaRPr lang="en-US" sz="1667"/>
          </a:p>
        </p:txBody>
      </p:sp>
      <p:sp>
        <p:nvSpPr>
          <p:cNvPr id="13" name="s9"/>
          <p:cNvSpPr/>
          <p:nvPr/>
        </p:nvSpPr>
        <p:spPr>
          <a:xfrm>
            <a:off x="1083733" y="5350933"/>
            <a:ext cx="101600" cy="101600"/>
          </a:xfrm>
          <a:prstGeom prst="rect">
            <a:avLst/>
          </a:prstGeom>
          <a:solidFill>
            <a:srgbClr val="6E9F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12"/>
          <p:cNvSpPr txBox="1"/>
          <p:nvPr/>
        </p:nvSpPr>
        <p:spPr>
          <a:xfrm>
            <a:off x="1354667" y="5249333"/>
            <a:ext cx="69088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1667">
                <a:solidFill>
                  <a:srgbClr val="141A33"/>
                </a:solidFill>
                <a:latin typeface="Liter"/>
                <a:ea typeface="Liter"/>
              </a:rPr>
              <a:t>Built and mentored high-performing delivery teams</a:t>
            </a:r>
            <a:endParaRPr lang="en-US" sz="1667"/>
          </a:p>
        </p:txBody>
      </p:sp>
      <p:sp>
        <p:nvSpPr>
          <p:cNvPr id="15" name="s10"/>
          <p:cNvSpPr/>
          <p:nvPr/>
        </p:nvSpPr>
        <p:spPr>
          <a:xfrm>
            <a:off x="1083733" y="5858933"/>
            <a:ext cx="101600" cy="101600"/>
          </a:xfrm>
          <a:prstGeom prst="rect">
            <a:avLst/>
          </a:prstGeom>
          <a:solidFill>
            <a:srgbClr val="6E9F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t13"/>
          <p:cNvSpPr txBox="1"/>
          <p:nvPr/>
        </p:nvSpPr>
        <p:spPr>
          <a:xfrm>
            <a:off x="1354667" y="5757333"/>
            <a:ext cx="69088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1667">
                <a:solidFill>
                  <a:srgbClr val="141A33"/>
                </a:solidFill>
                <a:latin typeface="Liter"/>
                <a:ea typeface="Liter"/>
              </a:rPr>
              <a:t>Scaled teams with governance and operational efficiency</a:t>
            </a:r>
            <a:endParaRPr lang="en-US" sz="1667"/>
          </a:p>
        </p:txBody>
      </p:sp>
      <p:sp>
        <p:nvSpPr>
          <p:cNvPr id="17" name="s11"/>
          <p:cNvSpPr/>
          <p:nvPr/>
        </p:nvSpPr>
        <p:spPr>
          <a:xfrm>
            <a:off x="9008534" y="2675467"/>
            <a:ext cx="16933" cy="5350933"/>
          </a:xfrm>
          <a:prstGeom prst="rect">
            <a:avLst/>
          </a:prstGeom>
          <a:solidFill>
            <a:srgbClr val="DDE0E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t14"/>
          <p:cNvSpPr txBox="1"/>
          <p:nvPr/>
        </p:nvSpPr>
        <p:spPr>
          <a:xfrm>
            <a:off x="9550400" y="2607733"/>
            <a:ext cx="5621867" cy="2370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267" b="1" kern="0" spc="293">
                <a:solidFill>
                  <a:srgbClr val="2B3A8E"/>
                </a:solidFill>
                <a:latin typeface="Liter"/>
                <a:ea typeface="Liter"/>
              </a:rPr>
              <a:t>CAMPUS &amp; TALENT FOCUS</a:t>
            </a:r>
            <a:endParaRPr lang="en-US" sz="1267"/>
          </a:p>
        </p:txBody>
      </p:sp>
      <p:sp>
        <p:nvSpPr>
          <p:cNvPr id="19" name="s12"/>
          <p:cNvSpPr/>
          <p:nvPr/>
        </p:nvSpPr>
        <p:spPr>
          <a:xfrm>
            <a:off x="9550400" y="3149600"/>
            <a:ext cx="101600" cy="101600"/>
          </a:xfrm>
          <a:prstGeom prst="rect">
            <a:avLst/>
          </a:prstGeom>
          <a:solidFill>
            <a:srgbClr val="6E9F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t15"/>
          <p:cNvSpPr txBox="1"/>
          <p:nvPr/>
        </p:nvSpPr>
        <p:spPr>
          <a:xfrm>
            <a:off x="9821334" y="3048000"/>
            <a:ext cx="5350933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1667">
                <a:solidFill>
                  <a:srgbClr val="141A33"/>
                </a:solidFill>
                <a:latin typeface="Liter"/>
                <a:ea typeface="Liter"/>
              </a:rPr>
              <a:t>Campus hiring and internship engagement programs</a:t>
            </a:r>
            <a:endParaRPr lang="en-US" sz="1667"/>
          </a:p>
        </p:txBody>
      </p:sp>
      <p:sp>
        <p:nvSpPr>
          <p:cNvPr id="21" name="s13"/>
          <p:cNvSpPr/>
          <p:nvPr/>
        </p:nvSpPr>
        <p:spPr>
          <a:xfrm>
            <a:off x="9550400" y="3860800"/>
            <a:ext cx="101600" cy="101600"/>
          </a:xfrm>
          <a:prstGeom prst="rect">
            <a:avLst/>
          </a:prstGeom>
          <a:solidFill>
            <a:srgbClr val="6E9F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16"/>
          <p:cNvSpPr txBox="1"/>
          <p:nvPr/>
        </p:nvSpPr>
        <p:spPr>
          <a:xfrm>
            <a:off x="9821334" y="3759200"/>
            <a:ext cx="5350933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1667">
                <a:solidFill>
                  <a:srgbClr val="141A33"/>
                </a:solidFill>
                <a:latin typeface="Liter"/>
                <a:ea typeface="Liter"/>
              </a:rPr>
              <a:t>Industry–academia collaboration</a:t>
            </a:r>
            <a:endParaRPr lang="en-US" sz="1667"/>
          </a:p>
        </p:txBody>
      </p:sp>
      <p:sp>
        <p:nvSpPr>
          <p:cNvPr id="23" name="s14"/>
          <p:cNvSpPr/>
          <p:nvPr/>
        </p:nvSpPr>
        <p:spPr>
          <a:xfrm>
            <a:off x="9550400" y="4572000"/>
            <a:ext cx="101600" cy="101600"/>
          </a:xfrm>
          <a:prstGeom prst="rect">
            <a:avLst/>
          </a:prstGeom>
          <a:solidFill>
            <a:srgbClr val="6E9F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t17"/>
          <p:cNvSpPr txBox="1"/>
          <p:nvPr/>
        </p:nvSpPr>
        <p:spPr>
          <a:xfrm>
            <a:off x="9821334" y="4470400"/>
            <a:ext cx="5350933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1667">
                <a:solidFill>
                  <a:srgbClr val="141A33"/>
                </a:solidFill>
                <a:latin typeface="Liter"/>
                <a:ea typeface="Liter"/>
              </a:rPr>
              <a:t>Employee development and leadership coaching</a:t>
            </a:r>
            <a:endParaRPr lang="en-US" sz="1667"/>
          </a:p>
        </p:txBody>
      </p:sp>
      <p:sp>
        <p:nvSpPr>
          <p:cNvPr id="25" name="s15"/>
          <p:cNvSpPr/>
          <p:nvPr/>
        </p:nvSpPr>
        <p:spPr>
          <a:xfrm>
            <a:off x="9550400" y="5283200"/>
            <a:ext cx="101600" cy="101600"/>
          </a:xfrm>
          <a:prstGeom prst="rect">
            <a:avLst/>
          </a:prstGeom>
          <a:solidFill>
            <a:srgbClr val="6E9F2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t18"/>
          <p:cNvSpPr txBox="1"/>
          <p:nvPr/>
        </p:nvSpPr>
        <p:spPr>
          <a:xfrm>
            <a:off x="9821334" y="5181600"/>
            <a:ext cx="5350933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1667">
                <a:solidFill>
                  <a:srgbClr val="141A33"/>
                </a:solidFill>
                <a:latin typeface="Liter"/>
                <a:ea typeface="Liter"/>
              </a:rPr>
              <a:t>People leadership + product delivery expertise</a:t>
            </a:r>
            <a:endParaRPr lang="en-US" sz="1667"/>
          </a:p>
        </p:txBody>
      </p:sp>
      <p:sp>
        <p:nvSpPr>
          <p:cNvPr id="27" name="s16"/>
          <p:cNvSpPr/>
          <p:nvPr/>
        </p:nvSpPr>
        <p:spPr>
          <a:xfrm>
            <a:off x="9550400" y="6028267"/>
            <a:ext cx="5621867" cy="16933"/>
          </a:xfrm>
          <a:prstGeom prst="rect">
            <a:avLst/>
          </a:prstGeom>
          <a:solidFill>
            <a:srgbClr val="DDE0E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t19"/>
          <p:cNvSpPr txBox="1"/>
          <p:nvPr/>
        </p:nvSpPr>
        <p:spPr>
          <a:xfrm>
            <a:off x="9550400" y="6231467"/>
            <a:ext cx="5621867" cy="2709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467">
                <a:solidFill>
                  <a:srgbClr val="5D6478"/>
                </a:solidFill>
                <a:latin typeface="Liter"/>
                <a:ea typeface="Liter"/>
              </a:rPr>
              <a:t>LinkedIn — </a:t>
            </a:r>
            <a:r>
              <a:rPr lang="en-US" sz="1467">
                <a:solidFill>
                  <a:srgbClr val="2B3A8E"/>
                </a:solidFill>
                <a:latin typeface="Liter"/>
                <a:ea typeface="Liter"/>
              </a:rPr>
              <a:t>linkedin.com/in/jain35</a:t>
            </a:r>
            <a:endParaRPr lang="en-US" sz="1467"/>
          </a:p>
        </p:txBody>
      </p:sp>
      <p:sp>
        <p:nvSpPr>
          <p:cNvPr id="29" name="s17"/>
          <p:cNvSpPr/>
          <p:nvPr/>
        </p:nvSpPr>
        <p:spPr>
          <a:xfrm>
            <a:off x="1083734" y="8602134"/>
            <a:ext cx="14088533" cy="16933"/>
          </a:xfrm>
          <a:prstGeom prst="rect">
            <a:avLst/>
          </a:prstGeom>
          <a:solidFill>
            <a:srgbClr val="DDE0E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t20"/>
          <p:cNvSpPr txBox="1"/>
          <p:nvPr/>
        </p:nvSpPr>
        <p:spPr>
          <a:xfrm>
            <a:off x="1083733" y="8737600"/>
            <a:ext cx="5080000" cy="2370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133" b="1" kern="0" spc="293">
                <a:solidFill>
                  <a:srgbClr val="5D6478"/>
                </a:solidFill>
                <a:latin typeface="Liter"/>
                <a:ea typeface="Liter"/>
              </a:rPr>
              <a:t>PLACEMENTHUB</a:t>
            </a:r>
            <a:endParaRPr lang="en-US" sz="1133"/>
          </a:p>
        </p:txBody>
      </p:sp>
      <p:sp>
        <p:nvSpPr>
          <p:cNvPr id="31" name="t21"/>
          <p:cNvSpPr txBox="1"/>
          <p:nvPr/>
        </p:nvSpPr>
        <p:spPr>
          <a:xfrm>
            <a:off x="10092267" y="8737600"/>
            <a:ext cx="5080000" cy="2370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133">
                <a:solidFill>
                  <a:srgbClr val="5D6478"/>
                </a:solidFill>
                <a:latin typeface="Liter"/>
                <a:ea typeface="Liter"/>
              </a:rPr>
              <a:t>Sandbox  ·  June 2026   |   02</a:t>
            </a:r>
            <a:endParaRPr lang="en-US" sz="1133"/>
          </a:p>
        </p:txBody>
      </p:sp>
    </p:spTree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6853D-D71C-6E05-8956-1FACC8000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4674111-3837-7F77-FE81-1EA0C85C89DC}"/>
              </a:ext>
            </a:extLst>
          </p:cNvPr>
          <p:cNvSpPr/>
          <p:nvPr/>
        </p:nvSpPr>
        <p:spPr>
          <a:xfrm>
            <a:off x="762000" y="5715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 MANAGEMENT IS STILL FRAGMENTED</a:t>
            </a:r>
            <a:endParaRPr lang="en-US" sz="30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3819EE5-8B71-BB13-DBB1-DC6D921CDD78}"/>
              </a:ext>
            </a:extLst>
          </p:cNvPr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63432F3-7E95-8742-A1D5-005122C03B3E}"/>
              </a:ext>
            </a:extLst>
          </p:cNvPr>
          <p:cNvSpPr/>
          <p:nvPr/>
        </p:nvSpPr>
        <p:spPr>
          <a:xfrm>
            <a:off x="762000" y="1460500"/>
            <a:ext cx="889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Most institutions manage placements through a combination of:</a:t>
            </a:r>
            <a:endParaRPr lang="en-US" sz="18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0120BF8-85B4-E596-97D9-D65D1BE7EA4A}"/>
              </a:ext>
            </a:extLst>
          </p:cNvPr>
          <p:cNvSpPr/>
          <p:nvPr/>
        </p:nvSpPr>
        <p:spPr>
          <a:xfrm>
            <a:off x="762000" y="2032000"/>
            <a:ext cx="14732000" cy="6985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E15444A-3F70-8ACB-93D2-ADE8C2A57EC3}"/>
              </a:ext>
            </a:extLst>
          </p:cNvPr>
          <p:cNvSpPr/>
          <p:nvPr/>
        </p:nvSpPr>
        <p:spPr>
          <a:xfrm>
            <a:off x="1016000" y="2032000"/>
            <a:ext cx="14224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Email Communications       </a:t>
            </a: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Excel Spreadsheets       </a:t>
            </a: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WhatsApp Groups       </a:t>
            </a: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Shared Drives       </a:t>
            </a: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Standalone Job Portals</a:t>
            </a:r>
            <a:endParaRPr lang="en-US" sz="1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7A9465D-CB88-C4AC-1314-58465647C38D}"/>
              </a:ext>
            </a:extLst>
          </p:cNvPr>
          <p:cNvSpPr/>
          <p:nvPr/>
        </p:nvSpPr>
        <p:spPr>
          <a:xfrm>
            <a:off x="762000" y="3111500"/>
            <a:ext cx="381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20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This Creates Challenges</a:t>
            </a:r>
            <a:endParaRPr lang="en-US" sz="20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04276057-6AB4-8FFF-3C97-B105C2067C2A}"/>
              </a:ext>
            </a:extLst>
          </p:cNvPr>
          <p:cNvSpPr/>
          <p:nvPr/>
        </p:nvSpPr>
        <p:spPr>
          <a:xfrm>
            <a:off x="762000" y="37465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355600"/>
                </a:moveTo>
                <a:cubicBezTo>
                  <a:pt x="275930" y="355600"/>
                  <a:pt x="355600" y="275930"/>
                  <a:pt x="355600" y="177800"/>
                </a:cubicBezTo>
                <a:cubicBezTo>
                  <a:pt x="355600" y="79670"/>
                  <a:pt x="275930" y="0"/>
                  <a:pt x="177800" y="0"/>
                </a:cubicBezTo>
                <a:cubicBezTo>
                  <a:pt x="79670" y="0"/>
                  <a:pt x="0" y="79670"/>
                  <a:pt x="0" y="177800"/>
                </a:cubicBezTo>
                <a:cubicBezTo>
                  <a:pt x="0" y="275930"/>
                  <a:pt x="79670" y="355600"/>
                  <a:pt x="177800" y="355600"/>
                </a:cubicBezTo>
                <a:close/>
                <a:moveTo>
                  <a:pt x="115987" y="115987"/>
                </a:moveTo>
                <a:cubicBezTo>
                  <a:pt x="122515" y="109458"/>
                  <a:pt x="133072" y="109458"/>
                  <a:pt x="139531" y="115987"/>
                </a:cubicBezTo>
                <a:lnTo>
                  <a:pt x="177731" y="154186"/>
                </a:lnTo>
                <a:lnTo>
                  <a:pt x="215930" y="115987"/>
                </a:lnTo>
                <a:cubicBezTo>
                  <a:pt x="222458" y="109458"/>
                  <a:pt x="233015" y="109458"/>
                  <a:pt x="239474" y="115987"/>
                </a:cubicBezTo>
                <a:cubicBezTo>
                  <a:pt x="245934" y="122515"/>
                  <a:pt x="246003" y="133072"/>
                  <a:pt x="239474" y="139531"/>
                </a:cubicBezTo>
                <a:lnTo>
                  <a:pt x="201275" y="177731"/>
                </a:lnTo>
                <a:lnTo>
                  <a:pt x="239474" y="215930"/>
                </a:lnTo>
                <a:cubicBezTo>
                  <a:pt x="246003" y="222458"/>
                  <a:pt x="246003" y="233015"/>
                  <a:pt x="239474" y="239474"/>
                </a:cubicBezTo>
                <a:cubicBezTo>
                  <a:pt x="232946" y="245934"/>
                  <a:pt x="222389" y="246003"/>
                  <a:pt x="215930" y="239474"/>
                </a:cubicBezTo>
                <a:lnTo>
                  <a:pt x="177731" y="201275"/>
                </a:lnTo>
                <a:lnTo>
                  <a:pt x="139531" y="239474"/>
                </a:lnTo>
                <a:cubicBezTo>
                  <a:pt x="133003" y="246003"/>
                  <a:pt x="122446" y="246003"/>
                  <a:pt x="115987" y="239474"/>
                </a:cubicBezTo>
                <a:cubicBezTo>
                  <a:pt x="109528" y="232946"/>
                  <a:pt x="109458" y="222389"/>
                  <a:pt x="115987" y="215930"/>
                </a:cubicBezTo>
                <a:lnTo>
                  <a:pt x="154186" y="177731"/>
                </a:lnTo>
                <a:lnTo>
                  <a:pt x="115987" y="139531"/>
                </a:lnTo>
                <a:cubicBezTo>
                  <a:pt x="109458" y="133003"/>
                  <a:pt x="109458" y="122446"/>
                  <a:pt x="115987" y="115987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A1197CE-F5B4-E916-B02A-5A4D0AE27C6A}"/>
              </a:ext>
            </a:extLst>
          </p:cNvPr>
          <p:cNvSpPr/>
          <p:nvPr/>
        </p:nvSpPr>
        <p:spPr>
          <a:xfrm>
            <a:off x="1270000" y="3708400"/>
            <a:ext cx="635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Students miss updates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important deadlines and communications get lost across channels</a:t>
            </a:r>
            <a:endParaRPr lang="en-US" sz="18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4CF5DC7-549A-94AC-55C4-E1E76FB49086}"/>
              </a:ext>
            </a:extLst>
          </p:cNvPr>
          <p:cNvSpPr/>
          <p:nvPr/>
        </p:nvSpPr>
        <p:spPr>
          <a:xfrm>
            <a:off x="762000" y="47625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355600"/>
                </a:moveTo>
                <a:cubicBezTo>
                  <a:pt x="275930" y="355600"/>
                  <a:pt x="355600" y="275930"/>
                  <a:pt x="355600" y="177800"/>
                </a:cubicBezTo>
                <a:cubicBezTo>
                  <a:pt x="355600" y="79670"/>
                  <a:pt x="275930" y="0"/>
                  <a:pt x="177800" y="0"/>
                </a:cubicBezTo>
                <a:cubicBezTo>
                  <a:pt x="79670" y="0"/>
                  <a:pt x="0" y="79670"/>
                  <a:pt x="0" y="177800"/>
                </a:cubicBezTo>
                <a:cubicBezTo>
                  <a:pt x="0" y="275930"/>
                  <a:pt x="79670" y="355600"/>
                  <a:pt x="177800" y="355600"/>
                </a:cubicBezTo>
                <a:close/>
                <a:moveTo>
                  <a:pt x="115987" y="115987"/>
                </a:moveTo>
                <a:cubicBezTo>
                  <a:pt x="122515" y="109458"/>
                  <a:pt x="133072" y="109458"/>
                  <a:pt x="139531" y="115987"/>
                </a:cubicBezTo>
                <a:lnTo>
                  <a:pt x="177731" y="154186"/>
                </a:lnTo>
                <a:lnTo>
                  <a:pt x="215930" y="115987"/>
                </a:lnTo>
                <a:cubicBezTo>
                  <a:pt x="222458" y="109458"/>
                  <a:pt x="233015" y="109458"/>
                  <a:pt x="239474" y="115987"/>
                </a:cubicBezTo>
                <a:cubicBezTo>
                  <a:pt x="245934" y="122515"/>
                  <a:pt x="246003" y="133072"/>
                  <a:pt x="239474" y="139531"/>
                </a:cubicBezTo>
                <a:lnTo>
                  <a:pt x="201275" y="177731"/>
                </a:lnTo>
                <a:lnTo>
                  <a:pt x="239474" y="215930"/>
                </a:lnTo>
                <a:cubicBezTo>
                  <a:pt x="246003" y="222458"/>
                  <a:pt x="246003" y="233015"/>
                  <a:pt x="239474" y="239474"/>
                </a:cubicBezTo>
                <a:cubicBezTo>
                  <a:pt x="232946" y="245934"/>
                  <a:pt x="222389" y="246003"/>
                  <a:pt x="215930" y="239474"/>
                </a:cubicBezTo>
                <a:lnTo>
                  <a:pt x="177731" y="201275"/>
                </a:lnTo>
                <a:lnTo>
                  <a:pt x="139531" y="239474"/>
                </a:lnTo>
                <a:cubicBezTo>
                  <a:pt x="133003" y="246003"/>
                  <a:pt x="122446" y="246003"/>
                  <a:pt x="115987" y="239474"/>
                </a:cubicBezTo>
                <a:cubicBezTo>
                  <a:pt x="109528" y="232946"/>
                  <a:pt x="109458" y="222389"/>
                  <a:pt x="115987" y="215930"/>
                </a:cubicBezTo>
                <a:lnTo>
                  <a:pt x="154186" y="177731"/>
                </a:lnTo>
                <a:lnTo>
                  <a:pt x="115987" y="139531"/>
                </a:lnTo>
                <a:cubicBezTo>
                  <a:pt x="109458" y="133003"/>
                  <a:pt x="109458" y="122446"/>
                  <a:pt x="115987" y="115987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A90F290-A45E-FE76-421D-F60CBB8CE189}"/>
              </a:ext>
            </a:extLst>
          </p:cNvPr>
          <p:cNvSpPr/>
          <p:nvPr/>
        </p:nvSpPr>
        <p:spPr>
          <a:xfrm>
            <a:off x="1270000" y="4724400"/>
            <a:ext cx="635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Employers repeat efforts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the same coordination work with each institution, every season</a:t>
            </a:r>
            <a:endParaRPr lang="en-US" sz="18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F875454-902E-53E2-2716-7031B795C537}"/>
              </a:ext>
            </a:extLst>
          </p:cNvPr>
          <p:cNvSpPr/>
          <p:nvPr/>
        </p:nvSpPr>
        <p:spPr>
          <a:xfrm>
            <a:off x="8128000" y="37465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355600"/>
                </a:moveTo>
                <a:cubicBezTo>
                  <a:pt x="275930" y="355600"/>
                  <a:pt x="355600" y="275930"/>
                  <a:pt x="355600" y="177800"/>
                </a:cubicBezTo>
                <a:cubicBezTo>
                  <a:pt x="355600" y="79670"/>
                  <a:pt x="275930" y="0"/>
                  <a:pt x="177800" y="0"/>
                </a:cubicBezTo>
                <a:cubicBezTo>
                  <a:pt x="79670" y="0"/>
                  <a:pt x="0" y="79670"/>
                  <a:pt x="0" y="177800"/>
                </a:cubicBezTo>
                <a:cubicBezTo>
                  <a:pt x="0" y="275930"/>
                  <a:pt x="79670" y="355600"/>
                  <a:pt x="177800" y="355600"/>
                </a:cubicBezTo>
                <a:close/>
                <a:moveTo>
                  <a:pt x="115987" y="115987"/>
                </a:moveTo>
                <a:cubicBezTo>
                  <a:pt x="122515" y="109458"/>
                  <a:pt x="133072" y="109458"/>
                  <a:pt x="139531" y="115987"/>
                </a:cubicBezTo>
                <a:lnTo>
                  <a:pt x="177731" y="154186"/>
                </a:lnTo>
                <a:lnTo>
                  <a:pt x="215930" y="115987"/>
                </a:lnTo>
                <a:cubicBezTo>
                  <a:pt x="222458" y="109458"/>
                  <a:pt x="233015" y="109458"/>
                  <a:pt x="239474" y="115987"/>
                </a:cubicBezTo>
                <a:cubicBezTo>
                  <a:pt x="245934" y="122515"/>
                  <a:pt x="246003" y="133072"/>
                  <a:pt x="239474" y="139531"/>
                </a:cubicBezTo>
                <a:lnTo>
                  <a:pt x="201275" y="177731"/>
                </a:lnTo>
                <a:lnTo>
                  <a:pt x="239474" y="215930"/>
                </a:lnTo>
                <a:cubicBezTo>
                  <a:pt x="246003" y="222458"/>
                  <a:pt x="246003" y="233015"/>
                  <a:pt x="239474" y="239474"/>
                </a:cubicBezTo>
                <a:cubicBezTo>
                  <a:pt x="232946" y="245934"/>
                  <a:pt x="222389" y="246003"/>
                  <a:pt x="215930" y="239474"/>
                </a:cubicBezTo>
                <a:lnTo>
                  <a:pt x="177731" y="201275"/>
                </a:lnTo>
                <a:lnTo>
                  <a:pt x="139531" y="239474"/>
                </a:lnTo>
                <a:cubicBezTo>
                  <a:pt x="133003" y="246003"/>
                  <a:pt x="122446" y="246003"/>
                  <a:pt x="115987" y="239474"/>
                </a:cubicBezTo>
                <a:cubicBezTo>
                  <a:pt x="109528" y="232946"/>
                  <a:pt x="109458" y="222389"/>
                  <a:pt x="115987" y="215930"/>
                </a:cubicBezTo>
                <a:lnTo>
                  <a:pt x="154186" y="177731"/>
                </a:lnTo>
                <a:lnTo>
                  <a:pt x="115987" y="139531"/>
                </a:lnTo>
                <a:cubicBezTo>
                  <a:pt x="109458" y="133003"/>
                  <a:pt x="109458" y="122446"/>
                  <a:pt x="115987" y="115987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B7468DB-D414-D2D7-B7A0-06D7E206F58D}"/>
              </a:ext>
            </a:extLst>
          </p:cNvPr>
          <p:cNvSpPr/>
          <p:nvPr/>
        </p:nvSpPr>
        <p:spPr>
          <a:xfrm>
            <a:off x="8636000" y="3708400"/>
            <a:ext cx="635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Manual administration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placement offices spend significant time on repetitive tasks</a:t>
            </a:r>
            <a:endParaRPr lang="en-US" sz="18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C951241-F7ED-4FAD-2E29-AD0B000B0160}"/>
              </a:ext>
            </a:extLst>
          </p:cNvPr>
          <p:cNvSpPr/>
          <p:nvPr/>
        </p:nvSpPr>
        <p:spPr>
          <a:xfrm>
            <a:off x="8128000" y="47625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355600"/>
                </a:moveTo>
                <a:cubicBezTo>
                  <a:pt x="275930" y="355600"/>
                  <a:pt x="355600" y="275930"/>
                  <a:pt x="355600" y="177800"/>
                </a:cubicBezTo>
                <a:cubicBezTo>
                  <a:pt x="355600" y="79670"/>
                  <a:pt x="275930" y="0"/>
                  <a:pt x="177800" y="0"/>
                </a:cubicBezTo>
                <a:cubicBezTo>
                  <a:pt x="79670" y="0"/>
                  <a:pt x="0" y="79670"/>
                  <a:pt x="0" y="177800"/>
                </a:cubicBezTo>
                <a:cubicBezTo>
                  <a:pt x="0" y="275930"/>
                  <a:pt x="79670" y="355600"/>
                  <a:pt x="177800" y="355600"/>
                </a:cubicBezTo>
                <a:close/>
                <a:moveTo>
                  <a:pt x="115987" y="115987"/>
                </a:moveTo>
                <a:cubicBezTo>
                  <a:pt x="122515" y="109458"/>
                  <a:pt x="133072" y="109458"/>
                  <a:pt x="139531" y="115987"/>
                </a:cubicBezTo>
                <a:lnTo>
                  <a:pt x="177731" y="154186"/>
                </a:lnTo>
                <a:lnTo>
                  <a:pt x="215930" y="115987"/>
                </a:lnTo>
                <a:cubicBezTo>
                  <a:pt x="222458" y="109458"/>
                  <a:pt x="233015" y="109458"/>
                  <a:pt x="239474" y="115987"/>
                </a:cubicBezTo>
                <a:cubicBezTo>
                  <a:pt x="245934" y="122515"/>
                  <a:pt x="246003" y="133072"/>
                  <a:pt x="239474" y="139531"/>
                </a:cubicBezTo>
                <a:lnTo>
                  <a:pt x="201275" y="177731"/>
                </a:lnTo>
                <a:lnTo>
                  <a:pt x="239474" y="215930"/>
                </a:lnTo>
                <a:cubicBezTo>
                  <a:pt x="246003" y="222458"/>
                  <a:pt x="246003" y="233015"/>
                  <a:pt x="239474" y="239474"/>
                </a:cubicBezTo>
                <a:cubicBezTo>
                  <a:pt x="232946" y="245934"/>
                  <a:pt x="222389" y="246003"/>
                  <a:pt x="215930" y="239474"/>
                </a:cubicBezTo>
                <a:lnTo>
                  <a:pt x="177731" y="201275"/>
                </a:lnTo>
                <a:lnTo>
                  <a:pt x="139531" y="239474"/>
                </a:lnTo>
                <a:cubicBezTo>
                  <a:pt x="133003" y="246003"/>
                  <a:pt x="122446" y="246003"/>
                  <a:pt x="115987" y="239474"/>
                </a:cubicBezTo>
                <a:cubicBezTo>
                  <a:pt x="109528" y="232946"/>
                  <a:pt x="109458" y="222389"/>
                  <a:pt x="115987" y="215930"/>
                </a:cubicBezTo>
                <a:lnTo>
                  <a:pt x="154186" y="177731"/>
                </a:lnTo>
                <a:lnTo>
                  <a:pt x="115987" y="139531"/>
                </a:lnTo>
                <a:cubicBezTo>
                  <a:pt x="109458" y="133003"/>
                  <a:pt x="109458" y="122446"/>
                  <a:pt x="115987" y="115987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3ED7A1B-8CF1-3209-69C0-D131D99F926C}"/>
              </a:ext>
            </a:extLst>
          </p:cNvPr>
          <p:cNvSpPr/>
          <p:nvPr/>
        </p:nvSpPr>
        <p:spPr>
          <a:xfrm>
            <a:off x="8636000" y="4724400"/>
            <a:ext cx="635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Rules are hard to enforce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placement policies applied inconsistently across processes</a:t>
            </a:r>
            <a:endParaRPr lang="en-US" sz="18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7E8F0910-3DC8-1E8F-688A-71AEE4F87570}"/>
              </a:ext>
            </a:extLst>
          </p:cNvPr>
          <p:cNvSpPr/>
          <p:nvPr/>
        </p:nvSpPr>
        <p:spPr>
          <a:xfrm>
            <a:off x="762000" y="57785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77800" y="355600"/>
                </a:moveTo>
                <a:cubicBezTo>
                  <a:pt x="275930" y="355600"/>
                  <a:pt x="355600" y="275930"/>
                  <a:pt x="355600" y="177800"/>
                </a:cubicBezTo>
                <a:cubicBezTo>
                  <a:pt x="355600" y="79670"/>
                  <a:pt x="275930" y="0"/>
                  <a:pt x="177800" y="0"/>
                </a:cubicBezTo>
                <a:cubicBezTo>
                  <a:pt x="79670" y="0"/>
                  <a:pt x="0" y="79670"/>
                  <a:pt x="0" y="177800"/>
                </a:cubicBezTo>
                <a:cubicBezTo>
                  <a:pt x="0" y="275930"/>
                  <a:pt x="79670" y="355600"/>
                  <a:pt x="177800" y="355600"/>
                </a:cubicBezTo>
                <a:close/>
                <a:moveTo>
                  <a:pt x="115987" y="115987"/>
                </a:moveTo>
                <a:cubicBezTo>
                  <a:pt x="122515" y="109458"/>
                  <a:pt x="133072" y="109458"/>
                  <a:pt x="139531" y="115987"/>
                </a:cubicBezTo>
                <a:lnTo>
                  <a:pt x="177731" y="154186"/>
                </a:lnTo>
                <a:lnTo>
                  <a:pt x="215930" y="115987"/>
                </a:lnTo>
                <a:cubicBezTo>
                  <a:pt x="222458" y="109458"/>
                  <a:pt x="233015" y="109458"/>
                  <a:pt x="239474" y="115987"/>
                </a:cubicBezTo>
                <a:cubicBezTo>
                  <a:pt x="245934" y="122515"/>
                  <a:pt x="246003" y="133072"/>
                  <a:pt x="239474" y="139531"/>
                </a:cubicBezTo>
                <a:lnTo>
                  <a:pt x="201275" y="177731"/>
                </a:lnTo>
                <a:lnTo>
                  <a:pt x="239474" y="215930"/>
                </a:lnTo>
                <a:cubicBezTo>
                  <a:pt x="246003" y="222458"/>
                  <a:pt x="246003" y="233015"/>
                  <a:pt x="239474" y="239474"/>
                </a:cubicBezTo>
                <a:cubicBezTo>
                  <a:pt x="232946" y="245934"/>
                  <a:pt x="222389" y="246003"/>
                  <a:pt x="215930" y="239474"/>
                </a:cubicBezTo>
                <a:lnTo>
                  <a:pt x="177731" y="201275"/>
                </a:lnTo>
                <a:lnTo>
                  <a:pt x="139531" y="239474"/>
                </a:lnTo>
                <a:cubicBezTo>
                  <a:pt x="133003" y="246003"/>
                  <a:pt x="122446" y="246003"/>
                  <a:pt x="115987" y="239474"/>
                </a:cubicBezTo>
                <a:cubicBezTo>
                  <a:pt x="109528" y="232946"/>
                  <a:pt x="109458" y="222389"/>
                  <a:pt x="115987" y="215930"/>
                </a:cubicBezTo>
                <a:lnTo>
                  <a:pt x="154186" y="177731"/>
                </a:lnTo>
                <a:lnTo>
                  <a:pt x="115987" y="139531"/>
                </a:lnTo>
                <a:cubicBezTo>
                  <a:pt x="109458" y="133003"/>
                  <a:pt x="109458" y="122446"/>
                  <a:pt x="115987" y="115987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0B47E1E-D6A1-90E3-35F5-93184E2C2014}"/>
              </a:ext>
            </a:extLst>
          </p:cNvPr>
          <p:cNvSpPr/>
          <p:nvPr/>
        </p:nvSpPr>
        <p:spPr>
          <a:xfrm>
            <a:off x="1270000" y="5740400"/>
            <a:ext cx="6350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800" b="1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 reliable reporting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leadership lacks audit trails and data-driven insights</a:t>
            </a:r>
            <a:endParaRPr lang="en-US" sz="180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069ECD9E-B633-4A02-AE8D-63FE6D07D4FE}"/>
              </a:ext>
            </a:extLst>
          </p:cNvPr>
          <p:cNvSpPr/>
          <p:nvPr/>
        </p:nvSpPr>
        <p:spPr>
          <a:xfrm>
            <a:off x="762000" y="6921500"/>
            <a:ext cx="14732000" cy="1143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1ED2342-FB4E-177F-1BDC-30DDE2E3CCB9}"/>
              </a:ext>
            </a:extLst>
          </p:cNvPr>
          <p:cNvSpPr/>
          <p:nvPr/>
        </p:nvSpPr>
        <p:spPr>
          <a:xfrm>
            <a:off x="1143000" y="7048500"/>
            <a:ext cx="1397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sz="1800" i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"As placement activity grows, coordination becomes increasingly complex. Institutions need a structured system rather than a collection of disconnected tools."</a:t>
            </a:r>
            <a:endParaRPr lang="en-US" sz="180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7727B2D-79BF-391E-9EDF-69021173C77D}"/>
              </a:ext>
            </a:extLst>
          </p:cNvPr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0C0848E-D2DB-5E0F-ECD3-94F6BC3481EC}"/>
              </a:ext>
            </a:extLst>
          </p:cNvPr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03879409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270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EXISTING APPROACHES FALL SHORT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60500"/>
            <a:ext cx="889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Multiple tools. Multiple processes. Multiple sources of truth.</a:t>
            </a:r>
            <a:endParaRPr lang="en-US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159000"/>
          <a:ext cx="14732000" cy="4445000"/>
        </p:xfrm>
        <a:graphic>
          <a:graphicData uri="http://schemas.openxmlformats.org/drawingml/2006/table">
            <a:tbl>
              <a:tblPr/>
              <a:tblGrid>
                <a:gridCol w="412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4525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F5F3EF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Current Approach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D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F5F3EF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Limitation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D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09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Email &amp; Excel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Manual tracking and reporting — no automation, error-prone, version control issues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9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WhatsApp Groups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Information scattered across channels — no searchability, no audit trail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09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Generic Job Portals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Not designed for campus placement workflows — lack institutional controls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009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ERP Placement Modules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Often limited employer engagement features — one-sided student management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009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Separate Systems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Duplicate data entry and inconsistent records across platforms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62000" y="7048500"/>
            <a:ext cx="14732000" cy="1016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43000" y="7175500"/>
            <a:ext cx="127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RESULT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143000" y="7518400"/>
            <a:ext cx="1397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Placement offices, employers, and students spend more time </a:t>
            </a:r>
            <a:r>
              <a:rPr lang="en-US" sz="18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coordinating</a:t>
            </a: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than </a:t>
            </a:r>
            <a:r>
              <a:rPr lang="en-US" sz="18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executing</a:t>
            </a: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SOLUTION — PLACEMENTHUB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22400"/>
            <a:ext cx="1016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 platform for the complete placement lifecycle.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62000" y="2095500"/>
            <a:ext cx="3429000" cy="4699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62000" y="2095500"/>
            <a:ext cx="3429000" cy="508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066800" y="2413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18894" y="-10319"/>
                </a:moveTo>
                <a:cubicBezTo>
                  <a:pt x="208552" y="-12144"/>
                  <a:pt x="197939" y="-12144"/>
                  <a:pt x="187597" y="-10319"/>
                </a:cubicBezTo>
                <a:lnTo>
                  <a:pt x="17508" y="19447"/>
                </a:lnTo>
                <a:cubicBezTo>
                  <a:pt x="7348" y="21193"/>
                  <a:pt x="0" y="29051"/>
                  <a:pt x="0" y="38100"/>
                </a:cubicBezTo>
                <a:cubicBezTo>
                  <a:pt x="0" y="46276"/>
                  <a:pt x="5896" y="53419"/>
                  <a:pt x="14514" y="56039"/>
                </a:cubicBezTo>
                <a:lnTo>
                  <a:pt x="14514" y="114300"/>
                </a:lnTo>
                <a:lnTo>
                  <a:pt x="272" y="176689"/>
                </a:lnTo>
                <a:cubicBezTo>
                  <a:pt x="91" y="177403"/>
                  <a:pt x="0" y="178197"/>
                  <a:pt x="0" y="178991"/>
                </a:cubicBezTo>
                <a:cubicBezTo>
                  <a:pt x="0" y="185341"/>
                  <a:pt x="5896" y="190579"/>
                  <a:pt x="13244" y="190579"/>
                </a:cubicBezTo>
                <a:lnTo>
                  <a:pt x="44904" y="190579"/>
                </a:lnTo>
                <a:cubicBezTo>
                  <a:pt x="52161" y="190579"/>
                  <a:pt x="58148" y="185420"/>
                  <a:pt x="58148" y="178991"/>
                </a:cubicBezTo>
                <a:cubicBezTo>
                  <a:pt x="58148" y="178197"/>
                  <a:pt x="58057" y="177483"/>
                  <a:pt x="57876" y="176689"/>
                </a:cubicBezTo>
                <a:lnTo>
                  <a:pt x="43543" y="114300"/>
                </a:lnTo>
                <a:lnTo>
                  <a:pt x="43543" y="61357"/>
                </a:lnTo>
                <a:lnTo>
                  <a:pt x="87086" y="68977"/>
                </a:lnTo>
                <a:lnTo>
                  <a:pt x="87086" y="114300"/>
                </a:lnTo>
                <a:cubicBezTo>
                  <a:pt x="87086" y="170418"/>
                  <a:pt x="139065" y="215900"/>
                  <a:pt x="203200" y="215900"/>
                </a:cubicBezTo>
                <a:cubicBezTo>
                  <a:pt x="267335" y="215900"/>
                  <a:pt x="319314" y="170418"/>
                  <a:pt x="319314" y="114300"/>
                </a:cubicBezTo>
                <a:lnTo>
                  <a:pt x="319314" y="68977"/>
                </a:lnTo>
                <a:lnTo>
                  <a:pt x="388892" y="56833"/>
                </a:lnTo>
                <a:cubicBezTo>
                  <a:pt x="399052" y="55007"/>
                  <a:pt x="406400" y="47149"/>
                  <a:pt x="406400" y="38100"/>
                </a:cubicBezTo>
                <a:cubicBezTo>
                  <a:pt x="406400" y="29051"/>
                  <a:pt x="399052" y="21193"/>
                  <a:pt x="388892" y="19447"/>
                </a:cubicBezTo>
                <a:lnTo>
                  <a:pt x="218894" y="-10319"/>
                </a:lnTo>
                <a:close/>
                <a:moveTo>
                  <a:pt x="203200" y="177800"/>
                </a:moveTo>
                <a:cubicBezTo>
                  <a:pt x="163104" y="177800"/>
                  <a:pt x="130629" y="149384"/>
                  <a:pt x="130629" y="114300"/>
                </a:cubicBezTo>
                <a:lnTo>
                  <a:pt x="275771" y="114300"/>
                </a:lnTo>
                <a:cubicBezTo>
                  <a:pt x="275771" y="149384"/>
                  <a:pt x="243296" y="177800"/>
                  <a:pt x="203200" y="177800"/>
                </a:cubicBezTo>
                <a:close/>
                <a:moveTo>
                  <a:pt x="108948" y="254079"/>
                </a:moveTo>
                <a:cubicBezTo>
                  <a:pt x="53249" y="276463"/>
                  <a:pt x="14514" y="325676"/>
                  <a:pt x="14514" y="382826"/>
                </a:cubicBezTo>
                <a:cubicBezTo>
                  <a:pt x="14514" y="395843"/>
                  <a:pt x="26579" y="406400"/>
                  <a:pt x="41456" y="406400"/>
                </a:cubicBezTo>
                <a:lnTo>
                  <a:pt x="181429" y="406400"/>
                </a:lnTo>
                <a:lnTo>
                  <a:pt x="181429" y="290513"/>
                </a:lnTo>
                <a:lnTo>
                  <a:pt x="129359" y="256381"/>
                </a:lnTo>
                <a:cubicBezTo>
                  <a:pt x="123462" y="252492"/>
                  <a:pt x="115570" y="251460"/>
                  <a:pt x="108857" y="254159"/>
                </a:cubicBezTo>
                <a:close/>
                <a:moveTo>
                  <a:pt x="224971" y="406400"/>
                </a:moveTo>
                <a:lnTo>
                  <a:pt x="364944" y="406400"/>
                </a:lnTo>
                <a:cubicBezTo>
                  <a:pt x="379821" y="406400"/>
                  <a:pt x="391886" y="395843"/>
                  <a:pt x="391886" y="382826"/>
                </a:cubicBezTo>
                <a:cubicBezTo>
                  <a:pt x="391886" y="325676"/>
                  <a:pt x="353151" y="276463"/>
                  <a:pt x="297452" y="254159"/>
                </a:cubicBezTo>
                <a:cubicBezTo>
                  <a:pt x="290739" y="251460"/>
                  <a:pt x="282847" y="252492"/>
                  <a:pt x="276951" y="256381"/>
                </a:cubicBezTo>
                <a:lnTo>
                  <a:pt x="224881" y="290513"/>
                </a:lnTo>
                <a:lnTo>
                  <a:pt x="224881" y="406400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6800" y="29845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Students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66800" y="3429000"/>
            <a:ext cx="28194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Discover opportunities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Apply online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Track applications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Manage interviews and offers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33900" y="2095500"/>
            <a:ext cx="3429000" cy="4699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33900" y="2095500"/>
            <a:ext cx="3429000" cy="508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838700" y="2413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15821" y="16034"/>
                </a:moveTo>
                <a:cubicBezTo>
                  <a:pt x="208042" y="11589"/>
                  <a:pt x="198437" y="11589"/>
                  <a:pt x="190579" y="16034"/>
                </a:cubicBezTo>
                <a:lnTo>
                  <a:pt x="12779" y="117634"/>
                </a:lnTo>
                <a:cubicBezTo>
                  <a:pt x="2778" y="123349"/>
                  <a:pt x="-2143" y="135096"/>
                  <a:pt x="794" y="146209"/>
                </a:cubicBezTo>
                <a:cubicBezTo>
                  <a:pt x="3731" y="157321"/>
                  <a:pt x="13891" y="165100"/>
                  <a:pt x="25400" y="165100"/>
                </a:cubicBezTo>
                <a:lnTo>
                  <a:pt x="50800" y="165100"/>
                </a:lnTo>
                <a:lnTo>
                  <a:pt x="50800" y="330200"/>
                </a:lnTo>
                <a:lnTo>
                  <a:pt x="50800" y="330200"/>
                </a:lnTo>
                <a:lnTo>
                  <a:pt x="10160" y="360680"/>
                </a:lnTo>
                <a:cubicBezTo>
                  <a:pt x="3731" y="365442"/>
                  <a:pt x="0" y="372983"/>
                  <a:pt x="0" y="381000"/>
                </a:cubicBezTo>
                <a:cubicBezTo>
                  <a:pt x="0" y="395049"/>
                  <a:pt x="11351" y="406400"/>
                  <a:pt x="25400" y="406400"/>
                </a:cubicBezTo>
                <a:lnTo>
                  <a:pt x="381000" y="406400"/>
                </a:lnTo>
                <a:cubicBezTo>
                  <a:pt x="395049" y="406400"/>
                  <a:pt x="406400" y="395049"/>
                  <a:pt x="406400" y="381000"/>
                </a:cubicBezTo>
                <a:cubicBezTo>
                  <a:pt x="406400" y="372983"/>
                  <a:pt x="402669" y="365442"/>
                  <a:pt x="396240" y="360680"/>
                </a:cubicBezTo>
                <a:lnTo>
                  <a:pt x="355600" y="330200"/>
                </a:lnTo>
                <a:lnTo>
                  <a:pt x="355600" y="165100"/>
                </a:lnTo>
                <a:lnTo>
                  <a:pt x="381000" y="165100"/>
                </a:lnTo>
                <a:cubicBezTo>
                  <a:pt x="392509" y="165100"/>
                  <a:pt x="402590" y="157321"/>
                  <a:pt x="405527" y="146209"/>
                </a:cubicBezTo>
                <a:cubicBezTo>
                  <a:pt x="408464" y="135096"/>
                  <a:pt x="403543" y="123349"/>
                  <a:pt x="393541" y="117634"/>
                </a:cubicBezTo>
                <a:lnTo>
                  <a:pt x="215741" y="16034"/>
                </a:lnTo>
                <a:close/>
                <a:moveTo>
                  <a:pt x="317500" y="165100"/>
                </a:moveTo>
                <a:lnTo>
                  <a:pt x="317500" y="330200"/>
                </a:lnTo>
                <a:lnTo>
                  <a:pt x="266700" y="330200"/>
                </a:lnTo>
                <a:lnTo>
                  <a:pt x="266700" y="165100"/>
                </a:lnTo>
                <a:lnTo>
                  <a:pt x="317500" y="165100"/>
                </a:lnTo>
                <a:close/>
                <a:moveTo>
                  <a:pt x="228600" y="165100"/>
                </a:moveTo>
                <a:lnTo>
                  <a:pt x="228600" y="330200"/>
                </a:lnTo>
                <a:lnTo>
                  <a:pt x="177800" y="330200"/>
                </a:lnTo>
                <a:lnTo>
                  <a:pt x="177800" y="165100"/>
                </a:lnTo>
                <a:lnTo>
                  <a:pt x="228600" y="165100"/>
                </a:lnTo>
                <a:close/>
                <a:moveTo>
                  <a:pt x="139700" y="165100"/>
                </a:moveTo>
                <a:lnTo>
                  <a:pt x="139700" y="330200"/>
                </a:lnTo>
                <a:lnTo>
                  <a:pt x="88900" y="330200"/>
                </a:lnTo>
                <a:lnTo>
                  <a:pt x="88900" y="165100"/>
                </a:lnTo>
                <a:lnTo>
                  <a:pt x="139700" y="165100"/>
                </a:lnTo>
                <a:close/>
                <a:moveTo>
                  <a:pt x="203200" y="76200"/>
                </a:moveTo>
                <a:cubicBezTo>
                  <a:pt x="217219" y="76200"/>
                  <a:pt x="228600" y="87581"/>
                  <a:pt x="228600" y="101600"/>
                </a:cubicBezTo>
                <a:cubicBezTo>
                  <a:pt x="228600" y="115619"/>
                  <a:pt x="217219" y="127000"/>
                  <a:pt x="203200" y="127000"/>
                </a:cubicBezTo>
                <a:cubicBezTo>
                  <a:pt x="189181" y="127000"/>
                  <a:pt x="177800" y="115619"/>
                  <a:pt x="177800" y="101600"/>
                </a:cubicBezTo>
                <a:cubicBezTo>
                  <a:pt x="177800" y="87581"/>
                  <a:pt x="189181" y="76200"/>
                  <a:pt x="203200" y="76200"/>
                </a:cubicBezTo>
                <a:close/>
              </a:path>
            </a:pathLst>
          </a:cu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38700" y="29845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 Office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838700" y="3429000"/>
            <a:ext cx="28194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Manage partnerships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Enforce placement rules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Monitor drives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Generate reports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305800" y="2095500"/>
            <a:ext cx="3429000" cy="4699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305800" y="2095500"/>
            <a:ext cx="3429000" cy="50800"/>
          </a:xfrm>
          <a:prstGeom prst="rect">
            <a:avLst/>
          </a:prstGeom>
          <a:solidFill>
            <a:srgbClr val="6B7B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610600" y="2413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58750" y="38100"/>
                </a:moveTo>
                <a:lnTo>
                  <a:pt x="247650" y="38100"/>
                </a:lnTo>
                <a:cubicBezTo>
                  <a:pt x="251142" y="38100"/>
                  <a:pt x="254000" y="40958"/>
                  <a:pt x="254000" y="44450"/>
                </a:cubicBezTo>
                <a:lnTo>
                  <a:pt x="254000" y="76200"/>
                </a:lnTo>
                <a:lnTo>
                  <a:pt x="152400" y="76200"/>
                </a:lnTo>
                <a:lnTo>
                  <a:pt x="152400" y="44450"/>
                </a:lnTo>
                <a:cubicBezTo>
                  <a:pt x="152400" y="40958"/>
                  <a:pt x="155258" y="38100"/>
                  <a:pt x="158750" y="38100"/>
                </a:cubicBezTo>
                <a:close/>
                <a:moveTo>
                  <a:pt x="114300" y="44450"/>
                </a:moveTo>
                <a:lnTo>
                  <a:pt x="114300" y="76200"/>
                </a:lnTo>
                <a:lnTo>
                  <a:pt x="50800" y="76200"/>
                </a:lnTo>
                <a:cubicBezTo>
                  <a:pt x="22781" y="76200"/>
                  <a:pt x="0" y="98981"/>
                  <a:pt x="0" y="127000"/>
                </a:cubicBezTo>
                <a:lnTo>
                  <a:pt x="0" y="203200"/>
                </a:lnTo>
                <a:lnTo>
                  <a:pt x="406400" y="203200"/>
                </a:lnTo>
                <a:lnTo>
                  <a:pt x="406400" y="127000"/>
                </a:lnTo>
                <a:cubicBezTo>
                  <a:pt x="406400" y="98981"/>
                  <a:pt x="383619" y="76200"/>
                  <a:pt x="355600" y="76200"/>
                </a:cubicBezTo>
                <a:lnTo>
                  <a:pt x="292100" y="76200"/>
                </a:lnTo>
                <a:lnTo>
                  <a:pt x="292100" y="44450"/>
                </a:lnTo>
                <a:cubicBezTo>
                  <a:pt x="292100" y="19923"/>
                  <a:pt x="272177" y="0"/>
                  <a:pt x="247650" y="0"/>
                </a:cubicBezTo>
                <a:lnTo>
                  <a:pt x="158750" y="0"/>
                </a:lnTo>
                <a:cubicBezTo>
                  <a:pt x="134223" y="0"/>
                  <a:pt x="114300" y="19923"/>
                  <a:pt x="114300" y="44450"/>
                </a:cubicBezTo>
                <a:close/>
                <a:moveTo>
                  <a:pt x="406400" y="241300"/>
                </a:moveTo>
                <a:lnTo>
                  <a:pt x="254000" y="241300"/>
                </a:lnTo>
                <a:lnTo>
                  <a:pt x="254000" y="254000"/>
                </a:lnTo>
                <a:cubicBezTo>
                  <a:pt x="254000" y="268049"/>
                  <a:pt x="242649" y="279400"/>
                  <a:pt x="228600" y="279400"/>
                </a:cubicBezTo>
                <a:lnTo>
                  <a:pt x="177800" y="279400"/>
                </a:lnTo>
                <a:cubicBezTo>
                  <a:pt x="163751" y="279400"/>
                  <a:pt x="152400" y="268049"/>
                  <a:pt x="152400" y="254000"/>
                </a:cubicBezTo>
                <a:lnTo>
                  <a:pt x="152400" y="241300"/>
                </a:lnTo>
                <a:lnTo>
                  <a:pt x="0" y="241300"/>
                </a:lnTo>
                <a:lnTo>
                  <a:pt x="0" y="330200"/>
                </a:lnTo>
                <a:cubicBezTo>
                  <a:pt x="0" y="358219"/>
                  <a:pt x="22781" y="381000"/>
                  <a:pt x="50800" y="381000"/>
                </a:cubicBezTo>
                <a:lnTo>
                  <a:pt x="355600" y="381000"/>
                </a:lnTo>
                <a:cubicBezTo>
                  <a:pt x="383619" y="381000"/>
                  <a:pt x="406400" y="358219"/>
                  <a:pt x="406400" y="330200"/>
                </a:cubicBezTo>
                <a:lnTo>
                  <a:pt x="406400" y="241300"/>
                </a:lnTo>
                <a:close/>
              </a:path>
            </a:pathLst>
          </a:custGeom>
          <a:solidFill>
            <a:srgbClr val="6B7B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10600" y="29845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Employers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10600" y="3429000"/>
            <a:ext cx="28194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Connect with campuses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Publish opportunities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Manage selection processes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Issue offers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2077700" y="2095500"/>
            <a:ext cx="3429000" cy="4699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2077700" y="2095500"/>
            <a:ext cx="3429000" cy="508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2382500" y="2413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cubicBezTo>
                  <a:pt x="206851" y="0"/>
                  <a:pt x="210503" y="794"/>
                  <a:pt x="213836" y="2302"/>
                </a:cubicBezTo>
                <a:lnTo>
                  <a:pt x="363379" y="65723"/>
                </a:lnTo>
                <a:cubicBezTo>
                  <a:pt x="380841" y="73104"/>
                  <a:pt x="393859" y="90329"/>
                  <a:pt x="393779" y="111125"/>
                </a:cubicBezTo>
                <a:cubicBezTo>
                  <a:pt x="393383" y="189865"/>
                  <a:pt x="360998" y="333931"/>
                  <a:pt x="224234" y="399415"/>
                </a:cubicBezTo>
                <a:cubicBezTo>
                  <a:pt x="210979" y="405765"/>
                  <a:pt x="195580" y="405765"/>
                  <a:pt x="182324" y="399415"/>
                </a:cubicBezTo>
                <a:cubicBezTo>
                  <a:pt x="45482" y="333931"/>
                  <a:pt x="13176" y="189865"/>
                  <a:pt x="12779" y="111125"/>
                </a:cubicBezTo>
                <a:cubicBezTo>
                  <a:pt x="12700" y="90329"/>
                  <a:pt x="25717" y="73104"/>
                  <a:pt x="43180" y="65723"/>
                </a:cubicBezTo>
                <a:lnTo>
                  <a:pt x="192643" y="2302"/>
                </a:lnTo>
                <a:cubicBezTo>
                  <a:pt x="195977" y="794"/>
                  <a:pt x="199549" y="0"/>
                  <a:pt x="203200" y="0"/>
                </a:cubicBezTo>
                <a:close/>
                <a:moveTo>
                  <a:pt x="203200" y="53022"/>
                </a:moveTo>
                <a:lnTo>
                  <a:pt x="203200" y="353139"/>
                </a:lnTo>
                <a:cubicBezTo>
                  <a:pt x="312738" y="300117"/>
                  <a:pt x="342186" y="182642"/>
                  <a:pt x="342900" y="112316"/>
                </a:cubicBezTo>
                <a:lnTo>
                  <a:pt x="203200" y="53102"/>
                </a:lnTo>
                <a:lnTo>
                  <a:pt x="203200" y="53102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2382500" y="29845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Super Admin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2382500" y="3429000"/>
            <a:ext cx="28194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Manage platform operations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Onboard institutions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Configure tenants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Monitor system activity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62000" y="7239000"/>
            <a:ext cx="14732000" cy="762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43000" y="7239000"/>
            <a:ext cx="1397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Single source of truth</a:t>
            </a: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students, employers, and institutions.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270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MAKES PLACEMENTHUB DIFFERENT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22400"/>
            <a:ext cx="762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Built specifically for campus hiring.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62000" y="2095500"/>
            <a:ext cx="381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CAPABILITIES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62000" y="2540000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Multi-tenant architecture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62000" y="2984500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Employer partnership workflow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62000" y="3429000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Placement rules engine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62000" y="3873500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Campus visibility controls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62000" y="4318000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Clarifications and announcements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128000" y="2540000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Audit logs and reporting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28000" y="2984500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Internship and project management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128000" y="3429000"/>
            <a:ext cx="685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Employer engagement workflows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2000" y="5016500"/>
            <a:ext cx="14732000" cy="12700"/>
          </a:xfrm>
          <a:prstGeom prst="rect">
            <a:avLst/>
          </a:prstGeom>
          <a:solidFill>
            <a:srgbClr val="E0DDD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62000" y="5270500"/>
            <a:ext cx="381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BEYOND PLACEMENTS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62000" y="5778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" y="57150"/>
                </a:moveTo>
                <a:cubicBezTo>
                  <a:pt x="30480" y="36135"/>
                  <a:pt x="44148" y="19050"/>
                  <a:pt x="60960" y="19050"/>
                </a:cubicBezTo>
                <a:lnTo>
                  <a:pt x="243840" y="19050"/>
                </a:lnTo>
                <a:cubicBezTo>
                  <a:pt x="260652" y="19050"/>
                  <a:pt x="274320" y="36135"/>
                  <a:pt x="274320" y="57150"/>
                </a:cubicBezTo>
                <a:lnTo>
                  <a:pt x="274320" y="200025"/>
                </a:lnTo>
                <a:lnTo>
                  <a:pt x="243840" y="200025"/>
                </a:lnTo>
                <a:lnTo>
                  <a:pt x="243840" y="57150"/>
                </a:lnTo>
                <a:lnTo>
                  <a:pt x="60960" y="57150"/>
                </a:lnTo>
                <a:lnTo>
                  <a:pt x="60960" y="200025"/>
                </a:lnTo>
                <a:lnTo>
                  <a:pt x="30480" y="200025"/>
                </a:lnTo>
                <a:lnTo>
                  <a:pt x="30480" y="57150"/>
                </a:lnTo>
                <a:close/>
                <a:moveTo>
                  <a:pt x="0" y="240030"/>
                </a:moveTo>
                <a:cubicBezTo>
                  <a:pt x="0" y="233720"/>
                  <a:pt x="4096" y="228600"/>
                  <a:pt x="9144" y="228600"/>
                </a:cubicBezTo>
                <a:lnTo>
                  <a:pt x="295656" y="228600"/>
                </a:lnTo>
                <a:cubicBezTo>
                  <a:pt x="300704" y="228600"/>
                  <a:pt x="304800" y="233720"/>
                  <a:pt x="304800" y="240030"/>
                </a:cubicBezTo>
                <a:cubicBezTo>
                  <a:pt x="304800" y="265271"/>
                  <a:pt x="288417" y="285750"/>
                  <a:pt x="268224" y="285750"/>
                </a:cubicBezTo>
                <a:lnTo>
                  <a:pt x="36576" y="285750"/>
                </a:lnTo>
                <a:cubicBezTo>
                  <a:pt x="16383" y="285750"/>
                  <a:pt x="0" y="265271"/>
                  <a:pt x="0" y="240030"/>
                </a:cubicBezTo>
                <a:close/>
                <a:moveTo>
                  <a:pt x="133826" y="124420"/>
                </a:moveTo>
                <a:lnTo>
                  <a:pt x="119063" y="142875"/>
                </a:lnTo>
                <a:lnTo>
                  <a:pt x="133826" y="161330"/>
                </a:lnTo>
                <a:cubicBezTo>
                  <a:pt x="138303" y="166926"/>
                  <a:pt x="138303" y="175974"/>
                  <a:pt x="133826" y="181511"/>
                </a:cubicBezTo>
                <a:cubicBezTo>
                  <a:pt x="129350" y="187047"/>
                  <a:pt x="122110" y="187107"/>
                  <a:pt x="117681" y="181511"/>
                </a:cubicBezTo>
                <a:lnTo>
                  <a:pt x="94821" y="152936"/>
                </a:lnTo>
                <a:cubicBezTo>
                  <a:pt x="90345" y="147340"/>
                  <a:pt x="90345" y="138291"/>
                  <a:pt x="94821" y="132755"/>
                </a:cubicBezTo>
                <a:lnTo>
                  <a:pt x="117681" y="104180"/>
                </a:lnTo>
                <a:cubicBezTo>
                  <a:pt x="122158" y="98584"/>
                  <a:pt x="129397" y="98584"/>
                  <a:pt x="133826" y="104180"/>
                </a:cubicBezTo>
                <a:cubicBezTo>
                  <a:pt x="138255" y="109776"/>
                  <a:pt x="138303" y="118824"/>
                  <a:pt x="133826" y="124361"/>
                </a:cubicBezTo>
                <a:close/>
                <a:moveTo>
                  <a:pt x="187166" y="104180"/>
                </a:moveTo>
                <a:lnTo>
                  <a:pt x="210026" y="132755"/>
                </a:lnTo>
                <a:cubicBezTo>
                  <a:pt x="214503" y="138351"/>
                  <a:pt x="214503" y="147399"/>
                  <a:pt x="210026" y="152936"/>
                </a:cubicBezTo>
                <a:lnTo>
                  <a:pt x="187166" y="181511"/>
                </a:lnTo>
                <a:cubicBezTo>
                  <a:pt x="182690" y="187107"/>
                  <a:pt x="175451" y="187107"/>
                  <a:pt x="171021" y="181511"/>
                </a:cubicBezTo>
                <a:cubicBezTo>
                  <a:pt x="166592" y="175915"/>
                  <a:pt x="166545" y="166866"/>
                  <a:pt x="171021" y="161330"/>
                </a:cubicBezTo>
                <a:lnTo>
                  <a:pt x="185785" y="142875"/>
                </a:lnTo>
                <a:lnTo>
                  <a:pt x="171021" y="124420"/>
                </a:lnTo>
                <a:cubicBezTo>
                  <a:pt x="166545" y="118824"/>
                  <a:pt x="166545" y="109776"/>
                  <a:pt x="171021" y="104239"/>
                </a:cubicBezTo>
                <a:cubicBezTo>
                  <a:pt x="175498" y="98703"/>
                  <a:pt x="182737" y="98643"/>
                  <a:pt x="187166" y="104239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219200" y="5753100"/>
            <a:ext cx="203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Internships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3556000" y="5778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633" y="134303"/>
                </a:moveTo>
                <a:lnTo>
                  <a:pt x="17145" y="176332"/>
                </a:lnTo>
                <a:lnTo>
                  <a:pt x="17145" y="57150"/>
                </a:lnTo>
                <a:cubicBezTo>
                  <a:pt x="17145" y="36135"/>
                  <a:pt x="32332" y="19050"/>
                  <a:pt x="51012" y="19050"/>
                </a:cubicBezTo>
                <a:lnTo>
                  <a:pt x="124407" y="19050"/>
                </a:lnTo>
                <a:cubicBezTo>
                  <a:pt x="131710" y="19050"/>
                  <a:pt x="138853" y="21729"/>
                  <a:pt x="144727" y="26670"/>
                </a:cubicBezTo>
                <a:lnTo>
                  <a:pt x="165047" y="43815"/>
                </a:lnTo>
                <a:cubicBezTo>
                  <a:pt x="167958" y="46315"/>
                  <a:pt x="171556" y="47625"/>
                  <a:pt x="175207" y="47625"/>
                </a:cubicBezTo>
                <a:lnTo>
                  <a:pt x="237278" y="47625"/>
                </a:lnTo>
                <a:cubicBezTo>
                  <a:pt x="255958" y="47625"/>
                  <a:pt x="271145" y="64710"/>
                  <a:pt x="271145" y="85725"/>
                </a:cubicBezTo>
                <a:lnTo>
                  <a:pt x="271145" y="95250"/>
                </a:lnTo>
                <a:lnTo>
                  <a:pt x="77787" y="95250"/>
                </a:lnTo>
                <a:cubicBezTo>
                  <a:pt x="55933" y="95250"/>
                  <a:pt x="36513" y="110966"/>
                  <a:pt x="29580" y="134303"/>
                </a:cubicBezTo>
                <a:close/>
                <a:moveTo>
                  <a:pt x="252836" y="266700"/>
                </a:moveTo>
                <a:lnTo>
                  <a:pt x="52388" y="266700"/>
                </a:lnTo>
                <a:cubicBezTo>
                  <a:pt x="35031" y="266700"/>
                  <a:pt x="22807" y="247590"/>
                  <a:pt x="28310" y="229076"/>
                </a:cubicBezTo>
                <a:lnTo>
                  <a:pt x="53710" y="143351"/>
                </a:lnTo>
                <a:cubicBezTo>
                  <a:pt x="57150" y="131683"/>
                  <a:pt x="66887" y="123825"/>
                  <a:pt x="77787" y="123825"/>
                </a:cubicBezTo>
                <a:lnTo>
                  <a:pt x="278236" y="123825"/>
                </a:lnTo>
                <a:cubicBezTo>
                  <a:pt x="295592" y="123825"/>
                  <a:pt x="307816" y="142935"/>
                  <a:pt x="302313" y="161449"/>
                </a:cubicBezTo>
                <a:lnTo>
                  <a:pt x="276913" y="247174"/>
                </a:lnTo>
                <a:cubicBezTo>
                  <a:pt x="273473" y="258842"/>
                  <a:pt x="263737" y="266700"/>
                  <a:pt x="252836" y="266700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013200" y="5753100"/>
            <a:ext cx="228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Industry Projects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604000" y="5778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85904" y="0"/>
                </a:moveTo>
                <a:lnTo>
                  <a:pt x="219254" y="0"/>
                </a:lnTo>
                <a:cubicBezTo>
                  <a:pt x="235029" y="0"/>
                  <a:pt x="247888" y="12978"/>
                  <a:pt x="247293" y="28694"/>
                </a:cubicBezTo>
                <a:cubicBezTo>
                  <a:pt x="247174" y="31849"/>
                  <a:pt x="247055" y="35004"/>
                  <a:pt x="246876" y="38100"/>
                </a:cubicBezTo>
                <a:lnTo>
                  <a:pt x="276404" y="38100"/>
                </a:lnTo>
                <a:cubicBezTo>
                  <a:pt x="291941" y="38100"/>
                  <a:pt x="305633" y="50959"/>
                  <a:pt x="304443" y="67747"/>
                </a:cubicBezTo>
                <a:cubicBezTo>
                  <a:pt x="299978" y="129480"/>
                  <a:pt x="268426" y="163413"/>
                  <a:pt x="234196" y="181154"/>
                </a:cubicBezTo>
                <a:cubicBezTo>
                  <a:pt x="224790" y="186035"/>
                  <a:pt x="215205" y="189667"/>
                  <a:pt x="206097" y="192345"/>
                </a:cubicBezTo>
                <a:cubicBezTo>
                  <a:pt x="194072" y="209371"/>
                  <a:pt x="181570" y="218361"/>
                  <a:pt x="171629" y="223183"/>
                </a:cubicBezTo>
                <a:lnTo>
                  <a:pt x="171629" y="266700"/>
                </a:lnTo>
                <a:lnTo>
                  <a:pt x="209729" y="266700"/>
                </a:lnTo>
                <a:cubicBezTo>
                  <a:pt x="220266" y="266700"/>
                  <a:pt x="228779" y="275213"/>
                  <a:pt x="228779" y="285750"/>
                </a:cubicBezTo>
                <a:cubicBezTo>
                  <a:pt x="228779" y="296287"/>
                  <a:pt x="220266" y="304800"/>
                  <a:pt x="209729" y="304800"/>
                </a:cubicBezTo>
                <a:lnTo>
                  <a:pt x="95429" y="304800"/>
                </a:lnTo>
                <a:cubicBezTo>
                  <a:pt x="84892" y="304800"/>
                  <a:pt x="76379" y="296287"/>
                  <a:pt x="76379" y="285750"/>
                </a:cubicBezTo>
                <a:cubicBezTo>
                  <a:pt x="76379" y="275213"/>
                  <a:pt x="84892" y="266700"/>
                  <a:pt x="95429" y="266700"/>
                </a:cubicBezTo>
                <a:lnTo>
                  <a:pt x="133529" y="266700"/>
                </a:lnTo>
                <a:lnTo>
                  <a:pt x="133529" y="223183"/>
                </a:lnTo>
                <a:cubicBezTo>
                  <a:pt x="124004" y="218599"/>
                  <a:pt x="112157" y="210086"/>
                  <a:pt x="100608" y="194429"/>
                </a:cubicBezTo>
                <a:cubicBezTo>
                  <a:pt x="89654" y="191572"/>
                  <a:pt x="77748" y="187226"/>
                  <a:pt x="66139" y="180677"/>
                </a:cubicBezTo>
                <a:cubicBezTo>
                  <a:pt x="33933" y="162639"/>
                  <a:pt x="4882" y="128647"/>
                  <a:pt x="714" y="67627"/>
                </a:cubicBezTo>
                <a:cubicBezTo>
                  <a:pt x="-417" y="50899"/>
                  <a:pt x="13216" y="38040"/>
                  <a:pt x="28754" y="38040"/>
                </a:cubicBezTo>
                <a:lnTo>
                  <a:pt x="58281" y="38040"/>
                </a:lnTo>
                <a:cubicBezTo>
                  <a:pt x="58103" y="34945"/>
                  <a:pt x="57983" y="31849"/>
                  <a:pt x="57864" y="28635"/>
                </a:cubicBezTo>
                <a:cubicBezTo>
                  <a:pt x="57269" y="12859"/>
                  <a:pt x="70128" y="-60"/>
                  <a:pt x="85904" y="-60"/>
                </a:cubicBezTo>
                <a:close/>
                <a:moveTo>
                  <a:pt x="60424" y="66675"/>
                </a:moveTo>
                <a:lnTo>
                  <a:pt x="29230" y="66675"/>
                </a:lnTo>
                <a:cubicBezTo>
                  <a:pt x="32921" y="117098"/>
                  <a:pt x="56078" y="142339"/>
                  <a:pt x="79950" y="155734"/>
                </a:cubicBezTo>
                <a:cubicBezTo>
                  <a:pt x="71378" y="133529"/>
                  <a:pt x="64294" y="104537"/>
                  <a:pt x="60424" y="66675"/>
                </a:cubicBezTo>
                <a:close/>
                <a:moveTo>
                  <a:pt x="226219" y="152876"/>
                </a:moveTo>
                <a:cubicBezTo>
                  <a:pt x="250329" y="138708"/>
                  <a:pt x="272117" y="113526"/>
                  <a:pt x="275808" y="66675"/>
                </a:cubicBezTo>
                <a:lnTo>
                  <a:pt x="244673" y="66675"/>
                </a:lnTo>
                <a:cubicBezTo>
                  <a:pt x="240983" y="102930"/>
                  <a:pt x="234315" y="131088"/>
                  <a:pt x="226219" y="152876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061200" y="5753100"/>
            <a:ext cx="203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Hackathons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398000" y="5778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9525"/>
                </a:moveTo>
                <a:cubicBezTo>
                  <a:pt x="179736" y="9525"/>
                  <a:pt x="201930" y="37267"/>
                  <a:pt x="201930" y="71438"/>
                </a:cubicBezTo>
                <a:cubicBezTo>
                  <a:pt x="201930" y="105608"/>
                  <a:pt x="179736" y="133350"/>
                  <a:pt x="152400" y="133350"/>
                </a:cubicBezTo>
                <a:cubicBezTo>
                  <a:pt x="125064" y="133350"/>
                  <a:pt x="102870" y="105608"/>
                  <a:pt x="102870" y="71438"/>
                </a:cubicBezTo>
                <a:cubicBezTo>
                  <a:pt x="102870" y="37267"/>
                  <a:pt x="125064" y="9525"/>
                  <a:pt x="152400" y="9525"/>
                </a:cubicBezTo>
                <a:close/>
                <a:moveTo>
                  <a:pt x="45720" y="52388"/>
                </a:moveTo>
                <a:cubicBezTo>
                  <a:pt x="64645" y="52388"/>
                  <a:pt x="80010" y="71594"/>
                  <a:pt x="80010" y="95250"/>
                </a:cubicBezTo>
                <a:cubicBezTo>
                  <a:pt x="80010" y="118906"/>
                  <a:pt x="64645" y="138113"/>
                  <a:pt x="45720" y="138113"/>
                </a:cubicBezTo>
                <a:cubicBezTo>
                  <a:pt x="26795" y="138113"/>
                  <a:pt x="11430" y="118906"/>
                  <a:pt x="11430" y="95250"/>
                </a:cubicBezTo>
                <a:cubicBezTo>
                  <a:pt x="11430" y="71594"/>
                  <a:pt x="26795" y="52388"/>
                  <a:pt x="45720" y="52388"/>
                </a:cubicBezTo>
                <a:close/>
                <a:moveTo>
                  <a:pt x="0" y="247650"/>
                </a:moveTo>
                <a:cubicBezTo>
                  <a:pt x="0" y="205561"/>
                  <a:pt x="27289" y="171450"/>
                  <a:pt x="60960" y="171450"/>
                </a:cubicBezTo>
                <a:cubicBezTo>
                  <a:pt x="67056" y="171450"/>
                  <a:pt x="72962" y="172581"/>
                  <a:pt x="78534" y="174665"/>
                </a:cubicBezTo>
                <a:cubicBezTo>
                  <a:pt x="62865" y="196572"/>
                  <a:pt x="53340" y="225504"/>
                  <a:pt x="53340" y="257175"/>
                </a:cubicBezTo>
                <a:lnTo>
                  <a:pt x="53340" y="266700"/>
                </a:lnTo>
                <a:cubicBezTo>
                  <a:pt x="53340" y="273487"/>
                  <a:pt x="54483" y="279916"/>
                  <a:pt x="56531" y="285750"/>
                </a:cubicBezTo>
                <a:lnTo>
                  <a:pt x="15240" y="285750"/>
                </a:lnTo>
                <a:cubicBezTo>
                  <a:pt x="6810" y="285750"/>
                  <a:pt x="0" y="277237"/>
                  <a:pt x="0" y="266700"/>
                </a:cubicBezTo>
                <a:lnTo>
                  <a:pt x="0" y="247650"/>
                </a:lnTo>
                <a:close/>
                <a:moveTo>
                  <a:pt x="248269" y="285750"/>
                </a:moveTo>
                <a:cubicBezTo>
                  <a:pt x="250317" y="279916"/>
                  <a:pt x="251460" y="273487"/>
                  <a:pt x="251460" y="266700"/>
                </a:cubicBezTo>
                <a:lnTo>
                  <a:pt x="251460" y="257175"/>
                </a:lnTo>
                <a:cubicBezTo>
                  <a:pt x="251460" y="225504"/>
                  <a:pt x="241935" y="196572"/>
                  <a:pt x="226266" y="174665"/>
                </a:cubicBezTo>
                <a:cubicBezTo>
                  <a:pt x="231839" y="172581"/>
                  <a:pt x="237744" y="171450"/>
                  <a:pt x="243840" y="171450"/>
                </a:cubicBezTo>
                <a:cubicBezTo>
                  <a:pt x="277511" y="171450"/>
                  <a:pt x="304800" y="205561"/>
                  <a:pt x="304800" y="247650"/>
                </a:cubicBezTo>
                <a:lnTo>
                  <a:pt x="304800" y="266700"/>
                </a:lnTo>
                <a:cubicBezTo>
                  <a:pt x="304800" y="277237"/>
                  <a:pt x="297990" y="285750"/>
                  <a:pt x="289560" y="285750"/>
                </a:cubicBezTo>
                <a:lnTo>
                  <a:pt x="248269" y="285750"/>
                </a:lnTo>
                <a:close/>
                <a:moveTo>
                  <a:pt x="224790" y="95250"/>
                </a:moveTo>
                <a:cubicBezTo>
                  <a:pt x="224790" y="71594"/>
                  <a:pt x="240155" y="52388"/>
                  <a:pt x="259080" y="52388"/>
                </a:cubicBezTo>
                <a:cubicBezTo>
                  <a:pt x="278005" y="52388"/>
                  <a:pt x="293370" y="71594"/>
                  <a:pt x="293370" y="95250"/>
                </a:cubicBezTo>
                <a:cubicBezTo>
                  <a:pt x="293370" y="118906"/>
                  <a:pt x="278005" y="138113"/>
                  <a:pt x="259080" y="138113"/>
                </a:cubicBezTo>
                <a:cubicBezTo>
                  <a:pt x="240155" y="138113"/>
                  <a:pt x="224790" y="118906"/>
                  <a:pt x="224790" y="95250"/>
                </a:cubicBezTo>
                <a:close/>
                <a:moveTo>
                  <a:pt x="76200" y="257175"/>
                </a:moveTo>
                <a:cubicBezTo>
                  <a:pt x="76200" y="204549"/>
                  <a:pt x="110300" y="161925"/>
                  <a:pt x="152400" y="161925"/>
                </a:cubicBezTo>
                <a:cubicBezTo>
                  <a:pt x="194500" y="161925"/>
                  <a:pt x="228600" y="204549"/>
                  <a:pt x="228600" y="257175"/>
                </a:cubicBezTo>
                <a:lnTo>
                  <a:pt x="228600" y="266700"/>
                </a:lnTo>
                <a:cubicBezTo>
                  <a:pt x="228600" y="277237"/>
                  <a:pt x="221790" y="285750"/>
                  <a:pt x="213360" y="285750"/>
                </a:cubicBezTo>
                <a:lnTo>
                  <a:pt x="91440" y="285750"/>
                </a:lnTo>
                <a:cubicBezTo>
                  <a:pt x="83010" y="285750"/>
                  <a:pt x="76200" y="277237"/>
                  <a:pt x="76200" y="266700"/>
                </a:cubicBezTo>
                <a:lnTo>
                  <a:pt x="76200" y="257175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855200" y="5753100"/>
            <a:ext cx="2667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Alumni Opportunities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12827000" y="5778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74558" y="11251"/>
                </a:moveTo>
                <a:cubicBezTo>
                  <a:pt x="281404" y="14288"/>
                  <a:pt x="285750" y="21074"/>
                  <a:pt x="285750" y="28575"/>
                </a:cubicBezTo>
                <a:lnTo>
                  <a:pt x="285750" y="276225"/>
                </a:lnTo>
                <a:cubicBezTo>
                  <a:pt x="285750" y="283726"/>
                  <a:pt x="281404" y="290513"/>
                  <a:pt x="274558" y="293549"/>
                </a:cubicBezTo>
                <a:cubicBezTo>
                  <a:pt x="267712" y="296585"/>
                  <a:pt x="259794" y="295454"/>
                  <a:pt x="254139" y="290513"/>
                </a:cubicBezTo>
                <a:lnTo>
                  <a:pt x="226397" y="266283"/>
                </a:lnTo>
                <a:cubicBezTo>
                  <a:pt x="200442" y="243602"/>
                  <a:pt x="167640" y="230386"/>
                  <a:pt x="133290" y="228779"/>
                </a:cubicBezTo>
                <a:lnTo>
                  <a:pt x="133290" y="285750"/>
                </a:lnTo>
                <a:cubicBezTo>
                  <a:pt x="133290" y="296287"/>
                  <a:pt x="124777" y="304800"/>
                  <a:pt x="114240" y="304800"/>
                </a:cubicBezTo>
                <a:lnTo>
                  <a:pt x="95190" y="304800"/>
                </a:lnTo>
                <a:cubicBezTo>
                  <a:pt x="84653" y="304800"/>
                  <a:pt x="76140" y="296287"/>
                  <a:pt x="76140" y="285750"/>
                </a:cubicBezTo>
                <a:lnTo>
                  <a:pt x="76140" y="228600"/>
                </a:lnTo>
                <a:cubicBezTo>
                  <a:pt x="34111" y="228600"/>
                  <a:pt x="0" y="194489"/>
                  <a:pt x="0" y="152400"/>
                </a:cubicBezTo>
                <a:cubicBezTo>
                  <a:pt x="0" y="110311"/>
                  <a:pt x="34111" y="76200"/>
                  <a:pt x="76200" y="76200"/>
                </a:cubicBezTo>
                <a:lnTo>
                  <a:pt x="126504" y="76200"/>
                </a:lnTo>
                <a:cubicBezTo>
                  <a:pt x="163294" y="76081"/>
                  <a:pt x="198775" y="62686"/>
                  <a:pt x="226457" y="38517"/>
                </a:cubicBezTo>
                <a:lnTo>
                  <a:pt x="254198" y="14288"/>
                </a:lnTo>
                <a:cubicBezTo>
                  <a:pt x="259794" y="9346"/>
                  <a:pt x="267831" y="8215"/>
                  <a:pt x="274618" y="11251"/>
                </a:cubicBezTo>
                <a:close/>
                <a:moveTo>
                  <a:pt x="133350" y="190500"/>
                </a:moveTo>
                <a:lnTo>
                  <a:pt x="133350" y="190619"/>
                </a:lnTo>
                <a:cubicBezTo>
                  <a:pt x="175200" y="192226"/>
                  <a:pt x="215384" y="207585"/>
                  <a:pt x="247650" y="234315"/>
                </a:cubicBezTo>
                <a:lnTo>
                  <a:pt x="247650" y="70425"/>
                </a:lnTo>
                <a:cubicBezTo>
                  <a:pt x="215384" y="97155"/>
                  <a:pt x="175200" y="112514"/>
                  <a:pt x="133350" y="114121"/>
                </a:cubicBezTo>
                <a:lnTo>
                  <a:pt x="133350" y="190500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3284200" y="5753100"/>
            <a:ext cx="228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Employer Branding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762000" y="6604000"/>
            <a:ext cx="14732000" cy="1397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43000" y="6794500"/>
            <a:ext cx="1397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60000"/>
              </a:lnSpc>
            </a:pPr>
            <a:r>
              <a:rPr lang="en-US" sz="1800" i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"PlacementHub is not a job board. It is a workflow platform designed around how campus placements actually operate."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WHO USES PLACEMENTHUB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224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Four roles. One ecosystem.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62000" y="2159000"/>
            <a:ext cx="3429000" cy="4826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66800" y="2476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46255" y="-11609"/>
                </a:moveTo>
                <a:cubicBezTo>
                  <a:pt x="234621" y="-13662"/>
                  <a:pt x="222681" y="-13662"/>
                  <a:pt x="211047" y="-11609"/>
                </a:cubicBezTo>
                <a:lnTo>
                  <a:pt x="19696" y="21878"/>
                </a:lnTo>
                <a:cubicBezTo>
                  <a:pt x="8266" y="23842"/>
                  <a:pt x="0" y="32683"/>
                  <a:pt x="0" y="42863"/>
                </a:cubicBezTo>
                <a:cubicBezTo>
                  <a:pt x="0" y="52060"/>
                  <a:pt x="6633" y="60097"/>
                  <a:pt x="16329" y="63044"/>
                </a:cubicBezTo>
                <a:lnTo>
                  <a:pt x="16329" y="128588"/>
                </a:lnTo>
                <a:lnTo>
                  <a:pt x="306" y="198775"/>
                </a:lnTo>
                <a:cubicBezTo>
                  <a:pt x="102" y="199579"/>
                  <a:pt x="0" y="200471"/>
                  <a:pt x="0" y="201364"/>
                </a:cubicBezTo>
                <a:cubicBezTo>
                  <a:pt x="0" y="208508"/>
                  <a:pt x="6633" y="214402"/>
                  <a:pt x="14900" y="214402"/>
                </a:cubicBezTo>
                <a:lnTo>
                  <a:pt x="50517" y="214402"/>
                </a:lnTo>
                <a:cubicBezTo>
                  <a:pt x="58681" y="214402"/>
                  <a:pt x="65416" y="208598"/>
                  <a:pt x="65416" y="201364"/>
                </a:cubicBezTo>
                <a:cubicBezTo>
                  <a:pt x="65416" y="200471"/>
                  <a:pt x="65314" y="199668"/>
                  <a:pt x="65110" y="198775"/>
                </a:cubicBezTo>
                <a:lnTo>
                  <a:pt x="48986" y="128588"/>
                </a:lnTo>
                <a:lnTo>
                  <a:pt x="48986" y="69026"/>
                </a:lnTo>
                <a:lnTo>
                  <a:pt x="97971" y="77599"/>
                </a:lnTo>
                <a:lnTo>
                  <a:pt x="97971" y="128588"/>
                </a:lnTo>
                <a:cubicBezTo>
                  <a:pt x="97971" y="191720"/>
                  <a:pt x="156448" y="242888"/>
                  <a:pt x="228600" y="242888"/>
                </a:cubicBezTo>
                <a:cubicBezTo>
                  <a:pt x="300752" y="242888"/>
                  <a:pt x="359229" y="191720"/>
                  <a:pt x="359229" y="128588"/>
                </a:cubicBezTo>
                <a:lnTo>
                  <a:pt x="359229" y="77599"/>
                </a:lnTo>
                <a:lnTo>
                  <a:pt x="437504" y="63937"/>
                </a:lnTo>
                <a:cubicBezTo>
                  <a:pt x="448934" y="61883"/>
                  <a:pt x="457200" y="53042"/>
                  <a:pt x="457200" y="42863"/>
                </a:cubicBezTo>
                <a:cubicBezTo>
                  <a:pt x="457200" y="32683"/>
                  <a:pt x="448934" y="23842"/>
                  <a:pt x="437504" y="21878"/>
                </a:cubicBezTo>
                <a:lnTo>
                  <a:pt x="246255" y="-11609"/>
                </a:lnTo>
                <a:close/>
                <a:moveTo>
                  <a:pt x="228600" y="200025"/>
                </a:moveTo>
                <a:cubicBezTo>
                  <a:pt x="183492" y="200025"/>
                  <a:pt x="146957" y="168057"/>
                  <a:pt x="146957" y="128588"/>
                </a:cubicBezTo>
                <a:lnTo>
                  <a:pt x="310243" y="128588"/>
                </a:lnTo>
                <a:cubicBezTo>
                  <a:pt x="310243" y="168057"/>
                  <a:pt x="273708" y="200025"/>
                  <a:pt x="228600" y="200025"/>
                </a:cubicBezTo>
                <a:close/>
                <a:moveTo>
                  <a:pt x="122566" y="285839"/>
                </a:moveTo>
                <a:cubicBezTo>
                  <a:pt x="59905" y="311021"/>
                  <a:pt x="16329" y="366385"/>
                  <a:pt x="16329" y="430679"/>
                </a:cubicBezTo>
                <a:cubicBezTo>
                  <a:pt x="16329" y="445324"/>
                  <a:pt x="29902" y="457200"/>
                  <a:pt x="46638" y="457200"/>
                </a:cubicBezTo>
                <a:lnTo>
                  <a:pt x="204107" y="457200"/>
                </a:lnTo>
                <a:lnTo>
                  <a:pt x="204107" y="326827"/>
                </a:lnTo>
                <a:lnTo>
                  <a:pt x="145528" y="288429"/>
                </a:lnTo>
                <a:cubicBezTo>
                  <a:pt x="138895" y="284053"/>
                  <a:pt x="130016" y="282893"/>
                  <a:pt x="122464" y="285929"/>
                </a:cubicBezTo>
                <a:close/>
                <a:moveTo>
                  <a:pt x="253093" y="457200"/>
                </a:moveTo>
                <a:lnTo>
                  <a:pt x="410562" y="457200"/>
                </a:lnTo>
                <a:cubicBezTo>
                  <a:pt x="427298" y="457200"/>
                  <a:pt x="440871" y="445324"/>
                  <a:pt x="440871" y="430679"/>
                </a:cubicBezTo>
                <a:cubicBezTo>
                  <a:pt x="440871" y="366385"/>
                  <a:pt x="397295" y="311021"/>
                  <a:pt x="334634" y="285929"/>
                </a:cubicBezTo>
                <a:cubicBezTo>
                  <a:pt x="327082" y="282893"/>
                  <a:pt x="318203" y="284053"/>
                  <a:pt x="311570" y="288429"/>
                </a:cubicBezTo>
                <a:lnTo>
                  <a:pt x="252991" y="326827"/>
                </a:lnTo>
                <a:lnTo>
                  <a:pt x="252991" y="457200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66800" y="31115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Student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66800" y="3556000"/>
            <a:ext cx="28194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Profile management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Resume uploads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Applications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Interview tracking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Offer management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33900" y="2159000"/>
            <a:ext cx="3429000" cy="4826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38700" y="2476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42798" y="18038"/>
                </a:moveTo>
                <a:cubicBezTo>
                  <a:pt x="234047" y="13037"/>
                  <a:pt x="223242" y="13037"/>
                  <a:pt x="214402" y="18038"/>
                </a:cubicBezTo>
                <a:lnTo>
                  <a:pt x="14377" y="132338"/>
                </a:lnTo>
                <a:cubicBezTo>
                  <a:pt x="3125" y="138767"/>
                  <a:pt x="-2411" y="151983"/>
                  <a:pt x="893" y="164485"/>
                </a:cubicBezTo>
                <a:cubicBezTo>
                  <a:pt x="4197" y="176986"/>
                  <a:pt x="15627" y="185738"/>
                  <a:pt x="28575" y="185738"/>
                </a:cubicBezTo>
                <a:lnTo>
                  <a:pt x="57150" y="185738"/>
                </a:lnTo>
                <a:lnTo>
                  <a:pt x="57150" y="371475"/>
                </a:lnTo>
                <a:lnTo>
                  <a:pt x="57150" y="371475"/>
                </a:lnTo>
                <a:lnTo>
                  <a:pt x="11430" y="405765"/>
                </a:lnTo>
                <a:cubicBezTo>
                  <a:pt x="4197" y="411123"/>
                  <a:pt x="0" y="419606"/>
                  <a:pt x="0" y="428625"/>
                </a:cubicBezTo>
                <a:cubicBezTo>
                  <a:pt x="0" y="444431"/>
                  <a:pt x="12769" y="457200"/>
                  <a:pt x="28575" y="457200"/>
                </a:cubicBezTo>
                <a:lnTo>
                  <a:pt x="428625" y="457200"/>
                </a:lnTo>
                <a:cubicBezTo>
                  <a:pt x="444431" y="457200"/>
                  <a:pt x="457200" y="444431"/>
                  <a:pt x="457200" y="428625"/>
                </a:cubicBezTo>
                <a:cubicBezTo>
                  <a:pt x="457200" y="419606"/>
                  <a:pt x="453003" y="411123"/>
                  <a:pt x="445770" y="405765"/>
                </a:cubicBezTo>
                <a:lnTo>
                  <a:pt x="400050" y="371475"/>
                </a:lnTo>
                <a:lnTo>
                  <a:pt x="400050" y="185738"/>
                </a:lnTo>
                <a:lnTo>
                  <a:pt x="428625" y="185738"/>
                </a:lnTo>
                <a:cubicBezTo>
                  <a:pt x="441573" y="185738"/>
                  <a:pt x="452914" y="176986"/>
                  <a:pt x="456218" y="164485"/>
                </a:cubicBezTo>
                <a:cubicBezTo>
                  <a:pt x="459522" y="151983"/>
                  <a:pt x="453985" y="138767"/>
                  <a:pt x="442734" y="132338"/>
                </a:cubicBezTo>
                <a:lnTo>
                  <a:pt x="242709" y="18038"/>
                </a:lnTo>
                <a:close/>
                <a:moveTo>
                  <a:pt x="357188" y="185738"/>
                </a:moveTo>
                <a:lnTo>
                  <a:pt x="357188" y="371475"/>
                </a:lnTo>
                <a:lnTo>
                  <a:pt x="300038" y="371475"/>
                </a:lnTo>
                <a:lnTo>
                  <a:pt x="300038" y="185738"/>
                </a:lnTo>
                <a:lnTo>
                  <a:pt x="357188" y="185738"/>
                </a:lnTo>
                <a:close/>
                <a:moveTo>
                  <a:pt x="257175" y="185738"/>
                </a:moveTo>
                <a:lnTo>
                  <a:pt x="257175" y="371475"/>
                </a:lnTo>
                <a:lnTo>
                  <a:pt x="200025" y="371475"/>
                </a:lnTo>
                <a:lnTo>
                  <a:pt x="200025" y="185738"/>
                </a:lnTo>
                <a:lnTo>
                  <a:pt x="257175" y="185738"/>
                </a:lnTo>
                <a:close/>
                <a:moveTo>
                  <a:pt x="157163" y="185738"/>
                </a:moveTo>
                <a:lnTo>
                  <a:pt x="157163" y="371475"/>
                </a:lnTo>
                <a:lnTo>
                  <a:pt x="100013" y="371475"/>
                </a:lnTo>
                <a:lnTo>
                  <a:pt x="100013" y="185738"/>
                </a:lnTo>
                <a:lnTo>
                  <a:pt x="157163" y="185738"/>
                </a:lnTo>
                <a:close/>
                <a:moveTo>
                  <a:pt x="228600" y="85725"/>
                </a:moveTo>
                <a:cubicBezTo>
                  <a:pt x="244371" y="85725"/>
                  <a:pt x="257175" y="98529"/>
                  <a:pt x="257175" y="114300"/>
                </a:cubicBezTo>
                <a:cubicBezTo>
                  <a:pt x="257175" y="130071"/>
                  <a:pt x="244371" y="142875"/>
                  <a:pt x="228600" y="142875"/>
                </a:cubicBezTo>
                <a:cubicBezTo>
                  <a:pt x="212829" y="142875"/>
                  <a:pt x="200025" y="130071"/>
                  <a:pt x="200025" y="114300"/>
                </a:cubicBezTo>
                <a:cubicBezTo>
                  <a:pt x="200025" y="98529"/>
                  <a:pt x="212829" y="85725"/>
                  <a:pt x="228600" y="85725"/>
                </a:cubicBezTo>
                <a:close/>
              </a:path>
            </a:pathLst>
          </a:cu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38700" y="31115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College Admin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38700" y="3556000"/>
            <a:ext cx="28194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Student records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Partnerships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Placement policies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Reporting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305800" y="2159000"/>
            <a:ext cx="3429000" cy="4826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610600" y="2476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8594" y="42863"/>
                </a:moveTo>
                <a:lnTo>
                  <a:pt x="278606" y="42863"/>
                </a:lnTo>
                <a:cubicBezTo>
                  <a:pt x="282535" y="42863"/>
                  <a:pt x="285750" y="46077"/>
                  <a:pt x="285750" y="50006"/>
                </a:cubicBezTo>
                <a:lnTo>
                  <a:pt x="285750" y="85725"/>
                </a:lnTo>
                <a:lnTo>
                  <a:pt x="171450" y="85725"/>
                </a:lnTo>
                <a:lnTo>
                  <a:pt x="171450" y="50006"/>
                </a:lnTo>
                <a:cubicBezTo>
                  <a:pt x="171450" y="46077"/>
                  <a:pt x="174665" y="42863"/>
                  <a:pt x="178594" y="42863"/>
                </a:cubicBezTo>
                <a:close/>
                <a:moveTo>
                  <a:pt x="128588" y="50006"/>
                </a:moveTo>
                <a:lnTo>
                  <a:pt x="128588" y="85725"/>
                </a:lnTo>
                <a:lnTo>
                  <a:pt x="57150" y="85725"/>
                </a:lnTo>
                <a:cubicBezTo>
                  <a:pt x="25628" y="85725"/>
                  <a:pt x="0" y="111353"/>
                  <a:pt x="0" y="142875"/>
                </a:cubicBezTo>
                <a:lnTo>
                  <a:pt x="0" y="228600"/>
                </a:lnTo>
                <a:lnTo>
                  <a:pt x="457200" y="228600"/>
                </a:lnTo>
                <a:lnTo>
                  <a:pt x="457200" y="142875"/>
                </a:lnTo>
                <a:cubicBezTo>
                  <a:pt x="457200" y="111353"/>
                  <a:pt x="431572" y="85725"/>
                  <a:pt x="400050" y="85725"/>
                </a:cubicBezTo>
                <a:lnTo>
                  <a:pt x="328613" y="85725"/>
                </a:lnTo>
                <a:lnTo>
                  <a:pt x="328613" y="50006"/>
                </a:lnTo>
                <a:cubicBezTo>
                  <a:pt x="328613" y="22414"/>
                  <a:pt x="306199" y="0"/>
                  <a:pt x="278606" y="0"/>
                </a:cubicBezTo>
                <a:lnTo>
                  <a:pt x="178594" y="0"/>
                </a:lnTo>
                <a:cubicBezTo>
                  <a:pt x="151001" y="0"/>
                  <a:pt x="128588" y="22414"/>
                  <a:pt x="128588" y="50006"/>
                </a:cubicBezTo>
                <a:close/>
                <a:moveTo>
                  <a:pt x="457200" y="271463"/>
                </a:moveTo>
                <a:lnTo>
                  <a:pt x="285750" y="271463"/>
                </a:lnTo>
                <a:lnTo>
                  <a:pt x="285750" y="285750"/>
                </a:lnTo>
                <a:cubicBezTo>
                  <a:pt x="285750" y="301556"/>
                  <a:pt x="272981" y="314325"/>
                  <a:pt x="257175" y="314325"/>
                </a:cubicBezTo>
                <a:lnTo>
                  <a:pt x="200025" y="314325"/>
                </a:lnTo>
                <a:cubicBezTo>
                  <a:pt x="184219" y="314325"/>
                  <a:pt x="171450" y="301556"/>
                  <a:pt x="171450" y="285750"/>
                </a:cubicBezTo>
                <a:lnTo>
                  <a:pt x="171450" y="271463"/>
                </a:lnTo>
                <a:lnTo>
                  <a:pt x="0" y="271463"/>
                </a:lnTo>
                <a:lnTo>
                  <a:pt x="0" y="371475"/>
                </a:lnTo>
                <a:cubicBezTo>
                  <a:pt x="0" y="402997"/>
                  <a:pt x="25628" y="428625"/>
                  <a:pt x="57150" y="428625"/>
                </a:cubicBezTo>
                <a:lnTo>
                  <a:pt x="400050" y="428625"/>
                </a:lnTo>
                <a:cubicBezTo>
                  <a:pt x="431572" y="428625"/>
                  <a:pt x="457200" y="402997"/>
                  <a:pt x="457200" y="371475"/>
                </a:cubicBezTo>
                <a:lnTo>
                  <a:pt x="457200" y="271463"/>
                </a:lnTo>
                <a:close/>
              </a:path>
            </a:pathLst>
          </a:custGeom>
          <a:solidFill>
            <a:srgbClr val="6B7B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610600" y="31115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Employer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610600" y="3556000"/>
            <a:ext cx="28194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Company profile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Campus partnerships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Hiring workflows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Offer management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2077700" y="2159000"/>
            <a:ext cx="3429000" cy="4826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2382500" y="2476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cubicBezTo>
                  <a:pt x="232708" y="0"/>
                  <a:pt x="236815" y="893"/>
                  <a:pt x="240566" y="2590"/>
                </a:cubicBezTo>
                <a:lnTo>
                  <a:pt x="408801" y="73938"/>
                </a:lnTo>
                <a:cubicBezTo>
                  <a:pt x="428446" y="82242"/>
                  <a:pt x="443091" y="101620"/>
                  <a:pt x="443002" y="125016"/>
                </a:cubicBezTo>
                <a:cubicBezTo>
                  <a:pt x="442555" y="213598"/>
                  <a:pt x="406122" y="375672"/>
                  <a:pt x="252264" y="449342"/>
                </a:cubicBezTo>
                <a:cubicBezTo>
                  <a:pt x="237351" y="456486"/>
                  <a:pt x="220028" y="456486"/>
                  <a:pt x="205115" y="449342"/>
                </a:cubicBezTo>
                <a:cubicBezTo>
                  <a:pt x="51167" y="375672"/>
                  <a:pt x="14823" y="213598"/>
                  <a:pt x="14377" y="125016"/>
                </a:cubicBezTo>
                <a:cubicBezTo>
                  <a:pt x="14287" y="101620"/>
                  <a:pt x="28932" y="82242"/>
                  <a:pt x="48577" y="73938"/>
                </a:cubicBezTo>
                <a:lnTo>
                  <a:pt x="216724" y="2590"/>
                </a:lnTo>
                <a:cubicBezTo>
                  <a:pt x="220474" y="893"/>
                  <a:pt x="224492" y="0"/>
                  <a:pt x="228600" y="0"/>
                </a:cubicBezTo>
                <a:close/>
                <a:moveTo>
                  <a:pt x="228600" y="59650"/>
                </a:moveTo>
                <a:lnTo>
                  <a:pt x="228600" y="397282"/>
                </a:lnTo>
                <a:cubicBezTo>
                  <a:pt x="351830" y="337631"/>
                  <a:pt x="384959" y="205472"/>
                  <a:pt x="385763" y="126355"/>
                </a:cubicBezTo>
                <a:lnTo>
                  <a:pt x="228600" y="59740"/>
                </a:lnTo>
                <a:lnTo>
                  <a:pt x="228600" y="59740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2382500" y="3111500"/>
            <a:ext cx="28194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Super Admin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2382500" y="3556000"/>
            <a:ext cx="28194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Tenant onboarding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Global settings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Audit monitoring</a:t>
            </a:r>
            <a:endParaRPr lang="en-US" sz="1600" dirty="0"/>
          </a:p>
          <a:p>
            <a:pPr algn="l">
              <a:lnSpc>
                <a:spcPct val="170000"/>
              </a:lnSpc>
            </a:pPr>
            <a:r>
              <a:rPr lang="en-US" sz="16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Support management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62000" y="7429500"/>
            <a:ext cx="14732000" cy="6985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43000" y="7429500"/>
            <a:ext cx="13970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Role-based navigation ensures each user sees only the features relevant to them.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397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OPPORTUNITIES MANAGED THROUGH PLACEMENTHUB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22400"/>
            <a:ext cx="762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More than just placement drives.</a:t>
            </a:r>
            <a:endParaRPr lang="en-US" sz="2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095500"/>
          <a:ext cx="14732000" cy="4953000"/>
        </p:xfrm>
        <a:graphic>
          <a:graphicData uri="http://schemas.openxmlformats.org/drawingml/2006/table">
            <a:tbl>
              <a:tblPr/>
              <a:tblGrid>
                <a:gridCol w="471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17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F5F3EF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Program Type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D3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F5F3EF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Description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D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Placement Drives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Campus recruitment — structured hiring events managed end-to-end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Jobs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Full-time and PPO (Pre-Placement Offer) opportunities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Internships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Summer and semester internships with structured evaluation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Projects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Industry-sponsored assignments and capstone collaborations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Hackathons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Competitions and talent discovery events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Alumni Opportunities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Graduate hiring and experienced professional roles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Employer Engagement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1E2D3D"/>
                          </a:solidFill>
                          <a:latin typeface="Quattrocento Sans" pitchFamily="34" charset="0"/>
                          <a:ea typeface="Quattrocento Sans" pitchFamily="34" charset="-122"/>
                          <a:cs typeface="Quattrocento Sans" pitchFamily="34" charset="-120"/>
                        </a:rPr>
                        <a:t>Workshops, sponsorships, and branding activities</a:t>
                      </a:r>
                      <a:endParaRPr lang="en-US" sz="1600" dirty="0">
                        <a:latin typeface="Quattrocento Sans" charset="0"/>
                        <a:ea typeface="Quattrocento Sans" charset="0"/>
                        <a:cs typeface="Quattrocento Sans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D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62000" y="7429500"/>
            <a:ext cx="14732000" cy="6985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43000" y="7429500"/>
            <a:ext cx="13970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Institutions decide which opportunities are visible to their students.</a:t>
            </a:r>
            <a:endParaRPr lang="en-US" sz="1600" dirty="0"/>
          </a:p>
        </p:txBody>
      </p:sp>
      <p:sp>
        <p:nvSpPr>
          <p:cNvPr id="5" name="Shape 5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STUDENT JOURNEY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224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From registration to placement.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62000" y="2159000"/>
            <a:ext cx="457200" cy="457200"/>
          </a:xfrm>
          <a:prstGeom prst="ellipse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62000" y="2159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97000" y="2159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Student account provisioned by institution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62000" y="2794000"/>
            <a:ext cx="457200" cy="457200"/>
          </a:xfrm>
          <a:prstGeom prst="ellipse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62000" y="2794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97000" y="2794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Profile and resume completion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62000" y="3429000"/>
            <a:ext cx="457200" cy="457200"/>
          </a:xfrm>
          <a:prstGeom prst="ellipse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62000" y="3429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97000" y="3429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Browse approved opportunities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2000" y="4064000"/>
            <a:ext cx="457200" cy="457200"/>
          </a:xfrm>
          <a:prstGeom prst="ellipse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62000" y="4064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97000" y="4064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Eligibility validation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62000" y="4699000"/>
            <a:ext cx="457200" cy="457200"/>
          </a:xfrm>
          <a:prstGeom prst="ellipse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62000" y="4699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97000" y="4699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Application submission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8128000" y="2159000"/>
            <a:ext cx="457200" cy="457200"/>
          </a:xfrm>
          <a:prstGeom prst="ellipse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128000" y="2159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763000" y="2159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Assessment participation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128000" y="2794000"/>
            <a:ext cx="457200" cy="457200"/>
          </a:xfrm>
          <a:prstGeom prst="ellipse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128000" y="2794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7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763000" y="2794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Interview scheduling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8128000" y="3429000"/>
            <a:ext cx="457200" cy="457200"/>
          </a:xfrm>
          <a:prstGeom prst="ellipse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128000" y="3429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763000" y="3429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Offer management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8128000" y="4064000"/>
            <a:ext cx="457200" cy="457200"/>
          </a:xfrm>
          <a:prstGeom prst="ellipse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8128000" y="4064000"/>
            <a:ext cx="457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9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763000" y="4064000"/>
            <a:ext cx="584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Placement outcome tracking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7594600" y="2159000"/>
            <a:ext cx="25400" cy="2997200"/>
          </a:xfrm>
          <a:prstGeom prst="rect">
            <a:avLst/>
          </a:prstGeom>
          <a:solidFill>
            <a:srgbClr val="E0DDD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762000" y="5334000"/>
            <a:ext cx="14732000" cy="2667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143000" y="5588000"/>
            <a:ext cx="381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BUILT-IN CONTROLS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1143000" y="6159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600200" y="6134100"/>
            <a:ext cx="2794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CGPA criteria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4826000" y="6159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5283200" y="6134100"/>
            <a:ext cx="2794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Backlog restrictions</a:t>
            </a:r>
            <a:endParaRPr lang="en-US" sz="1800" dirty="0"/>
          </a:p>
        </p:txBody>
      </p:sp>
      <p:sp>
        <p:nvSpPr>
          <p:cNvPr id="39" name="Shape 37"/>
          <p:cNvSpPr/>
          <p:nvPr/>
        </p:nvSpPr>
        <p:spPr>
          <a:xfrm>
            <a:off x="8509000" y="6159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8966200" y="6134100"/>
            <a:ext cx="2794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Batch eligibility</a:t>
            </a:r>
            <a:endParaRPr lang="en-US" sz="1800" dirty="0"/>
          </a:p>
        </p:txBody>
      </p:sp>
      <p:sp>
        <p:nvSpPr>
          <p:cNvPr id="41" name="Shape 39"/>
          <p:cNvSpPr/>
          <p:nvPr/>
        </p:nvSpPr>
        <p:spPr>
          <a:xfrm>
            <a:off x="1143000" y="6794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600200" y="6769100"/>
            <a:ext cx="2794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Application deadlines</a:t>
            </a:r>
            <a:endParaRPr lang="en-US" sz="1800" dirty="0"/>
          </a:p>
        </p:txBody>
      </p:sp>
      <p:sp>
        <p:nvSpPr>
          <p:cNvPr id="43" name="Shape 41"/>
          <p:cNvSpPr/>
          <p:nvPr/>
        </p:nvSpPr>
        <p:spPr>
          <a:xfrm>
            <a:off x="4826000" y="67945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5283200" y="6769100"/>
            <a:ext cx="381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Institute placement policies</a:t>
            </a:r>
            <a:endParaRPr lang="en-US" sz="1800" dirty="0"/>
          </a:p>
        </p:txBody>
      </p:sp>
      <p:sp>
        <p:nvSpPr>
          <p:cNvPr id="45" name="Shape 43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COLLEGE &amp; EMPLOYER JOURNEY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62000" y="1587500"/>
            <a:ext cx="7048500" cy="4572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62000" y="1587500"/>
            <a:ext cx="50800" cy="4572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143000" y="18796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15821" y="16034"/>
                </a:moveTo>
                <a:cubicBezTo>
                  <a:pt x="208042" y="11589"/>
                  <a:pt x="198437" y="11589"/>
                  <a:pt x="190579" y="16034"/>
                </a:cubicBezTo>
                <a:lnTo>
                  <a:pt x="12779" y="117634"/>
                </a:lnTo>
                <a:cubicBezTo>
                  <a:pt x="2778" y="123349"/>
                  <a:pt x="-2143" y="135096"/>
                  <a:pt x="794" y="146209"/>
                </a:cubicBezTo>
                <a:cubicBezTo>
                  <a:pt x="3731" y="157321"/>
                  <a:pt x="13891" y="165100"/>
                  <a:pt x="25400" y="165100"/>
                </a:cubicBezTo>
                <a:lnTo>
                  <a:pt x="50800" y="165100"/>
                </a:lnTo>
                <a:lnTo>
                  <a:pt x="50800" y="330200"/>
                </a:lnTo>
                <a:lnTo>
                  <a:pt x="50800" y="330200"/>
                </a:lnTo>
                <a:lnTo>
                  <a:pt x="10160" y="360680"/>
                </a:lnTo>
                <a:cubicBezTo>
                  <a:pt x="3731" y="365442"/>
                  <a:pt x="0" y="372983"/>
                  <a:pt x="0" y="381000"/>
                </a:cubicBezTo>
                <a:cubicBezTo>
                  <a:pt x="0" y="395049"/>
                  <a:pt x="11351" y="406400"/>
                  <a:pt x="25400" y="406400"/>
                </a:cubicBezTo>
                <a:lnTo>
                  <a:pt x="381000" y="406400"/>
                </a:lnTo>
                <a:cubicBezTo>
                  <a:pt x="395049" y="406400"/>
                  <a:pt x="406400" y="395049"/>
                  <a:pt x="406400" y="381000"/>
                </a:cubicBezTo>
                <a:cubicBezTo>
                  <a:pt x="406400" y="372983"/>
                  <a:pt x="402669" y="365442"/>
                  <a:pt x="396240" y="360680"/>
                </a:cubicBezTo>
                <a:lnTo>
                  <a:pt x="355600" y="330200"/>
                </a:lnTo>
                <a:lnTo>
                  <a:pt x="355600" y="165100"/>
                </a:lnTo>
                <a:lnTo>
                  <a:pt x="381000" y="165100"/>
                </a:lnTo>
                <a:cubicBezTo>
                  <a:pt x="392509" y="165100"/>
                  <a:pt x="402590" y="157321"/>
                  <a:pt x="405527" y="146209"/>
                </a:cubicBezTo>
                <a:cubicBezTo>
                  <a:pt x="408464" y="135096"/>
                  <a:pt x="403543" y="123349"/>
                  <a:pt x="393541" y="117634"/>
                </a:cubicBezTo>
                <a:lnTo>
                  <a:pt x="215741" y="16034"/>
                </a:lnTo>
                <a:close/>
                <a:moveTo>
                  <a:pt x="317500" y="165100"/>
                </a:moveTo>
                <a:lnTo>
                  <a:pt x="317500" y="330200"/>
                </a:lnTo>
                <a:lnTo>
                  <a:pt x="266700" y="330200"/>
                </a:lnTo>
                <a:lnTo>
                  <a:pt x="266700" y="165100"/>
                </a:lnTo>
                <a:lnTo>
                  <a:pt x="317500" y="165100"/>
                </a:lnTo>
                <a:close/>
                <a:moveTo>
                  <a:pt x="228600" y="165100"/>
                </a:moveTo>
                <a:lnTo>
                  <a:pt x="228600" y="330200"/>
                </a:lnTo>
                <a:lnTo>
                  <a:pt x="177800" y="330200"/>
                </a:lnTo>
                <a:lnTo>
                  <a:pt x="177800" y="165100"/>
                </a:lnTo>
                <a:lnTo>
                  <a:pt x="228600" y="165100"/>
                </a:lnTo>
                <a:close/>
                <a:moveTo>
                  <a:pt x="139700" y="165100"/>
                </a:moveTo>
                <a:lnTo>
                  <a:pt x="139700" y="330200"/>
                </a:lnTo>
                <a:lnTo>
                  <a:pt x="88900" y="330200"/>
                </a:lnTo>
                <a:lnTo>
                  <a:pt x="88900" y="165100"/>
                </a:lnTo>
                <a:lnTo>
                  <a:pt x="139700" y="165100"/>
                </a:lnTo>
                <a:close/>
                <a:moveTo>
                  <a:pt x="203200" y="76200"/>
                </a:moveTo>
                <a:cubicBezTo>
                  <a:pt x="217219" y="76200"/>
                  <a:pt x="228600" y="87581"/>
                  <a:pt x="228600" y="101600"/>
                </a:cubicBezTo>
                <a:cubicBezTo>
                  <a:pt x="228600" y="115619"/>
                  <a:pt x="217219" y="127000"/>
                  <a:pt x="203200" y="127000"/>
                </a:cubicBezTo>
                <a:cubicBezTo>
                  <a:pt x="189181" y="127000"/>
                  <a:pt x="177800" y="115619"/>
                  <a:pt x="177800" y="101600"/>
                </a:cubicBezTo>
                <a:cubicBezTo>
                  <a:pt x="177800" y="87581"/>
                  <a:pt x="189181" y="76200"/>
                  <a:pt x="203200" y="76200"/>
                </a:cubicBezTo>
                <a:close/>
              </a:path>
            </a:pathLst>
          </a:cu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714500" y="18796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College Placement Office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143000" y="2540000"/>
            <a:ext cx="62865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Approve employer partnerships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Manage student eligibility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Configure placement policies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Monitor hiring progress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Generate reports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445500" y="1587500"/>
            <a:ext cx="7048500" cy="4572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445500" y="1587500"/>
            <a:ext cx="50800" cy="45720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8826500" y="18796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58750" y="38100"/>
                </a:moveTo>
                <a:lnTo>
                  <a:pt x="247650" y="38100"/>
                </a:lnTo>
                <a:cubicBezTo>
                  <a:pt x="251142" y="38100"/>
                  <a:pt x="254000" y="40958"/>
                  <a:pt x="254000" y="44450"/>
                </a:cubicBezTo>
                <a:lnTo>
                  <a:pt x="254000" y="76200"/>
                </a:lnTo>
                <a:lnTo>
                  <a:pt x="152400" y="76200"/>
                </a:lnTo>
                <a:lnTo>
                  <a:pt x="152400" y="44450"/>
                </a:lnTo>
                <a:cubicBezTo>
                  <a:pt x="152400" y="40958"/>
                  <a:pt x="155258" y="38100"/>
                  <a:pt x="158750" y="38100"/>
                </a:cubicBezTo>
                <a:close/>
                <a:moveTo>
                  <a:pt x="114300" y="44450"/>
                </a:moveTo>
                <a:lnTo>
                  <a:pt x="114300" y="76200"/>
                </a:lnTo>
                <a:lnTo>
                  <a:pt x="50800" y="76200"/>
                </a:lnTo>
                <a:cubicBezTo>
                  <a:pt x="22781" y="76200"/>
                  <a:pt x="0" y="98981"/>
                  <a:pt x="0" y="127000"/>
                </a:cubicBezTo>
                <a:lnTo>
                  <a:pt x="0" y="203200"/>
                </a:lnTo>
                <a:lnTo>
                  <a:pt x="406400" y="203200"/>
                </a:lnTo>
                <a:lnTo>
                  <a:pt x="406400" y="127000"/>
                </a:lnTo>
                <a:cubicBezTo>
                  <a:pt x="406400" y="98981"/>
                  <a:pt x="383619" y="76200"/>
                  <a:pt x="355600" y="76200"/>
                </a:cubicBezTo>
                <a:lnTo>
                  <a:pt x="292100" y="76200"/>
                </a:lnTo>
                <a:lnTo>
                  <a:pt x="292100" y="44450"/>
                </a:lnTo>
                <a:cubicBezTo>
                  <a:pt x="292100" y="19923"/>
                  <a:pt x="272177" y="0"/>
                  <a:pt x="247650" y="0"/>
                </a:cubicBezTo>
                <a:lnTo>
                  <a:pt x="158750" y="0"/>
                </a:lnTo>
                <a:cubicBezTo>
                  <a:pt x="134223" y="0"/>
                  <a:pt x="114300" y="19923"/>
                  <a:pt x="114300" y="44450"/>
                </a:cubicBezTo>
                <a:close/>
                <a:moveTo>
                  <a:pt x="406400" y="241300"/>
                </a:moveTo>
                <a:lnTo>
                  <a:pt x="254000" y="241300"/>
                </a:lnTo>
                <a:lnTo>
                  <a:pt x="254000" y="254000"/>
                </a:lnTo>
                <a:cubicBezTo>
                  <a:pt x="254000" y="268049"/>
                  <a:pt x="242649" y="279400"/>
                  <a:pt x="228600" y="279400"/>
                </a:cubicBezTo>
                <a:lnTo>
                  <a:pt x="177800" y="279400"/>
                </a:lnTo>
                <a:cubicBezTo>
                  <a:pt x="163751" y="279400"/>
                  <a:pt x="152400" y="268049"/>
                  <a:pt x="152400" y="254000"/>
                </a:cubicBezTo>
                <a:lnTo>
                  <a:pt x="152400" y="241300"/>
                </a:lnTo>
                <a:lnTo>
                  <a:pt x="0" y="241300"/>
                </a:lnTo>
                <a:lnTo>
                  <a:pt x="0" y="330200"/>
                </a:lnTo>
                <a:cubicBezTo>
                  <a:pt x="0" y="358219"/>
                  <a:pt x="22781" y="381000"/>
                  <a:pt x="50800" y="381000"/>
                </a:cubicBezTo>
                <a:lnTo>
                  <a:pt x="355600" y="381000"/>
                </a:lnTo>
                <a:cubicBezTo>
                  <a:pt x="383619" y="381000"/>
                  <a:pt x="406400" y="358219"/>
                  <a:pt x="406400" y="330200"/>
                </a:cubicBezTo>
                <a:lnTo>
                  <a:pt x="406400" y="241300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398000" y="18796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Employer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826500" y="2540000"/>
            <a:ext cx="62865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Request campus partnerships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Publish opportunities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Conduct assessments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Schedule interviews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Record offers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2000" y="6604000"/>
            <a:ext cx="14732000" cy="1397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143000" y="6921500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18533" y="66675"/>
                </a:moveTo>
                <a:lnTo>
                  <a:pt x="118533" y="111125"/>
                </a:lnTo>
                <a:lnTo>
                  <a:pt x="237067" y="111125"/>
                </a:lnTo>
                <a:lnTo>
                  <a:pt x="237067" y="66675"/>
                </a:lnTo>
                <a:cubicBezTo>
                  <a:pt x="237067" y="42158"/>
                  <a:pt x="210489" y="22225"/>
                  <a:pt x="177800" y="22225"/>
                </a:cubicBezTo>
                <a:cubicBezTo>
                  <a:pt x="145111" y="22225"/>
                  <a:pt x="118533" y="42158"/>
                  <a:pt x="118533" y="66675"/>
                </a:cubicBezTo>
                <a:close/>
                <a:moveTo>
                  <a:pt x="59267" y="111125"/>
                </a:moveTo>
                <a:lnTo>
                  <a:pt x="59267" y="66675"/>
                </a:lnTo>
                <a:cubicBezTo>
                  <a:pt x="59267" y="17572"/>
                  <a:pt x="112329" y="-22225"/>
                  <a:pt x="177800" y="-22225"/>
                </a:cubicBezTo>
                <a:cubicBezTo>
                  <a:pt x="243271" y="-22225"/>
                  <a:pt x="296333" y="17572"/>
                  <a:pt x="296333" y="66675"/>
                </a:cubicBezTo>
                <a:lnTo>
                  <a:pt x="296333" y="111125"/>
                </a:lnTo>
                <a:cubicBezTo>
                  <a:pt x="329023" y="111125"/>
                  <a:pt x="355600" y="131058"/>
                  <a:pt x="355600" y="155575"/>
                </a:cubicBezTo>
                <a:lnTo>
                  <a:pt x="355600" y="311150"/>
                </a:lnTo>
                <a:cubicBezTo>
                  <a:pt x="355600" y="335667"/>
                  <a:pt x="329023" y="355600"/>
                  <a:pt x="296333" y="355600"/>
                </a:cubicBezTo>
                <a:lnTo>
                  <a:pt x="59267" y="355600"/>
                </a:lnTo>
                <a:cubicBezTo>
                  <a:pt x="26577" y="355600"/>
                  <a:pt x="0" y="335667"/>
                  <a:pt x="0" y="311150"/>
                </a:cubicBezTo>
                <a:lnTo>
                  <a:pt x="0" y="155575"/>
                </a:lnTo>
                <a:cubicBezTo>
                  <a:pt x="0" y="131058"/>
                  <a:pt x="26577" y="111125"/>
                  <a:pt x="59267" y="111125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651000" y="6921500"/>
            <a:ext cx="381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6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GOVERNANCE MODEL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43000" y="7366000"/>
            <a:ext cx="13970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 employer can interact with a campus until the partnership is </a:t>
            </a:r>
            <a:r>
              <a:rPr lang="en-US" sz="18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approved by that institution</a:t>
            </a: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END-TO-END PLACEMENT SEASON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224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 workflow. Complete visibility.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62000" y="2095500"/>
            <a:ext cx="8636000" cy="5969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16000" y="2286000"/>
            <a:ext cx="8128000" cy="508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70000" y="2286000"/>
            <a:ext cx="762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</a:t>
            </a: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Super Admin onboards College &amp; Employer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953000" y="2794000"/>
            <a:ext cx="0" cy="228600"/>
          </a:xfrm>
          <a:prstGeom prst="straightConnector1">
            <a:avLst/>
          </a:prstGeom>
          <a:noFill/>
          <a:ln w="25400">
            <a:solidFill>
              <a:srgbClr val="C4956A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016000" y="3022600"/>
            <a:ext cx="8128000" cy="508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270000" y="3022600"/>
            <a:ext cx="762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2.</a:t>
            </a: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College approves partnership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953000" y="3530600"/>
            <a:ext cx="0" cy="228600"/>
          </a:xfrm>
          <a:prstGeom prst="straightConnector1">
            <a:avLst/>
          </a:prstGeom>
          <a:noFill/>
          <a:ln w="25400">
            <a:solidFill>
              <a:srgbClr val="C4956A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016000" y="3759200"/>
            <a:ext cx="8128000" cy="5080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270000" y="3759200"/>
            <a:ext cx="762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3.</a:t>
            </a: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Employer publishes opportunity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953000" y="4267200"/>
            <a:ext cx="0" cy="228600"/>
          </a:xfrm>
          <a:prstGeom prst="straightConnector1">
            <a:avLst/>
          </a:prstGeom>
          <a:noFill/>
          <a:ln w="25400">
            <a:solidFill>
              <a:srgbClr val="C4956A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016000" y="4495800"/>
            <a:ext cx="8128000" cy="5080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270000" y="4495800"/>
            <a:ext cx="762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4.</a:t>
            </a: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College approves visibility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953000" y="5003800"/>
            <a:ext cx="0" cy="228600"/>
          </a:xfrm>
          <a:prstGeom prst="straightConnector1">
            <a:avLst/>
          </a:prstGeom>
          <a:noFill/>
          <a:ln w="25400">
            <a:solidFill>
              <a:srgbClr val="C4956A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016000" y="5232400"/>
            <a:ext cx="8128000" cy="508000"/>
          </a:xfrm>
          <a:prstGeom prst="rect">
            <a:avLst/>
          </a:prstGeom>
          <a:solidFill>
            <a:srgbClr val="6B7B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270000" y="5232400"/>
            <a:ext cx="762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5.</a:t>
            </a: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Students apply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953000" y="5740400"/>
            <a:ext cx="0" cy="228600"/>
          </a:xfrm>
          <a:prstGeom prst="straightConnector1">
            <a:avLst/>
          </a:prstGeom>
          <a:noFill/>
          <a:ln w="25400">
            <a:solidFill>
              <a:srgbClr val="C4956A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016000" y="5969000"/>
            <a:ext cx="8128000" cy="508000"/>
          </a:xfrm>
          <a:prstGeom prst="rect">
            <a:avLst/>
          </a:prstGeom>
          <a:solidFill>
            <a:srgbClr val="6B7B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270000" y="5969000"/>
            <a:ext cx="762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6.</a:t>
            </a: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Assessments &amp; interviews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953000" y="6477000"/>
            <a:ext cx="0" cy="228600"/>
          </a:xfrm>
          <a:prstGeom prst="straightConnector1">
            <a:avLst/>
          </a:prstGeom>
          <a:noFill/>
          <a:ln w="25400">
            <a:solidFill>
              <a:srgbClr val="C4956A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1016000" y="6705600"/>
            <a:ext cx="8128000" cy="508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270000" y="6705600"/>
            <a:ext cx="762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7.</a:t>
            </a: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Offers issued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953000" y="7213600"/>
            <a:ext cx="0" cy="228600"/>
          </a:xfrm>
          <a:prstGeom prst="straightConnector1">
            <a:avLst/>
          </a:prstGeom>
          <a:noFill/>
          <a:ln w="25400">
            <a:solidFill>
              <a:srgbClr val="C4956A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1016000" y="7442200"/>
            <a:ext cx="8128000" cy="508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270000" y="7442200"/>
            <a:ext cx="762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8.</a:t>
            </a: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Placement rules enforced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906000" y="2095500"/>
            <a:ext cx="5588000" cy="5969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0287000" y="2413000"/>
            <a:ext cx="381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ASSESSMENT FLEXIBILITY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10287000" y="3048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0744200" y="3022600"/>
            <a:ext cx="431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Online result management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10287000" y="3683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0744200" y="3657600"/>
            <a:ext cx="431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CSV export/import workflows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10287000" y="4318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0744200" y="4292600"/>
            <a:ext cx="431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Read-only institutional visibility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0287000" y="4953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12" y="304800"/>
                  <a:pt x="304800" y="236512"/>
                  <a:pt x="304800" y="152400"/>
                </a:cubicBezTo>
                <a:cubicBezTo>
                  <a:pt x="304800" y="68288"/>
                  <a:pt x="236512" y="0"/>
                  <a:pt x="152400" y="0"/>
                </a:cubicBezTo>
                <a:cubicBezTo>
                  <a:pt x="68288" y="0"/>
                  <a:pt x="0" y="68288"/>
                  <a:pt x="0" y="152400"/>
                </a:cubicBezTo>
                <a:cubicBezTo>
                  <a:pt x="0" y="236512"/>
                  <a:pt x="68288" y="304800"/>
                  <a:pt x="152400" y="304800"/>
                </a:cubicBezTo>
                <a:close/>
                <a:moveTo>
                  <a:pt x="202644" y="126623"/>
                </a:moveTo>
                <a:lnTo>
                  <a:pt x="155019" y="202823"/>
                </a:lnTo>
                <a:cubicBezTo>
                  <a:pt x="152519" y="206812"/>
                  <a:pt x="148233" y="209312"/>
                  <a:pt x="143530" y="209550"/>
                </a:cubicBezTo>
                <a:cubicBezTo>
                  <a:pt x="138827" y="209788"/>
                  <a:pt x="134302" y="207645"/>
                  <a:pt x="131505" y="203835"/>
                </a:cubicBezTo>
                <a:lnTo>
                  <a:pt x="102930" y="165735"/>
                </a:lnTo>
                <a:cubicBezTo>
                  <a:pt x="98167" y="159425"/>
                  <a:pt x="99477" y="150495"/>
                  <a:pt x="105787" y="145733"/>
                </a:cubicBezTo>
                <a:cubicBezTo>
                  <a:pt x="112097" y="140970"/>
                  <a:pt x="121027" y="142280"/>
                  <a:pt x="125790" y="148590"/>
                </a:cubicBezTo>
                <a:lnTo>
                  <a:pt x="141863" y="170021"/>
                </a:lnTo>
                <a:lnTo>
                  <a:pt x="178415" y="111502"/>
                </a:lnTo>
                <a:cubicBezTo>
                  <a:pt x="182582" y="104835"/>
                  <a:pt x="191393" y="102751"/>
                  <a:pt x="198120" y="106978"/>
                </a:cubicBezTo>
                <a:cubicBezTo>
                  <a:pt x="204847" y="111204"/>
                  <a:pt x="206871" y="119955"/>
                  <a:pt x="202644" y="126683"/>
                </a:cubicBez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0744200" y="4927600"/>
            <a:ext cx="4318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Centralized outcome tracking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10287000" y="5842000"/>
            <a:ext cx="4826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Every step in the workflow generates audit trails and reporting data, giving placement offices complete visibility into their hiring season.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PLATFORM STRENGTHS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22400"/>
            <a:ext cx="762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Built for real campus operations.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62000" y="2159000"/>
            <a:ext cx="7048500" cy="3048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62000" y="2159000"/>
            <a:ext cx="7048500" cy="508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143000" y="24765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cubicBezTo>
                  <a:pt x="206851" y="0"/>
                  <a:pt x="210503" y="794"/>
                  <a:pt x="213836" y="2302"/>
                </a:cubicBezTo>
                <a:lnTo>
                  <a:pt x="363379" y="65723"/>
                </a:lnTo>
                <a:cubicBezTo>
                  <a:pt x="380841" y="73104"/>
                  <a:pt x="393859" y="90329"/>
                  <a:pt x="393779" y="111125"/>
                </a:cubicBezTo>
                <a:cubicBezTo>
                  <a:pt x="393383" y="189865"/>
                  <a:pt x="360998" y="333931"/>
                  <a:pt x="224234" y="399415"/>
                </a:cubicBezTo>
                <a:cubicBezTo>
                  <a:pt x="210979" y="405765"/>
                  <a:pt x="195580" y="405765"/>
                  <a:pt x="182324" y="399415"/>
                </a:cubicBezTo>
                <a:cubicBezTo>
                  <a:pt x="45482" y="333931"/>
                  <a:pt x="13176" y="189865"/>
                  <a:pt x="12779" y="111125"/>
                </a:cubicBezTo>
                <a:cubicBezTo>
                  <a:pt x="12700" y="90329"/>
                  <a:pt x="25717" y="73104"/>
                  <a:pt x="43180" y="65723"/>
                </a:cubicBezTo>
                <a:lnTo>
                  <a:pt x="192643" y="2302"/>
                </a:lnTo>
                <a:cubicBezTo>
                  <a:pt x="195977" y="794"/>
                  <a:pt x="199549" y="0"/>
                  <a:pt x="203200" y="0"/>
                </a:cubicBezTo>
                <a:close/>
                <a:moveTo>
                  <a:pt x="203200" y="53022"/>
                </a:moveTo>
                <a:lnTo>
                  <a:pt x="203200" y="353139"/>
                </a:lnTo>
                <a:cubicBezTo>
                  <a:pt x="312738" y="300117"/>
                  <a:pt x="342186" y="182642"/>
                  <a:pt x="342900" y="112316"/>
                </a:cubicBezTo>
                <a:lnTo>
                  <a:pt x="203200" y="53102"/>
                </a:lnTo>
                <a:lnTo>
                  <a:pt x="203200" y="53102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714500" y="24765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Governance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143000" y="3111500"/>
            <a:ext cx="62865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Partnership approval workflow</a:t>
            </a:r>
            <a:endParaRPr lang="en-US" sz="1800" dirty="0"/>
          </a:p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Visibility controls</a:t>
            </a:r>
            <a:endParaRPr lang="en-US" sz="1800" dirty="0"/>
          </a:p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Role-based permissions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445500" y="2159000"/>
            <a:ext cx="7048500" cy="3048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8445500" y="2159000"/>
            <a:ext cx="7048500" cy="508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26500" y="24765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329565" y="25400"/>
                </a:moveTo>
                <a:lnTo>
                  <a:pt x="338667" y="25400"/>
                </a:lnTo>
                <a:cubicBezTo>
                  <a:pt x="376026" y="25400"/>
                  <a:pt x="406400" y="48181"/>
                  <a:pt x="406400" y="76200"/>
                </a:cubicBezTo>
                <a:lnTo>
                  <a:pt x="406400" y="355600"/>
                </a:lnTo>
                <a:cubicBezTo>
                  <a:pt x="406400" y="383619"/>
                  <a:pt x="376026" y="406400"/>
                  <a:pt x="338667" y="406400"/>
                </a:cubicBezTo>
                <a:lnTo>
                  <a:pt x="67733" y="406400"/>
                </a:lnTo>
                <a:cubicBezTo>
                  <a:pt x="30374" y="406400"/>
                  <a:pt x="0" y="383619"/>
                  <a:pt x="0" y="355600"/>
                </a:cubicBezTo>
                <a:lnTo>
                  <a:pt x="0" y="76200"/>
                </a:lnTo>
                <a:cubicBezTo>
                  <a:pt x="0" y="48181"/>
                  <a:pt x="30374" y="25400"/>
                  <a:pt x="67733" y="25400"/>
                </a:cubicBezTo>
                <a:lnTo>
                  <a:pt x="76835" y="25400"/>
                </a:lnTo>
                <a:cubicBezTo>
                  <a:pt x="88477" y="10239"/>
                  <a:pt x="110384" y="0"/>
                  <a:pt x="135467" y="0"/>
                </a:cubicBezTo>
                <a:lnTo>
                  <a:pt x="270933" y="0"/>
                </a:lnTo>
                <a:cubicBezTo>
                  <a:pt x="296016" y="0"/>
                  <a:pt x="317923" y="10239"/>
                  <a:pt x="329565" y="25400"/>
                </a:cubicBezTo>
                <a:close/>
                <a:moveTo>
                  <a:pt x="262467" y="88900"/>
                </a:moveTo>
                <a:cubicBezTo>
                  <a:pt x="276543" y="88900"/>
                  <a:pt x="287867" y="80407"/>
                  <a:pt x="287867" y="69850"/>
                </a:cubicBezTo>
                <a:cubicBezTo>
                  <a:pt x="287867" y="59293"/>
                  <a:pt x="276543" y="50800"/>
                  <a:pt x="262467" y="50800"/>
                </a:cubicBezTo>
                <a:lnTo>
                  <a:pt x="143933" y="50800"/>
                </a:lnTo>
                <a:cubicBezTo>
                  <a:pt x="129858" y="50800"/>
                  <a:pt x="118533" y="59293"/>
                  <a:pt x="118533" y="69850"/>
                </a:cubicBezTo>
                <a:cubicBezTo>
                  <a:pt x="118533" y="80407"/>
                  <a:pt x="129858" y="88900"/>
                  <a:pt x="143933" y="88900"/>
                </a:cubicBezTo>
                <a:lnTo>
                  <a:pt x="262467" y="88900"/>
                </a:lnTo>
                <a:close/>
                <a:moveTo>
                  <a:pt x="292523" y="206931"/>
                </a:moveTo>
                <a:cubicBezTo>
                  <a:pt x="299932" y="198041"/>
                  <a:pt x="296333" y="186293"/>
                  <a:pt x="284480" y="180658"/>
                </a:cubicBezTo>
                <a:cubicBezTo>
                  <a:pt x="272627" y="175022"/>
                  <a:pt x="256963" y="177800"/>
                  <a:pt x="249449" y="186690"/>
                </a:cubicBezTo>
                <a:lnTo>
                  <a:pt x="184467" y="264716"/>
                </a:lnTo>
                <a:lnTo>
                  <a:pt x="155892" y="236141"/>
                </a:lnTo>
                <a:cubicBezTo>
                  <a:pt x="147426" y="227727"/>
                  <a:pt x="131551" y="225981"/>
                  <a:pt x="120332" y="232331"/>
                </a:cubicBezTo>
                <a:cubicBezTo>
                  <a:pt x="109114" y="238681"/>
                  <a:pt x="106786" y="250587"/>
                  <a:pt x="115252" y="259001"/>
                </a:cubicBezTo>
                <a:lnTo>
                  <a:pt x="166052" y="309801"/>
                </a:lnTo>
                <a:cubicBezTo>
                  <a:pt x="171027" y="314801"/>
                  <a:pt x="179070" y="317659"/>
                  <a:pt x="187431" y="317421"/>
                </a:cubicBezTo>
                <a:cubicBezTo>
                  <a:pt x="195792" y="317183"/>
                  <a:pt x="203412" y="313849"/>
                  <a:pt x="207857" y="308451"/>
                </a:cubicBezTo>
                <a:lnTo>
                  <a:pt x="292523" y="206851"/>
                </a:lnTo>
                <a:close/>
              </a:path>
            </a:pathLst>
          </a:cu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398000" y="24765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Compliance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826500" y="3111500"/>
            <a:ext cx="62865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Audit logs</a:t>
            </a:r>
            <a:endParaRPr lang="en-US" sz="1800" dirty="0"/>
          </a:p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Email logs</a:t>
            </a:r>
            <a:endParaRPr lang="en-US" sz="1800" dirty="0"/>
          </a:p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Activity history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62000" y="5588000"/>
            <a:ext cx="7048500" cy="2540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62000" y="5588000"/>
            <a:ext cx="7048500" cy="50800"/>
          </a:xfrm>
          <a:prstGeom prst="rect">
            <a:avLst/>
          </a:prstGeom>
          <a:solidFill>
            <a:srgbClr val="6B7B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143000" y="59055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50800" y="50800"/>
                </a:moveTo>
                <a:cubicBezTo>
                  <a:pt x="50800" y="36751"/>
                  <a:pt x="39449" y="25400"/>
                  <a:pt x="25400" y="25400"/>
                </a:cubicBezTo>
                <a:cubicBezTo>
                  <a:pt x="11351" y="25400"/>
                  <a:pt x="0" y="36751"/>
                  <a:pt x="0" y="50800"/>
                </a:cubicBezTo>
                <a:lnTo>
                  <a:pt x="0" y="317500"/>
                </a:lnTo>
                <a:cubicBezTo>
                  <a:pt x="0" y="352584"/>
                  <a:pt x="28416" y="381000"/>
                  <a:pt x="63500" y="381000"/>
                </a:cubicBezTo>
                <a:lnTo>
                  <a:pt x="381000" y="381000"/>
                </a:lnTo>
                <a:cubicBezTo>
                  <a:pt x="395049" y="381000"/>
                  <a:pt x="406400" y="369649"/>
                  <a:pt x="406400" y="355600"/>
                </a:cubicBezTo>
                <a:cubicBezTo>
                  <a:pt x="406400" y="341551"/>
                  <a:pt x="395049" y="330200"/>
                  <a:pt x="381000" y="330200"/>
                </a:cubicBezTo>
                <a:lnTo>
                  <a:pt x="63500" y="330200"/>
                </a:lnTo>
                <a:cubicBezTo>
                  <a:pt x="56515" y="330200"/>
                  <a:pt x="50800" y="324485"/>
                  <a:pt x="50800" y="317500"/>
                </a:cubicBezTo>
                <a:lnTo>
                  <a:pt x="50800" y="50800"/>
                </a:lnTo>
                <a:close/>
                <a:moveTo>
                  <a:pt x="373539" y="119539"/>
                </a:moveTo>
                <a:cubicBezTo>
                  <a:pt x="383461" y="109617"/>
                  <a:pt x="383461" y="93504"/>
                  <a:pt x="373539" y="83582"/>
                </a:cubicBezTo>
                <a:cubicBezTo>
                  <a:pt x="363617" y="73660"/>
                  <a:pt x="347504" y="73660"/>
                  <a:pt x="337582" y="83582"/>
                </a:cubicBezTo>
                <a:lnTo>
                  <a:pt x="254000" y="167243"/>
                </a:lnTo>
                <a:lnTo>
                  <a:pt x="208439" y="121761"/>
                </a:lnTo>
                <a:cubicBezTo>
                  <a:pt x="198517" y="111839"/>
                  <a:pt x="182404" y="111839"/>
                  <a:pt x="172482" y="121761"/>
                </a:cubicBezTo>
                <a:lnTo>
                  <a:pt x="96282" y="197961"/>
                </a:lnTo>
                <a:cubicBezTo>
                  <a:pt x="86360" y="207883"/>
                  <a:pt x="86360" y="223996"/>
                  <a:pt x="96282" y="233918"/>
                </a:cubicBezTo>
                <a:cubicBezTo>
                  <a:pt x="106204" y="243840"/>
                  <a:pt x="122317" y="243840"/>
                  <a:pt x="132239" y="233918"/>
                </a:cubicBezTo>
                <a:lnTo>
                  <a:pt x="190500" y="175657"/>
                </a:lnTo>
                <a:lnTo>
                  <a:pt x="236061" y="221218"/>
                </a:lnTo>
                <a:cubicBezTo>
                  <a:pt x="245983" y="231140"/>
                  <a:pt x="262096" y="231140"/>
                  <a:pt x="272018" y="221218"/>
                </a:cubicBezTo>
                <a:lnTo>
                  <a:pt x="373618" y="119618"/>
                </a:lnTo>
                <a:close/>
              </a:path>
            </a:pathLst>
          </a:custGeom>
          <a:solidFill>
            <a:srgbClr val="6B7B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714500" y="59055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Reporting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143000" y="6540500"/>
            <a:ext cx="62865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Placement analytics</a:t>
            </a:r>
            <a:endParaRPr lang="en-US" sz="1800" dirty="0"/>
          </a:p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Student and employer reports</a:t>
            </a:r>
            <a:endParaRPr lang="en-US" sz="1800" dirty="0"/>
          </a:p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Exportable data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8445500" y="5588000"/>
            <a:ext cx="7048500" cy="2540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445500" y="5588000"/>
            <a:ext cx="7048500" cy="508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8826500" y="59055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6933" y="50800"/>
                </a:moveTo>
                <a:cubicBezTo>
                  <a:pt x="16933" y="22781"/>
                  <a:pt x="47308" y="0"/>
                  <a:pt x="84667" y="0"/>
                </a:cubicBezTo>
                <a:lnTo>
                  <a:pt x="321733" y="0"/>
                </a:lnTo>
                <a:cubicBezTo>
                  <a:pt x="359093" y="0"/>
                  <a:pt x="389467" y="22781"/>
                  <a:pt x="389467" y="50800"/>
                </a:cubicBezTo>
                <a:lnTo>
                  <a:pt x="389467" y="355600"/>
                </a:lnTo>
                <a:cubicBezTo>
                  <a:pt x="389467" y="383619"/>
                  <a:pt x="359093" y="406400"/>
                  <a:pt x="321733" y="406400"/>
                </a:cubicBezTo>
                <a:lnTo>
                  <a:pt x="84667" y="406400"/>
                </a:lnTo>
                <a:cubicBezTo>
                  <a:pt x="47308" y="406400"/>
                  <a:pt x="16933" y="383619"/>
                  <a:pt x="16933" y="355600"/>
                </a:cubicBezTo>
                <a:lnTo>
                  <a:pt x="16933" y="50800"/>
                </a:lnTo>
                <a:close/>
                <a:moveTo>
                  <a:pt x="135467" y="349250"/>
                </a:moveTo>
                <a:cubicBezTo>
                  <a:pt x="135467" y="359807"/>
                  <a:pt x="146791" y="368300"/>
                  <a:pt x="160867" y="368300"/>
                </a:cubicBezTo>
                <a:lnTo>
                  <a:pt x="245533" y="368300"/>
                </a:lnTo>
                <a:cubicBezTo>
                  <a:pt x="259609" y="368300"/>
                  <a:pt x="270933" y="359807"/>
                  <a:pt x="270933" y="349250"/>
                </a:cubicBezTo>
                <a:cubicBezTo>
                  <a:pt x="270933" y="338693"/>
                  <a:pt x="259609" y="330200"/>
                  <a:pt x="245533" y="330200"/>
                </a:cubicBezTo>
                <a:lnTo>
                  <a:pt x="160867" y="330200"/>
                </a:lnTo>
                <a:cubicBezTo>
                  <a:pt x="146791" y="330200"/>
                  <a:pt x="135467" y="338693"/>
                  <a:pt x="135467" y="349250"/>
                </a:cubicBezTo>
                <a:close/>
                <a:moveTo>
                  <a:pt x="321733" y="50800"/>
                </a:moveTo>
                <a:lnTo>
                  <a:pt x="84667" y="50800"/>
                </a:lnTo>
                <a:lnTo>
                  <a:pt x="84667" y="292100"/>
                </a:lnTo>
                <a:lnTo>
                  <a:pt x="321733" y="292100"/>
                </a:lnTo>
                <a:lnTo>
                  <a:pt x="321733" y="50800"/>
                </a:lnTo>
                <a:close/>
              </a:path>
            </a:pathLst>
          </a:cu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398000" y="5905500"/>
            <a:ext cx="508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User Experience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826500" y="6540500"/>
            <a:ext cx="62865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Mobile-friendly workflows</a:t>
            </a:r>
            <a:endParaRPr lang="en-US" sz="1800" dirty="0"/>
          </a:p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Dark and light themes</a:t>
            </a:r>
            <a:endParaRPr lang="en-US" sz="1800" dirty="0"/>
          </a:p>
          <a:p>
            <a:pPr algn="l">
              <a:lnSpc>
                <a:spcPct val="17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Guided help and documentation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5715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30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 STATUS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2000" y="1168400"/>
            <a:ext cx="635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2000" y="1422400"/>
            <a:ext cx="635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rgbClr val="6B7B8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Progress update — June 2026.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62000" y="2095500"/>
            <a:ext cx="7048500" cy="4699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62000" y="2095500"/>
            <a:ext cx="7048500" cy="508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2349500"/>
            <a:ext cx="254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COMPLETED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43000" y="2857500"/>
            <a:ext cx="62865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Multi-tenant architecture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Student workflows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Employer workflows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Placement office workflows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Opportunity management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Reporting foundation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</a:t>
            </a: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 Sandbox deployment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445500" y="2095500"/>
            <a:ext cx="7048500" cy="46990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50800" dir="5400000" algn="bl" rotWithShape="0">
              <a:srgbClr val="000000">
                <a:alpha val="5098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445500" y="2095500"/>
            <a:ext cx="7048500" cy="508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826500" y="2349500"/>
            <a:ext cx="254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400" kern="0" spc="200" dirty="0">
                <a:solidFill>
                  <a:srgbClr val="1E2D3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 FOCUS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826500" y="2857500"/>
            <a:ext cx="62865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  User testing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  Pilot institution onboarding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  Feedback incorporation</a:t>
            </a:r>
            <a:endParaRPr lang="en-US" sz="1800" dirty="0"/>
          </a:p>
          <a:p>
            <a:pPr algn="l">
              <a:lnSpc>
                <a:spcPct val="180000"/>
              </a:lnSpc>
            </a:pPr>
            <a:r>
              <a:rPr lang="en-US" sz="1800" dirty="0">
                <a:solidFill>
                  <a:srgbClr val="1E2D3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●  Production readiness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62000" y="7239000"/>
            <a:ext cx="14732000" cy="762000"/>
          </a:xfrm>
          <a:prstGeom prst="rect">
            <a:avLst/>
          </a:prstGeom>
          <a:solidFill>
            <a:srgbClr val="1E2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43000" y="7239000"/>
            <a:ext cx="2540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10000" y="7239000"/>
            <a:ext cx="11303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Pilot-ready sandbox environment.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62000" y="8636000"/>
            <a:ext cx="14732000" cy="254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3462000" y="8737600"/>
            <a:ext cx="2032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00" kern="0" spc="200" dirty="0">
                <a:solidFill>
                  <a:srgbClr val="6B7B8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fc6e372hnke34/mnt/agents/output/placementhub/images/6_Starting_Your_New_Career_Tips_for.png"/>
          <p:cNvPicPr>
            <a:picLocks noChangeAspect="1"/>
          </p:cNvPicPr>
          <p:nvPr/>
        </p:nvPicPr>
        <p:blipFill>
          <a:blip r:embed="rId3"/>
          <a:srcRect t="19463" b="19463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flip="none" rotWithShape="1">
            <a:gsLst>
              <a:gs pos="0">
                <a:srgbClr val="1E2D3D">
                  <a:alpha val="94000"/>
                </a:srgbClr>
              </a:gs>
              <a:gs pos="50000">
                <a:srgbClr val="1E2D3D">
                  <a:alpha val="82000"/>
                </a:srgbClr>
              </a:gs>
              <a:gs pos="100000">
                <a:srgbClr val="1E2D3D">
                  <a:alpha val="63000"/>
                </a:srgbClr>
              </a:gs>
            </a:gsLst>
            <a:lin ang="54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6858000" y="1651000"/>
            <a:ext cx="2540000" cy="38100"/>
          </a:xfrm>
          <a:prstGeom prst="rect">
            <a:avLst/>
          </a:prstGeom>
          <a:solidFill>
            <a:srgbClr val="C495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778000" y="1905000"/>
            <a:ext cx="12700000" cy="889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5200" kern="0" spc="4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</a:t>
            </a:r>
            <a:endParaRPr lang="en-US" sz="5200" dirty="0"/>
          </a:p>
        </p:txBody>
      </p:sp>
      <p:sp>
        <p:nvSpPr>
          <p:cNvPr id="6" name="Text 3"/>
          <p:cNvSpPr/>
          <p:nvPr/>
        </p:nvSpPr>
        <p:spPr>
          <a:xfrm>
            <a:off x="2413000" y="2857500"/>
            <a:ext cx="11430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C495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Operating System for Campus Placements and Industry Engagement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588000" y="3556000"/>
            <a:ext cx="5080000" cy="12700"/>
          </a:xfrm>
          <a:prstGeom prst="rect">
            <a:avLst/>
          </a:prstGeom>
          <a:solidFill>
            <a:srgbClr val="F5F3EF">
              <a:alpha val="25098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778000" y="3810000"/>
            <a:ext cx="1270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IMMEDIATE NEXT STEPS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048000" y="4254500"/>
            <a:ext cx="10160000" cy="209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7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Pilot deployment with one institution</a:t>
            </a:r>
            <a:endParaRPr lang="en-US" sz="1600" dirty="0"/>
          </a:p>
          <a:p>
            <a:pPr algn="ctr">
              <a:lnSpc>
                <a:spcPct val="17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Onboard 2–3 employer partners</a:t>
            </a:r>
            <a:endParaRPr lang="en-US" sz="1600" dirty="0"/>
          </a:p>
          <a:p>
            <a:pPr algn="ctr">
              <a:lnSpc>
                <a:spcPct val="17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Student data migration and onboarding</a:t>
            </a:r>
            <a:endParaRPr lang="en-US" sz="1600" dirty="0"/>
          </a:p>
          <a:p>
            <a:pPr algn="ctr">
              <a:lnSpc>
                <a:spcPct val="17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Placement office training</a:t>
            </a:r>
            <a:endParaRPr lang="en-US" sz="1600" dirty="0"/>
          </a:p>
          <a:p>
            <a:pPr algn="ctr">
              <a:lnSpc>
                <a:spcPct val="17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Production rollout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778000" y="6477000"/>
            <a:ext cx="12700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400" kern="0" spc="200" dirty="0">
                <a:solidFill>
                  <a:srgbClr val="C4956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LONG-TERM VISION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2413000" y="6858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 become the central platform through which institutions, students, alumni, and employers collaborate throughout the academic and hiring lifecycle.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588000" y="7747000"/>
            <a:ext cx="5080000" cy="12700"/>
          </a:xfrm>
          <a:prstGeom prst="rect">
            <a:avLst/>
          </a:prstGeom>
          <a:solidFill>
            <a:srgbClr val="F5F3EF">
              <a:alpha val="25098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048000" y="7874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80000"/>
              </a:lnSpc>
            </a:pPr>
            <a:r>
              <a:rPr lang="en-US" sz="14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Demo: [URL]  |  Email: [Email]</a:t>
            </a:r>
            <a:endParaRPr lang="en-US" sz="1400" dirty="0"/>
          </a:p>
          <a:p>
            <a:pPr algn="ctr">
              <a:lnSpc>
                <a:spcPct val="180000"/>
              </a:lnSpc>
            </a:pPr>
            <a:r>
              <a:rPr lang="en-US" sz="1400" dirty="0">
                <a:solidFill>
                  <a:srgbClr val="F5F3E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Sandbox Environment  |  June 2026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223000" y="8699500"/>
            <a:ext cx="381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00" kern="0" spc="200" dirty="0">
                <a:solidFill>
                  <a:srgbClr val="F5F3E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PLACEMENTHUB.IO</a:t>
            </a:r>
            <a:endParaRPr lang="en-US" sz="13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1077</Words>
  <Application>Microsoft Office PowerPoint</Application>
  <PresentationFormat>Custom</PresentationFormat>
  <Paragraphs>263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Quattrocento Sans</vt:lpstr>
      <vt:lpstr>Arial</vt:lpstr>
      <vt:lpstr>Liter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PlacementHub - The Operating System for Campus Placements</dc:title>
  <dc:subject>PlacementHub - The Operating System for Campus Placements</dc:subject>
  <dc:creator>Kimi</dc:creator>
  <cp:lastModifiedBy>Sandeep Jain</cp:lastModifiedBy>
  <cp:revision>3</cp:revision>
  <dcterms:created xsi:type="dcterms:W3CDTF">2026-06-24T08:53:03Z</dcterms:created>
  <dcterms:modified xsi:type="dcterms:W3CDTF">2026-08-01T08:17:10Z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{"Label":"PlacementHub - The Operating System for Campus Placements","ContentProducer":"001191110108MACG2KBH8F10000","ProduceID":"19ef8cb1-d182-8032-8000-000033b312d4","ReservedCode1":"","ContentPropagator":"001191110108MACG2KBH8F20000","PropagateID":"19ef8c86-1902-87be-8000-0912c631c00f","ReservedCode2":""}</vt:lpwstr>
  </property>
</Properties>
</file>