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embedTrueTypeFonts="true">
  <p:sldMasterIdLst>
    <p:sldMasterId id="2147483648" r:id="rId1"/>
  </p:sldMasterIdLst>
  <p:notesMasterIdLst>
    <p:notesMasterId r:id="rId20"/>
  </p:notesMasterIdLst>
  <p:sldIdLst>
    <p:sldId id="256" r:id="rId19"/>
    <p:sldId id="257" r:id="rId23"/>
    <p:sldId id="258" r:id="rId25"/>
    <p:sldId id="259" r:id="rId27"/>
    <p:sldId id="260" r:id="rId29"/>
    <p:sldId id="261" r:id="rId31"/>
    <p:sldId id="262" r:id="rId33"/>
    <p:sldId id="263" r:id="rId35"/>
    <p:sldId id="264" r:id="rId37"/>
    <p:sldId id="265" r:id="rId39"/>
    <p:sldId id="266" r:id="rId41"/>
    <p:sldId id="267" r:id="rId43"/>
    <p:sldId id="268" r:id="rId45"/>
    <p:sldId id="269" r:id="rId47"/>
    <p:sldId id="270" r:id="rId49"/>
  </p:sldIdLst>
  <p:sldSz cx="24384000" cy="13716000"/>
  <p:notesSz cx="6858000" cy="9144000"/>
  <p:embeddedFontLst>
    <p:embeddedFont>
      <p:font typeface="Embedded Inter"/>
      <p:regular r:id="rId9"/>
      <p:bold r:id="rId6"/>
      <p:italic r:id="rId8"/>
      <p:boldItalic r:id="rId7"/>
    </p:embeddedFont>
    <p:embeddedFont>
      <p:font typeface="Embedded IBM Plex Serif"/>
      <p:regular r:id="rId13"/>
      <p:bold r:id="rId10"/>
      <p:italic r:id="rId12"/>
      <p:boldItalic r:id="rId11"/>
    </p:embeddedFont>
    <p:embeddedFont>
      <p:font typeface="Embedded IBM Plex Sans"/>
      <p:regular r:id="rId17"/>
      <p:bold r:id="rId14"/>
      <p:italic r:id="rId16"/>
      <p:boldItalic r:id="rId15"/>
    </p:embeddedFont>
    <p:embeddedFont>
      <p:font typeface="Prezi Bullet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5.fntdata" Type="http://schemas.openxmlformats.org/officeDocument/2006/relationships/font"/><Relationship Id="rId11" Target="fonts/font6.fntdata" Type="http://schemas.openxmlformats.org/officeDocument/2006/relationships/font"/><Relationship Id="rId12" Target="fonts/font7.fntdata" Type="http://schemas.openxmlformats.org/officeDocument/2006/relationships/font"/><Relationship Id="rId13" Target="fonts/font8.fntdata" Type="http://schemas.openxmlformats.org/officeDocument/2006/relationships/font"/><Relationship Id="rId14" Target="fonts/font9.fntdata" Type="http://schemas.openxmlformats.org/officeDocument/2006/relationships/font"/><Relationship Id="rId15" Target="fonts/font10.fntdata" Type="http://schemas.openxmlformats.org/officeDocument/2006/relationships/font"/><Relationship Id="rId16" Target="fonts/font11.fntdata" Type="http://schemas.openxmlformats.org/officeDocument/2006/relationships/font"/><Relationship Id="rId17" Target="fonts/font12.fntdata" Type="http://schemas.openxmlformats.org/officeDocument/2006/relationships/font"/><Relationship Id="rId18" Target="fonts/font13.fntdata" Type="http://schemas.openxmlformats.org/officeDocument/2006/relationships/font"/><Relationship Id="rId19" Target="slides/slide1.xml" Type="http://schemas.openxmlformats.org/officeDocument/2006/relationships/slide"/><Relationship Id="rId2" Target="presProps.xml" Type="http://schemas.openxmlformats.org/officeDocument/2006/relationships/presProps"/><Relationship Id="rId20" Target="notesMasters/notesMaster1.xml" Type="http://schemas.openxmlformats.org/officeDocument/2006/relationships/notesMaster"/><Relationship Id="rId21" Target="theme/theme2.xml" Type="http://schemas.openxmlformats.org/officeDocument/2006/relationships/theme"/><Relationship Id="rId22" Target="notesSlides/notesSlide1.xml" Type="http://schemas.openxmlformats.org/officeDocument/2006/relationships/notesSlide"/><Relationship Id="rId23" Target="slides/slide2.xml" Type="http://schemas.openxmlformats.org/officeDocument/2006/relationships/slide"/><Relationship Id="rId24" Target="notesSlides/notesSlide2.xml" Type="http://schemas.openxmlformats.org/officeDocument/2006/relationships/notesSlide"/><Relationship Id="rId25" Target="slides/slide3.xml" Type="http://schemas.openxmlformats.org/officeDocument/2006/relationships/slide"/><Relationship Id="rId26" Target="notesSlides/notesSlide3.xml" Type="http://schemas.openxmlformats.org/officeDocument/2006/relationships/notesSlide"/><Relationship Id="rId27" Target="slides/slide4.xml" Type="http://schemas.openxmlformats.org/officeDocument/2006/relationships/slide"/><Relationship Id="rId28" Target="notesSlides/notesSlide4.xml" Type="http://schemas.openxmlformats.org/officeDocument/2006/relationships/notesSlide"/><Relationship Id="rId29" Target="slides/slide5.xml" Type="http://schemas.openxmlformats.org/officeDocument/2006/relationships/slide"/><Relationship Id="rId3" Target="viewProps.xml" Type="http://schemas.openxmlformats.org/officeDocument/2006/relationships/viewProps"/><Relationship Id="rId30" Target="notesSlides/notesSlide5.xml" Type="http://schemas.openxmlformats.org/officeDocument/2006/relationships/notesSlide"/><Relationship Id="rId31" Target="slides/slide6.xml" Type="http://schemas.openxmlformats.org/officeDocument/2006/relationships/slide"/><Relationship Id="rId32" Target="notesSlides/notesSlide6.xml" Type="http://schemas.openxmlformats.org/officeDocument/2006/relationships/notesSlide"/><Relationship Id="rId33" Target="slides/slide7.xml" Type="http://schemas.openxmlformats.org/officeDocument/2006/relationships/slide"/><Relationship Id="rId34" Target="notesSlides/notesSlide7.xml" Type="http://schemas.openxmlformats.org/officeDocument/2006/relationships/notesSlide"/><Relationship Id="rId35" Target="slides/slide8.xml" Type="http://schemas.openxmlformats.org/officeDocument/2006/relationships/slide"/><Relationship Id="rId36" Target="notesSlides/notesSlide8.xml" Type="http://schemas.openxmlformats.org/officeDocument/2006/relationships/notesSlide"/><Relationship Id="rId37" Target="slides/slide9.xml" Type="http://schemas.openxmlformats.org/officeDocument/2006/relationships/slide"/><Relationship Id="rId38" Target="notesSlides/notesSlide9.xml" Type="http://schemas.openxmlformats.org/officeDocument/2006/relationships/notesSlide"/><Relationship Id="rId39" Target="slides/slide10.xml" Type="http://schemas.openxmlformats.org/officeDocument/2006/relationships/slide"/><Relationship Id="rId4" Target="theme/theme1.xml" Type="http://schemas.openxmlformats.org/officeDocument/2006/relationships/theme"/><Relationship Id="rId40" Target="notesSlides/notesSlide10.xml" Type="http://schemas.openxmlformats.org/officeDocument/2006/relationships/notesSlide"/><Relationship Id="rId41" Target="slides/slide11.xml" Type="http://schemas.openxmlformats.org/officeDocument/2006/relationships/slide"/><Relationship Id="rId42" Target="notesSlides/notesSlide11.xml" Type="http://schemas.openxmlformats.org/officeDocument/2006/relationships/notesSlide"/><Relationship Id="rId43" Target="slides/slide12.xml" Type="http://schemas.openxmlformats.org/officeDocument/2006/relationships/slide"/><Relationship Id="rId44" Target="notesSlides/notesSlide12.xml" Type="http://schemas.openxmlformats.org/officeDocument/2006/relationships/notesSlide"/><Relationship Id="rId45" Target="slides/slide13.xml" Type="http://schemas.openxmlformats.org/officeDocument/2006/relationships/slide"/><Relationship Id="rId46" Target="notesSlides/notesSlide13.xml" Type="http://schemas.openxmlformats.org/officeDocument/2006/relationships/notesSlide"/><Relationship Id="rId47" Target="slides/slide14.xml" Type="http://schemas.openxmlformats.org/officeDocument/2006/relationships/slide"/><Relationship Id="rId48" Target="notesSlides/notesSlide14.xml" Type="http://schemas.openxmlformats.org/officeDocument/2006/relationships/notesSlide"/><Relationship Id="rId49" Target="slides/slide15.xml" Type="http://schemas.openxmlformats.org/officeDocument/2006/relationships/slide"/><Relationship Id="rId5" Target="tableStyles.xml" Type="http://schemas.openxmlformats.org/officeDocument/2006/relationships/tableStyles"/><Relationship Id="rId50" Target="notesSlides/notesSlide15.xml" Type="http://schemas.openxmlformats.org/officeDocument/2006/relationships/notesSlide"/><Relationship Id="rId6" Target="fonts/font1.fntdata" Type="http://schemas.openxmlformats.org/officeDocument/2006/relationships/font"/><Relationship Id="rId7" Target="fonts/font2.fntdata" Type="http://schemas.openxmlformats.org/officeDocument/2006/relationships/font"/><Relationship Id="rId8" Target="fonts/font3.fntdata" Type="http://schemas.openxmlformats.org/officeDocument/2006/relationships/font"/><Relationship Id="rId9" Target="fonts/font4.fntdata" Type="http://schemas.openxmlformats.org/officeDocument/2006/relationships/font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anchor="t" rtlCol="false"/>
          <a:lstStyle/>
          <a:p>
            <a:pPr algn="l">
              <a:defRPr/>
            </a:pPr>
            <a:r>
              <a:rPr lang="en-US"/>
              <a:t/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png" Type="http://schemas.openxmlformats.org/officeDocument/2006/relationships/image"/><Relationship Id="rId4" Target="../media/image7.png" Type="http://schemas.openxmlformats.org/officeDocument/2006/relationships/image"/><Relationship Id="rId5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2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2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0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Relationship Id="rId8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20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27.png" Type="http://schemas.openxmlformats.org/officeDocument/2006/relationships/image"/><Relationship Id="rId7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20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Relationship Id="rId8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20.png" Type="http://schemas.openxmlformats.org/officeDocument/2006/relationships/image"/><Relationship Id="rId4" Target="../media/image41.png" Type="http://schemas.openxmlformats.org/officeDocument/2006/relationships/image"/><Relationship Id="rId5" Target="../media/image42.png" Type="http://schemas.openxmlformats.org/officeDocument/2006/relationships/image"/><Relationship Id="rId6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png" Type="http://schemas.openxmlformats.org/officeDocument/2006/relationships/image"/><Relationship Id="rId4" Target="../media/image3.png" Type="http://schemas.openxmlformats.org/officeDocument/2006/relationships/image"/><Relationship Id="rId5" Target="../media/image45.png" Type="http://schemas.openxmlformats.org/officeDocument/2006/relationships/image"/><Relationship Id="rId6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4.png" Type="http://schemas.openxmlformats.org/officeDocument/2006/relationships/image"/><Relationship Id="rId4" Target="../media/image47.png" Type="http://schemas.openxmlformats.org/officeDocument/2006/relationships/image"/><Relationship Id="rId5" Target="../media/image48.png" Type="http://schemas.openxmlformats.org/officeDocument/2006/relationships/image"/><Relationship Id="rId6" Target="../media/image49.png" Type="http://schemas.openxmlformats.org/officeDocument/2006/relationships/image"/><Relationship Id="rId7" Target="../media/image50.png" Type="http://schemas.openxmlformats.org/officeDocument/2006/relationships/image"/><Relationship Id="rId8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44.png" Type="http://schemas.openxmlformats.org/officeDocument/2006/relationships/image"/><Relationship Id="rId4" Target="../media/image52.png" Type="http://schemas.openxmlformats.org/officeDocument/2006/relationships/image"/><Relationship Id="rId5" Target="../media/image53.png" Type="http://schemas.openxmlformats.org/officeDocument/2006/relationships/image"/><Relationship Id="rId6" Target="../media/image54.png" Type="http://schemas.openxmlformats.org/officeDocument/2006/relationships/image"/><Relationship Id="rId7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png" Type="http://schemas.openxmlformats.org/officeDocument/2006/relationships/image"/><Relationship Id="rId4" Target="../media/image44.png" Type="http://schemas.openxmlformats.org/officeDocument/2006/relationships/image"/><Relationship Id="rId5" Target="../media/image57.png" Type="http://schemas.openxmlformats.org/officeDocument/2006/relationships/image"/><Relationship Id="rId6" Target="../media/image58.png" Type="http://schemas.openxmlformats.org/officeDocument/2006/relationships/image"/><Relationship Id="rId7" Target="../media/image59.png" Type="http://schemas.openxmlformats.org/officeDocument/2006/relationships/image"/><Relationship Id="rId8" Target="../notesSlides/notesSlide14.xml" Type="http://schemas.openxmlformats.org/officeDocument/2006/relationships/notesSlid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61.png" Type="http://schemas.openxmlformats.org/officeDocument/2006/relationships/image"/><Relationship Id="rId4" Target="../media/image62.png" Type="http://schemas.openxmlformats.org/officeDocument/2006/relationships/image"/><Relationship Id="rId5" Target="../media/image63.png" Type="http://schemas.openxmlformats.org/officeDocument/2006/relationships/image"/><Relationship Id="rId6" Target="../notesSlides/notesSlide15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70213" y="559836"/>
            <a:ext cx="22043574" cy="12596329"/>
          </a:xfrm>
          <a:prstGeom prst="rect">
            <a:avLst/>
          </a:prstGeom>
          <a:effectLst>
            <a:outerShdw algn="ctr" blurRad="14170869" dir="5400000" dist="1574541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555102" y="1119674"/>
            <a:ext cx="21273796" cy="11476652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4431347" y="559838"/>
            <a:ext cx="8957387" cy="12596326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674775" y="3104762"/>
            <a:ext cx="19034449" cy="704461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2674775" y="4369059"/>
            <a:ext cx="13412755" cy="5094514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478" b="true" i="false" u="none" strike="noStrike">
                <a:solidFill>
                  <a:srgbClr val="174538"/>
                </a:solidFill>
                <a:latin typeface="Embedded IBM Plex Sans"/>
              </a:rPr>
              <a:t>Project Management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478" b="true" i="false" u="none" strike="noStrike">
                <a:solidFill>
                  <a:srgbClr val="174538"/>
                </a:solidFill>
                <a:latin typeface="Embedded IBM Plex Sans"/>
              </a:rPr>
              <a:t>Fundamentals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674775" y="10023411"/>
            <a:ext cx="21889616" cy="587829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306" b="false" i="false" u="none" strike="noStrike">
                <a:solidFill>
                  <a:srgbClr val="174538"/>
                </a:solidFill>
                <a:latin typeface="Embedded IBM Plex Sans"/>
              </a:rPr>
              <a:t>Core Principles and PMP Basics for IT Success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048000" y="3244721"/>
            <a:ext cx="21031200" cy="424543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174538"/>
                </a:solidFill>
                <a:latin typeface="Embedded IBM Plex Sans"/>
              </a:rPr>
              <a:t>Software Engineering Series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70213" y="559836"/>
            <a:ext cx="22043574" cy="12596329"/>
          </a:xfrm>
          <a:prstGeom prst="rect">
            <a:avLst/>
          </a:prstGeom>
          <a:effectLst>
            <a:outerShdw algn="ctr" blurRad="14170869" dir="5400000" dist="1574541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95266" y="559837"/>
            <a:ext cx="22393469" cy="7576458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2114939" y="1492898"/>
            <a:ext cx="23177240" cy="951722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64" b="true" i="false" u="none" strike="noStrike">
                <a:solidFill>
                  <a:srgbClr val="174538"/>
                </a:solidFill>
                <a:latin typeface="Embedded IBM Plex Serif"/>
              </a:rPr>
              <a:t>Learning Objectives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14939" y="3377682"/>
            <a:ext cx="11052110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• Defining the Project Concept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114939" y="4334070"/>
            <a:ext cx="11052110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• Explaining the PM Lifecycle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14939" y="5290458"/>
            <a:ext cx="11052110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• Understanding the Role of a PM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14939" y="6246846"/>
            <a:ext cx="11052110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• Mastering PMBOK Process Groups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658531" y="3377683"/>
            <a:ext cx="11052110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• Recognizing Knowledge Areas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658531" y="4334071"/>
            <a:ext cx="11052110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• Identifying Project Risks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658531" y="5290459"/>
            <a:ext cx="11052110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• Comparing Waterfall vs. Agile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658531" y="6246847"/>
            <a:ext cx="11052110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• Managing Modern IT Tools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928536" y="1492899"/>
            <a:ext cx="2691605" cy="391886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4" b="false" i="false" u="none" strike="noStrike">
                <a:solidFill>
                  <a:srgbClr val="5A6E66"/>
                </a:solidFill>
                <a:latin typeface="Embedded IBM Plex Sans"/>
              </a:rPr>
              <a:t>#SessionOverview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70213" y="559836"/>
            <a:ext cx="22043574" cy="12596329"/>
          </a:xfrm>
          <a:prstGeom prst="rect">
            <a:avLst/>
          </a:prstGeom>
          <a:effectLst>
            <a:outerShdw algn="ctr" blurRad="14170869" dir="5400000" dist="1574541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95266" y="559837"/>
            <a:ext cx="22393469" cy="10562254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2751837" y="3191071"/>
            <a:ext cx="9517225" cy="6997959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114939" y="4730621"/>
            <a:ext cx="9517225" cy="3988837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2114939" y="1492898"/>
            <a:ext cx="23177240" cy="951722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64" b="true" i="false" u="none" strike="noStrike">
                <a:solidFill>
                  <a:srgbClr val="174538"/>
                </a:solidFill>
                <a:latin typeface="Embedded IBM Plex Serif"/>
              </a:rPr>
              <a:t>Defining the Project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581470" y="5901612"/>
            <a:ext cx="8584163" cy="2351314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25" b="false" i="false" u="none" strike="noStrike">
                <a:solidFill>
                  <a:srgbClr val="174538"/>
                </a:solidFill>
                <a:ea typeface="Embedded IBM Plex Sans"/>
              </a:rPr>
              <a:t>✔ Temporary in nature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25" b="false" i="false" u="none" strike="noStrike">
                <a:solidFill>
                  <a:srgbClr val="174538"/>
                </a:solidFill>
                <a:ea typeface="Embedded IBM Plex Sans"/>
              </a:rPr>
              <a:t>✔ Unique deliverables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25" b="false" i="false" u="none" strike="noStrike">
                <a:solidFill>
                  <a:srgbClr val="174538"/>
                </a:solidFill>
                <a:ea typeface="Embedded IBM Plex Sans"/>
              </a:rPr>
              <a:t>✔ Defined objectives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25" b="false" i="false" u="none" strike="noStrike">
                <a:solidFill>
                  <a:srgbClr val="174538"/>
                </a:solidFill>
                <a:ea typeface="Embedded IBM Plex Sans"/>
              </a:rPr>
              <a:t>✔ Limited budget &amp; resources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14939" y="3191070"/>
            <a:ext cx="9517225" cy="979714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2" b="false" i="false" u="none" strike="noStrike">
                <a:solidFill>
                  <a:srgbClr val="2C4A3E"/>
                </a:solidFill>
                <a:latin typeface="Embedded IBM Plex Sans"/>
              </a:rPr>
              <a:t>A project is a </a:t>
            </a:r>
            <a:r>
              <a:rPr lang="en-US" sz="2472" b="true" i="false" u="none" strike="noStrike">
                <a:solidFill>
                  <a:srgbClr val="2C4A3E"/>
                </a:solidFill>
                <a:latin typeface="Embedded IBM Plex Sans"/>
              </a:rPr>
              <a:t>temporary effort</a:t>
            </a:r>
            <a:r>
              <a:rPr lang="en-US" sz="2472" b="false" i="false" u="none" strike="noStrike">
                <a:solidFill>
                  <a:srgbClr val="2C4A3E"/>
                </a:solidFill>
                <a:latin typeface="Embedded IBM Plex Sans"/>
              </a:rPr>
              <a:t> undertaken to create a unique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2" b="false" i="false" u="none" strike="noStrike">
                <a:solidFill>
                  <a:srgbClr val="2C4A3E"/>
                </a:solidFill>
                <a:latin typeface="Embedded IBM Plex Sans"/>
              </a:rPr>
              <a:t>product, service, or result.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581470" y="5197152"/>
            <a:ext cx="9871787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5A6E66"/>
                </a:solidFill>
                <a:latin typeface="Embedded IBM Plex Sans"/>
              </a:rPr>
              <a:t>KEY CHARACTERISTICS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0719889" y="1492899"/>
            <a:ext cx="1781549" cy="391886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4" b="false" i="false" u="none" strike="noStrike">
                <a:solidFill>
                  <a:srgbClr val="5A6E66"/>
                </a:solidFill>
                <a:latin typeface="Embedded IBM Plex Sans"/>
              </a:rPr>
              <a:t>#Definitions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-735032">
            <a:off x="-46061711" y="12562937"/>
            <a:ext cx="59252433" cy="98408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70213" y="559836"/>
            <a:ext cx="22043574" cy="12596329"/>
          </a:xfrm>
          <a:prstGeom prst="rect">
            <a:avLst/>
          </a:prstGeom>
          <a:effectLst>
            <a:outerShdw algn="ctr" blurRad="14170869" dir="5400000" dist="1574541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95266" y="559836"/>
            <a:ext cx="22393469" cy="8766111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114940" y="3191070"/>
            <a:ext cx="9797142" cy="403082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2471917" y="3191071"/>
            <a:ext cx="9797142" cy="4030825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2114939" y="1492898"/>
            <a:ext cx="23177240" cy="951722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64" b="true" i="false" u="none" strike="noStrike">
                <a:solidFill>
                  <a:srgbClr val="174538"/>
                </a:solidFill>
                <a:latin typeface="Embedded IBM Plex Serif"/>
              </a:rPr>
              <a:t>Why Project Management?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14939" y="7968346"/>
            <a:ext cx="20154122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5A6E66"/>
                </a:solidFill>
                <a:latin typeface="Embedded IBM Plex Sans"/>
              </a:rPr>
              <a:t>The Standish Group: A significant percentage of IT projects fail due to poor planning.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74776" y="3750907"/>
            <a:ext cx="9979089" cy="522514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true" i="false" u="none" strike="noStrike">
                <a:solidFill>
                  <a:srgbClr val="174538"/>
                </a:solidFill>
                <a:latin typeface="Embedded IBM Plex Serif"/>
              </a:rPr>
              <a:t>Without Management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031754" y="3750908"/>
            <a:ext cx="9979089" cy="522514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true" i="false" u="none" strike="noStrike">
                <a:solidFill>
                  <a:srgbClr val="174538"/>
                </a:solidFill>
                <a:latin typeface="Embedded IBM Plex Serif"/>
              </a:rPr>
              <a:t>With Management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674776" y="4273419"/>
            <a:ext cx="9979089" cy="4572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• Missed deadlines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674776" y="4917233"/>
            <a:ext cx="9979089" cy="4572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• Budget overruns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74776" y="5561048"/>
            <a:ext cx="9979089" cy="4572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• Poor quality control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74776" y="6204857"/>
            <a:ext cx="9979089" cy="4572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• Unhappy customers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031754" y="4273419"/>
            <a:ext cx="9979089" cy="4572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• Strategic planning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031754" y="4917234"/>
            <a:ext cx="9979089" cy="4572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• Controlled execution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031754" y="5561049"/>
            <a:ext cx="9979089" cy="4572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• Predictable quality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031754" y="6204857"/>
            <a:ext cx="9979089" cy="4572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• Higher satisfaction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1280084">
            <a:off x="-30061858" y="-1622694"/>
            <a:ext cx="44087895" cy="101854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834131">
            <a:off x="-29651299" y="-720416"/>
            <a:ext cx="73746035" cy="1018546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580575" y="339306"/>
            <a:ext cx="23222849" cy="13037389"/>
          </a:xfrm>
          <a:prstGeom prst="rect">
            <a:avLst/>
          </a:prstGeom>
          <a:effectLst>
            <a:outerShdw algn="ctr" blurRad="14667062" dir="5400000" dist="1629673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161144" y="907143"/>
            <a:ext cx="22061712" cy="11901714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021483" y="4944535"/>
            <a:ext cx="2341033" cy="78861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310233" y="6787850"/>
            <a:ext cx="21763534" cy="1490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380" b="true" i="false" u="none" strike="noStrike">
                <a:solidFill>
                  <a:srgbClr val="174538"/>
                </a:solidFill>
                <a:latin typeface="Embedded IBM Plex Serif"/>
              </a:rPr>
              <a:t>Project Frameworks &amp; The Lifecycle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302138" y="5099354"/>
            <a:ext cx="1779723" cy="478971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76" b="false" i="false" u="none" strike="noStrike">
                <a:solidFill>
                  <a:srgbClr val="174538"/>
                </a:solidFill>
                <a:latin typeface="Embedded IBM Plex Sans"/>
              </a:rPr>
              <a:t>Section 01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80575" y="339306"/>
            <a:ext cx="23222849" cy="13037389"/>
          </a:xfrm>
          <a:prstGeom prst="rect">
            <a:avLst/>
          </a:prstGeom>
          <a:effectLst>
            <a:outerShdw algn="ctr" blurRad="14667062" dir="5400000" dist="1629673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80572" y="326572"/>
            <a:ext cx="23222855" cy="754259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467429" y="3732592"/>
            <a:ext cx="1935238" cy="193523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6845906" y="3732592"/>
            <a:ext cx="1935238" cy="1935238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1224381" y="3732592"/>
            <a:ext cx="1935238" cy="1935238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5602856" y="3732592"/>
            <a:ext cx="1935238" cy="1935238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9981332" y="3732592"/>
            <a:ext cx="1935238" cy="1935238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741715" y="1294191"/>
            <a:ext cx="24035656" cy="986971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978" b="true" i="false" u="none" strike="noStrike">
                <a:solidFill>
                  <a:srgbClr val="174538"/>
                </a:solidFill>
                <a:latin typeface="Embedded IBM Plex Serif"/>
              </a:rPr>
              <a:t>The Project Life Cycle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22287" y="3732592"/>
            <a:ext cx="2225524" cy="1935238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false" i="false" u="none" strike="noStrike">
                <a:solidFill>
                  <a:srgbClr val="174538"/>
                </a:solidFill>
                <a:latin typeface="Embedded IBM Plex Serif"/>
              </a:rPr>
              <a:t>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00763" y="3732592"/>
            <a:ext cx="2225524" cy="1935238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false" i="false" u="none" strike="noStrike">
                <a:solidFill>
                  <a:srgbClr val="174538"/>
                </a:solidFill>
                <a:latin typeface="Embedded IBM Plex Serif"/>
              </a:rPr>
              <a:t>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79238" y="3732592"/>
            <a:ext cx="2225524" cy="1935238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false" i="false" u="none" strike="noStrike">
                <a:solidFill>
                  <a:srgbClr val="174538"/>
                </a:solidFill>
                <a:latin typeface="Embedded IBM Plex Serif"/>
              </a:rPr>
              <a:t>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457713" y="3732592"/>
            <a:ext cx="2225524" cy="1935238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false" i="false" u="none" strike="noStrike">
                <a:solidFill>
                  <a:srgbClr val="174538"/>
                </a:solidFill>
                <a:latin typeface="Embedded IBM Plex Serif"/>
              </a:rPr>
              <a:t>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9836189" y="3732592"/>
            <a:ext cx="2225524" cy="1935238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false" i="false" u="none" strike="noStrike">
                <a:solidFill>
                  <a:srgbClr val="174538"/>
                </a:solidFill>
                <a:latin typeface="Embedded IBM Plex Serif"/>
              </a:rPr>
              <a:t>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87715" y="6054878"/>
            <a:ext cx="3894667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Initiation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66191" y="6054878"/>
            <a:ext cx="3894667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Planning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44667" y="6054878"/>
            <a:ext cx="3894667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Execution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623142" y="6054878"/>
            <a:ext cx="3894667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Monitoring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9001617" y="6054878"/>
            <a:ext cx="3894667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Closing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87715" y="6529013"/>
            <a:ext cx="3894667" cy="3725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false" i="false" u="none" strike="noStrike">
                <a:solidFill>
                  <a:srgbClr val="5A6E66"/>
                </a:solidFill>
                <a:latin typeface="Embedded IBM Plex Sans"/>
              </a:rPr>
              <a:t>Charter &amp; Stakeholders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866191" y="6529013"/>
            <a:ext cx="3894667" cy="3725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false" i="false" u="none" strike="noStrike">
                <a:solidFill>
                  <a:srgbClr val="5A6E66"/>
                </a:solidFill>
                <a:latin typeface="Embedded IBM Plex Sans"/>
              </a:rPr>
              <a:t>Scope &amp; Schedule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44667" y="6529013"/>
            <a:ext cx="3894667" cy="3725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false" i="false" u="none" strike="noStrike">
                <a:solidFill>
                  <a:srgbClr val="5A6E66"/>
                </a:solidFill>
                <a:latin typeface="Embedded IBM Plex Sans"/>
              </a:rPr>
              <a:t>Coding &amp; Testing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623142" y="6529013"/>
            <a:ext cx="3894667" cy="3725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false" i="false" u="none" strike="noStrike">
                <a:solidFill>
                  <a:srgbClr val="5A6E66"/>
                </a:solidFill>
                <a:latin typeface="Embedded IBM Plex Sans"/>
              </a:rPr>
              <a:t>Tracking Progress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9001617" y="6529013"/>
            <a:ext cx="3894667" cy="3725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95" b="false" i="false" u="none" strike="noStrike">
                <a:solidFill>
                  <a:srgbClr val="5A6E66"/>
                </a:solidFill>
                <a:latin typeface="Embedded IBM Plex Sans"/>
              </a:rPr>
              <a:t>Client Acceptance</a:t>
            </a:r>
          </a:p>
        </p:txBody>
      </p:sp>
      <p:pic>
        <p:nvPicPr>
          <p:cNvPr name="Picture 26" id="26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741715" y="4700211"/>
            <a:ext cx="20900571" cy="241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834131">
            <a:off x="-60189943" y="-2325896"/>
            <a:ext cx="73746035" cy="101854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80575" y="339306"/>
            <a:ext cx="23222849" cy="13037389"/>
          </a:xfrm>
          <a:prstGeom prst="rect">
            <a:avLst/>
          </a:prstGeom>
          <a:effectLst>
            <a:outerShdw algn="ctr" blurRad="14667062" dir="5400000" dist="1629673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580572" y="326572"/>
            <a:ext cx="23222855" cy="950201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741715" y="4651830"/>
            <a:ext cx="9869714" cy="420430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2322287" y="7525659"/>
            <a:ext cx="8708571" cy="19352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741715" y="1294191"/>
            <a:ext cx="24035656" cy="986971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978" b="true" i="false" u="none" strike="noStrike">
                <a:solidFill>
                  <a:srgbClr val="174538"/>
                </a:solidFill>
                <a:latin typeface="Embedded IBM Plex Serif"/>
              </a:rPr>
              <a:t>The Triple Constraint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41715" y="3055259"/>
            <a:ext cx="9869714" cy="1016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564" b="false" i="false" u="none" strike="noStrike">
                <a:solidFill>
                  <a:srgbClr val="2C4A3E"/>
                </a:solidFill>
                <a:latin typeface="Embedded IBM Plex Sans"/>
              </a:rPr>
              <a:t>The PM Triangle dictates that the quality of work is constrained by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564" b="false" i="false" u="none" strike="noStrike">
                <a:solidFill>
                  <a:srgbClr val="2C4A3E"/>
                </a:solidFill>
                <a:latin typeface="Embedded IBM Plex Sans"/>
              </a:rPr>
              <a:t>three primary variables.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322287" y="5232401"/>
            <a:ext cx="10014856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true" i="false" u="none" strike="noStrike">
                <a:solidFill>
                  <a:srgbClr val="174538"/>
                </a:solidFill>
                <a:latin typeface="Embedded IBM Plex Sans"/>
              </a:rPr>
              <a:t>Scope:</a:t>
            </a: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 The specific work required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22287" y="5996823"/>
            <a:ext cx="10014856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true" i="false" u="none" strike="noStrike">
                <a:solidFill>
                  <a:srgbClr val="174538"/>
                </a:solidFill>
                <a:latin typeface="Embedded IBM Plex Sans"/>
              </a:rPr>
              <a:t>Cost:</a:t>
            </a: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 Available financial resources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22287" y="6761238"/>
            <a:ext cx="10014856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true" i="false" u="none" strike="noStrike">
                <a:solidFill>
                  <a:srgbClr val="174538"/>
                </a:solidFill>
                <a:latin typeface="Embedded IBM Plex Sans"/>
              </a:rPr>
              <a:t>Time:</a:t>
            </a: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 Schedule and delivery deadlines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22287" y="7815945"/>
            <a:ext cx="10014856" cy="459619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76" b="false" i="true" u="none" strike="noStrike">
                <a:solidFill>
                  <a:srgbClr val="174538"/>
                </a:solidFill>
                <a:latin typeface="Embedded IBM Plex Sans"/>
              </a:rPr>
              <a:t>Rule: Changing one inevitably impacts the others.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80575" y="339306"/>
            <a:ext cx="23222849" cy="13037389"/>
          </a:xfrm>
          <a:prstGeom prst="rect">
            <a:avLst/>
          </a:prstGeom>
          <a:effectLst>
            <a:outerShdw algn="ctr" blurRad="14667062" dir="5400000" dist="1629673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80572" y="326572"/>
            <a:ext cx="23222855" cy="10363199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741715" y="3055265"/>
            <a:ext cx="20900571" cy="1703009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741715" y="6393547"/>
            <a:ext cx="20900571" cy="19352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741715" y="8048174"/>
            <a:ext cx="20900571" cy="19352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741715" y="9702799"/>
            <a:ext cx="20900571" cy="19352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741715" y="1294191"/>
            <a:ext cx="24035656" cy="986971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978" b="true" i="false" u="none" strike="noStrike">
                <a:solidFill>
                  <a:srgbClr val="174538"/>
                </a:solidFill>
                <a:latin typeface="Embedded IBM Plex Serif"/>
              </a:rPr>
              <a:t>Project vs. Operations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25525" y="3635836"/>
            <a:ext cx="10905066" cy="541867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false" i="false" u="none" strike="noStrike">
                <a:solidFill>
                  <a:srgbClr val="174538"/>
                </a:solidFill>
                <a:latin typeface="Embedded IBM Plex Sans"/>
              </a:rPr>
              <a:t>Project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675810" y="3635836"/>
            <a:ext cx="10905066" cy="541867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047" b="false" i="false" u="none" strike="noStrike">
                <a:solidFill>
                  <a:srgbClr val="174538"/>
                </a:solidFill>
                <a:latin typeface="Embedded IBM Plex Sans"/>
              </a:rPr>
              <a:t>Operations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25525" y="5338843"/>
            <a:ext cx="10905066" cy="474133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Temporary &amp; Defined End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675810" y="5338843"/>
            <a:ext cx="10905066" cy="474133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Continuous &amp; Ongoing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225525" y="6993469"/>
            <a:ext cx="10905066" cy="474133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Unique Output (New Product)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675810" y="6993469"/>
            <a:ext cx="10905066" cy="474133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Repetitive Output (Maintenance)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25525" y="8648096"/>
            <a:ext cx="10905066" cy="474133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Create Business Value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675810" y="8648096"/>
            <a:ext cx="10905066" cy="474133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Sustain Business Value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80575" y="339306"/>
            <a:ext cx="23222849" cy="13037389"/>
          </a:xfrm>
          <a:prstGeom prst="rect">
            <a:avLst/>
          </a:prstGeom>
          <a:effectLst>
            <a:outerShdw algn="ctr" blurRad="14667062" dir="5400000" dist="1629673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80572" y="326572"/>
            <a:ext cx="23222855" cy="1240487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741715" y="3055264"/>
            <a:ext cx="10256762" cy="4451048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2385524" y="3055264"/>
            <a:ext cx="10256762" cy="4451048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741715" y="7893359"/>
            <a:ext cx="10256762" cy="4451048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2385524" y="7893359"/>
            <a:ext cx="10256762" cy="4451048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741715" y="1294191"/>
            <a:ext cx="24035656" cy="986971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978" b="true" i="false" u="none" strike="noStrike">
                <a:solidFill>
                  <a:srgbClr val="174538"/>
                </a:solidFill>
                <a:latin typeface="Embedded IBM Plex Serif"/>
              </a:rPr>
              <a:t>Why IT Projects Fail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322286" y="5203374"/>
            <a:ext cx="10459961" cy="94826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93" b="false" i="false" u="none" strike="noStrike">
                <a:solidFill>
                  <a:srgbClr val="174538"/>
                </a:solidFill>
                <a:latin typeface="Embedded IBM Plex Sans"/>
              </a:rPr>
              <a:t>Uncontrolled changes or continuous growth in project scope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93" b="false" i="false" u="none" strike="noStrike">
                <a:solidFill>
                  <a:srgbClr val="174538"/>
                </a:solidFill>
                <a:latin typeface="Embedded IBM Plex Sans"/>
              </a:rPr>
              <a:t>without adjustment.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966095" y="5977469"/>
            <a:ext cx="10459961" cy="94826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93" b="false" i="false" u="none" strike="noStrike">
                <a:solidFill>
                  <a:srgbClr val="174538"/>
                </a:solidFill>
                <a:latin typeface="Embedded IBM Plex Sans"/>
              </a:rPr>
              <a:t>Lack of clear requirements and stakeholder alignment leads to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93" b="false" i="false" u="none" strike="noStrike">
                <a:solidFill>
                  <a:srgbClr val="174538"/>
                </a:solidFill>
                <a:latin typeface="Embedded IBM Plex Sans"/>
              </a:rPr>
              <a:t>misalignment.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22286" y="10815564"/>
            <a:ext cx="10459961" cy="94826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93" b="false" i="false" u="none" strike="noStrike">
                <a:solidFill>
                  <a:srgbClr val="174538"/>
                </a:solidFill>
                <a:latin typeface="Embedded IBM Plex Sans"/>
              </a:rPr>
              <a:t>Setting dates without technical feasibility studies or resource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93" b="false" i="false" u="none" strike="noStrike">
                <a:solidFill>
                  <a:srgbClr val="174538"/>
                </a:solidFill>
                <a:latin typeface="Embedded IBM Plex Sans"/>
              </a:rPr>
              <a:t>planning.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966095" y="10815564"/>
            <a:ext cx="10459961" cy="94826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93" b="false" i="false" u="none" strike="noStrike">
                <a:solidFill>
                  <a:srgbClr val="174538"/>
                </a:solidFill>
                <a:latin typeface="Embedded IBM Plex Sans"/>
              </a:rPr>
              <a:t>Ignoring potential technical challenges or resource shortages early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93" b="false" i="false" u="none" strike="noStrike">
                <a:solidFill>
                  <a:srgbClr val="174538"/>
                </a:solidFill>
                <a:latin typeface="Embedded IBM Plex Sans"/>
              </a:rPr>
              <a:t>on.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22286" y="4235755"/>
            <a:ext cx="10459961" cy="6773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true" i="false" u="none" strike="noStrike">
                <a:solidFill>
                  <a:srgbClr val="174538"/>
                </a:solidFill>
                <a:latin typeface="Embedded IBM Plex Serif"/>
              </a:rPr>
              <a:t>Scope Creep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966095" y="4235755"/>
            <a:ext cx="10459961" cy="6773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true" i="false" u="none" strike="noStrike">
                <a:solidFill>
                  <a:srgbClr val="174538"/>
                </a:solidFill>
                <a:latin typeface="Embedded IBM Plex Serif"/>
              </a:rPr>
              <a:t>Communication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966095" y="5009850"/>
            <a:ext cx="10459961" cy="6773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true" i="false" u="none" strike="noStrike">
                <a:solidFill>
                  <a:srgbClr val="174538"/>
                </a:solidFill>
                <a:latin typeface="Embedded IBM Plex Serif"/>
              </a:rPr>
              <a:t>Gaps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322286" y="9073850"/>
            <a:ext cx="10459961" cy="6773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true" i="false" u="none" strike="noStrike">
                <a:solidFill>
                  <a:srgbClr val="174538"/>
                </a:solidFill>
                <a:latin typeface="Embedded IBM Plex Serif"/>
              </a:rPr>
              <a:t>Unrealistic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322286" y="9847945"/>
            <a:ext cx="10459961" cy="6773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true" i="false" u="none" strike="noStrike">
                <a:solidFill>
                  <a:srgbClr val="174538"/>
                </a:solidFill>
                <a:latin typeface="Embedded IBM Plex Serif"/>
              </a:rPr>
              <a:t>Deadlines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966095" y="9073850"/>
            <a:ext cx="10459961" cy="6773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true" i="false" u="none" strike="noStrike">
                <a:solidFill>
                  <a:srgbClr val="174538"/>
                </a:solidFill>
                <a:latin typeface="Embedded IBM Plex Serif"/>
              </a:rPr>
              <a:t>Poor Risk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966095" y="9847945"/>
            <a:ext cx="10459961" cy="6773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true" i="false" u="none" strike="noStrike">
                <a:solidFill>
                  <a:srgbClr val="174538"/>
                </a:solidFill>
                <a:latin typeface="Embedded IBM Plex Serif"/>
              </a:rPr>
              <a:t>Planning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322286" y="3635836"/>
            <a:ext cx="10459961" cy="4064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false" i="false" u="none" strike="noStrike">
                <a:solidFill>
                  <a:srgbClr val="5A6E66"/>
                </a:solidFill>
                <a:latin typeface="Embedded IBM Plex Sans"/>
              </a:rPr>
              <a:t>1/4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966095" y="3635836"/>
            <a:ext cx="10459961" cy="4064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false" i="false" u="none" strike="noStrike">
                <a:solidFill>
                  <a:srgbClr val="5A6E66"/>
                </a:solidFill>
                <a:latin typeface="Embedded IBM Plex Sans"/>
              </a:rPr>
              <a:t>2/4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322286" y="8473931"/>
            <a:ext cx="10459961" cy="4064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false" i="false" u="none" strike="noStrike">
                <a:solidFill>
                  <a:srgbClr val="5A6E66"/>
                </a:solidFill>
                <a:latin typeface="Embedded IBM Plex Sans"/>
              </a:rPr>
              <a:t>3/4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966095" y="8473931"/>
            <a:ext cx="10459961" cy="4064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false" i="false" u="none" strike="noStrike">
                <a:solidFill>
                  <a:srgbClr val="5A6E66"/>
                </a:solidFill>
                <a:latin typeface="Embedded IBM Plex Sans"/>
              </a:rPr>
              <a:t>4/4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620526" y="3635835"/>
            <a:ext cx="916985" cy="8128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false" i="false" u="none" strike="noStrike">
                <a:solidFill>
                  <a:srgbClr val="174538"/>
                </a:solidFill>
                <a:ea typeface="Embedded IBM Plex Sans"/>
              </a:rPr>
              <a:t>😟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1264336" y="3635836"/>
            <a:ext cx="916985" cy="8128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false" i="false" u="none" strike="noStrike">
                <a:solidFill>
                  <a:srgbClr val="174538"/>
                </a:solidFill>
                <a:ea typeface="Embedded IBM Plex Sans"/>
              </a:rPr>
              <a:t>🤐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620526" y="8473931"/>
            <a:ext cx="916985" cy="8128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false" i="false" u="none" strike="noStrike">
                <a:solidFill>
                  <a:srgbClr val="174538"/>
                </a:solidFill>
                <a:latin typeface="Embedded IBM Plex Sans"/>
              </a:rPr>
              <a:t>⌛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1264336" y="8473931"/>
            <a:ext cx="916985" cy="8128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571" b="false" i="false" u="none" strike="noStrike">
                <a:solidFill>
                  <a:srgbClr val="174538"/>
                </a:solidFill>
                <a:ea typeface="Embedded IBM Plex Sans"/>
              </a:rPr>
              <a:t>📉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580575" y="339306"/>
            <a:ext cx="23222849" cy="13037389"/>
          </a:xfrm>
          <a:prstGeom prst="rect">
            <a:avLst/>
          </a:prstGeom>
          <a:effectLst>
            <a:outerShdw algn="ctr" blurRad="14667062" dir="5400000" dist="1629673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80572" y="326572"/>
            <a:ext cx="23222855" cy="1095344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2772571" y="3055264"/>
            <a:ext cx="9869714" cy="7257142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1741715" y="1294191"/>
            <a:ext cx="24035656" cy="986971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978" b="true" i="false" u="none" strike="noStrike">
                <a:solidFill>
                  <a:srgbClr val="174538"/>
                </a:solidFill>
                <a:latin typeface="Embedded IBM Plex Serif"/>
              </a:rPr>
              <a:t>The Role of a Project Manager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41715" y="3055264"/>
            <a:ext cx="9869714" cy="1016000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564" b="false" i="false" u="none" strike="noStrike">
                <a:solidFill>
                  <a:srgbClr val="2C4A3E"/>
                </a:solidFill>
                <a:latin typeface="Embedded IBM Plex Sans"/>
              </a:rPr>
              <a:t>The PM manages the </a:t>
            </a:r>
            <a:r>
              <a:rPr lang="en-US" sz="2564" b="true" i="false" u="none" strike="noStrike">
                <a:solidFill>
                  <a:srgbClr val="2C4A3E"/>
                </a:solidFill>
                <a:latin typeface="Embedded IBM Plex Sans"/>
              </a:rPr>
              <a:t>project</a:t>
            </a:r>
            <a:r>
              <a:rPr lang="en-US" sz="2564" b="false" i="false" u="none" strike="noStrike">
                <a:solidFill>
                  <a:srgbClr val="2C4A3E"/>
                </a:solidFill>
                <a:latin typeface="Embedded IBM Plex Sans"/>
              </a:rPr>
              <a:t> itself, coordinating resources rather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564" b="false" i="false" u="none" strike="noStrike">
                <a:solidFill>
                  <a:srgbClr val="2C4A3E"/>
                </a:solidFill>
                <a:latin typeface="Embedded IBM Plex Sans"/>
              </a:rPr>
              <a:t>than necessarily writing code.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41715" y="4651836"/>
            <a:ext cx="11350171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• Team Coordination &amp; Leadership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41715" y="5125960"/>
            <a:ext cx="11350171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• Client Communication &amp; Stakeholders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41715" y="5600095"/>
            <a:ext cx="11350171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• Budget Tracking &amp; Risk Mitigation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41715" y="6074231"/>
            <a:ext cx="11350171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174538"/>
                </a:solidFill>
                <a:latin typeface="Embedded IBM Plex Sans"/>
              </a:rPr>
              <a:t>• Quality Monitoring &amp; Scheduling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017838" y="559836"/>
            <a:ext cx="22348324" cy="12596329"/>
          </a:xfrm>
          <a:prstGeom prst="rect">
            <a:avLst/>
          </a:prstGeom>
          <a:effectLst>
            <a:outerShdw algn="ctr" blurRad="14627994" dir="5400000" dist="1625332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555102" y="1119674"/>
            <a:ext cx="21273796" cy="1147665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1063288" y="5012878"/>
            <a:ext cx="2257425" cy="760445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4673815" y="6790356"/>
            <a:ext cx="15036370" cy="1436914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081" b="true" i="false" u="none" strike="noStrike">
                <a:solidFill>
                  <a:srgbClr val="174538"/>
                </a:solidFill>
                <a:latin typeface="Embedded IBM Plex Serif"/>
              </a:rPr>
              <a:t>Knowledge Areas &amp; Scope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333919" y="5162168"/>
            <a:ext cx="1716162" cy="461865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174538"/>
                </a:solidFill>
                <a:latin typeface="Embedded IBM Plex Sans"/>
              </a:rPr>
              <a:t>Section 02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017838" y="559836"/>
            <a:ext cx="22348324" cy="12596329"/>
          </a:xfrm>
          <a:prstGeom prst="rect">
            <a:avLst/>
          </a:prstGeom>
          <a:effectLst>
            <a:outerShdw algn="ctr" blurRad="14627994" dir="5400000" dist="1625332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95266" y="559837"/>
            <a:ext cx="22393469" cy="8392886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103568" y="4231440"/>
            <a:ext cx="13174824" cy="2985796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105608" y="4231439"/>
            <a:ext cx="5150498" cy="3797559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868816" y="5329341"/>
            <a:ext cx="622041" cy="622041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2114939" y="1492898"/>
            <a:ext cx="23177240" cy="951722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64" b="true" i="false" u="none" strike="noStrike">
                <a:solidFill>
                  <a:srgbClr val="174538"/>
                </a:solidFill>
                <a:latin typeface="Embedded IBM Plex Serif"/>
              </a:rPr>
              <a:t>Work Breakdown Structure (WBS)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00131" y="5593709"/>
            <a:ext cx="4785671" cy="194076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26" b="false" i="false" u="none" strike="noStrike">
                <a:solidFill>
                  <a:srgbClr val="174538"/>
                </a:solidFill>
                <a:latin typeface="Embedded IBM Plex Sans"/>
              </a:rPr>
              <a:t>• Student Module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26" b="false" i="false" u="none" strike="noStrike">
                <a:solidFill>
                  <a:srgbClr val="174538"/>
                </a:solidFill>
                <a:latin typeface="Embedded IBM Plex Sans"/>
              </a:rPr>
              <a:t>• Recruiter Module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26" b="false" i="false" u="none" strike="noStrike">
                <a:solidFill>
                  <a:srgbClr val="174538"/>
                </a:solidFill>
                <a:latin typeface="Embedded IBM Plex Sans"/>
              </a:rPr>
              <a:t>• Admin Dashboard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26" b="false" i="false" u="none" strike="noStrike">
                <a:solidFill>
                  <a:srgbClr val="174538"/>
                </a:solidFill>
                <a:latin typeface="Embedded IBM Plex Sans"/>
              </a:rPr>
              <a:t>• Reports Engine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14940" y="3191076"/>
            <a:ext cx="16095305" cy="489857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755" b="false" i="false" u="none" strike="noStrike">
                <a:solidFill>
                  <a:srgbClr val="2C4A3E"/>
                </a:solidFill>
                <a:latin typeface="Embedded IBM Plex Sans"/>
              </a:rPr>
              <a:t>Decomposing a project into manageable work packages for better estimation.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98092" y="4725958"/>
            <a:ext cx="14013647" cy="587829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306" b="false" i="false" u="none" strike="noStrike">
                <a:solidFill>
                  <a:srgbClr val="174538"/>
                </a:solidFill>
                <a:latin typeface="Embedded IBM Plex Serif"/>
              </a:rPr>
              <a:t>Student Module Details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600131" y="4725957"/>
            <a:ext cx="4785671" cy="587829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306" b="false" i="false" u="none" strike="noStrike">
                <a:solidFill>
                  <a:srgbClr val="174538"/>
                </a:solidFill>
                <a:latin typeface="Embedded IBM Plex Serif"/>
              </a:rPr>
              <a:t>Placement Portal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98090" y="5593709"/>
            <a:ext cx="6845870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174538"/>
                </a:solidFill>
                <a:latin typeface="Embedded IBM Plex Sans"/>
              </a:rPr>
              <a:t>• Registration Flow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830939" y="5593709"/>
            <a:ext cx="6845870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174538"/>
                </a:solidFill>
                <a:latin typeface="Embedded IBM Plex Sans"/>
              </a:rPr>
              <a:t>• Resume Upload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98090" y="6298163"/>
            <a:ext cx="6845870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174538"/>
                </a:solidFill>
                <a:latin typeface="Embedded IBM Plex Sans"/>
              </a:rPr>
              <a:t>• Profile Editing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830939" y="6298164"/>
            <a:ext cx="6845870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174538"/>
                </a:solidFill>
                <a:latin typeface="Embedded IBM Plex Sans"/>
              </a:rPr>
              <a:t>• Job Applications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017838" y="559836"/>
            <a:ext cx="22348324" cy="12596329"/>
          </a:xfrm>
          <a:prstGeom prst="rect">
            <a:avLst/>
          </a:prstGeom>
          <a:effectLst>
            <a:outerShdw algn="ctr" blurRad="14627994" dir="5400000" dist="1625332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95266" y="559837"/>
            <a:ext cx="22393469" cy="1119207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114939" y="3191076"/>
            <a:ext cx="20154122" cy="7627775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348204" y="5798976"/>
            <a:ext cx="19687592" cy="1866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348204" y="7394508"/>
            <a:ext cx="19687592" cy="18661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348204" y="8990051"/>
            <a:ext cx="19687592" cy="18661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2114939" y="1492898"/>
            <a:ext cx="23177240" cy="951722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64" b="true" i="false" u="none" strike="noStrike">
                <a:solidFill>
                  <a:srgbClr val="174538"/>
                </a:solidFill>
                <a:latin typeface="Embedded IBM Plex Serif"/>
              </a:rPr>
              <a:t>Risk &amp; Mitigation Strategies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14735" y="3610953"/>
            <a:ext cx="10783855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5A6E66"/>
                </a:solidFill>
                <a:latin typeface="Embedded IBM Plex Sans"/>
              </a:rPr>
              <a:t>IDENTIFIED RISK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91999" y="3610954"/>
            <a:ext cx="10783855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5A6E66"/>
                </a:solidFill>
                <a:latin typeface="Embedded IBM Plex Sans"/>
              </a:rPr>
              <a:t>MITIGATION STRATEGY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14736" y="4781938"/>
            <a:ext cx="10247345" cy="4572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Developer resignation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658531" y="4781939"/>
            <a:ext cx="10247345" cy="4572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Maintain backup resources &amp; docs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14735" y="6377471"/>
            <a:ext cx="10247345" cy="4572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Requirement changes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658531" y="6377471"/>
            <a:ext cx="10247345" cy="4572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Formal change control process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814735" y="7973014"/>
            <a:ext cx="10247345" cy="4572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Server/Infrastructure failure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658531" y="7973015"/>
            <a:ext cx="10247345" cy="4572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Redundancy &amp; cloud backups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14735" y="9568547"/>
            <a:ext cx="10247345" cy="4572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Budget constraints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658531" y="9568548"/>
            <a:ext cx="10247345" cy="4572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false" i="false" u="none" strike="noStrike">
                <a:solidFill>
                  <a:srgbClr val="174538"/>
                </a:solidFill>
                <a:latin typeface="Embedded IBM Plex Sans"/>
              </a:rPr>
              <a:t>Phased delivery &amp; prioritization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9911508">
            <a:off x="10498361" y="-1808001"/>
            <a:ext cx="65579005" cy="101583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017838" y="559836"/>
            <a:ext cx="22348324" cy="12596329"/>
          </a:xfrm>
          <a:prstGeom prst="rect">
            <a:avLst/>
          </a:prstGeom>
          <a:effectLst>
            <a:outerShdw algn="ctr" blurRad="14627994" dir="5400000" dist="1625332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95266" y="559837"/>
            <a:ext cx="22393469" cy="8747449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114939" y="3191076"/>
            <a:ext cx="9890449" cy="5183155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2378613" y="3191077"/>
            <a:ext cx="9890449" cy="5183155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2674776" y="5201816"/>
            <a:ext cx="8770775" cy="2612571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60" b="false" i="false" u="none" strike="noStrike">
                <a:solidFill>
                  <a:srgbClr val="174538"/>
                </a:solidFill>
                <a:latin typeface="Embedded IBM Plex Sans"/>
              </a:rPr>
              <a:t>• Fixed Scope early on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60" b="false" i="false" u="none" strike="noStrike">
                <a:solidFill>
                  <a:srgbClr val="174538"/>
                </a:solidFill>
                <a:latin typeface="Embedded IBM Plex Sans"/>
              </a:rPr>
              <a:t>• Single final delivery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60" b="false" i="false" u="none" strike="noStrike">
                <a:solidFill>
                  <a:srgbClr val="174538"/>
                </a:solidFill>
                <a:latin typeface="Embedded IBM Plex Sans"/>
              </a:rPr>
              <a:t>• Late customer feedback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60" b="false" i="false" u="none" strike="noStrike">
                <a:solidFill>
                  <a:srgbClr val="174538"/>
                </a:solidFill>
                <a:latin typeface="Embedded IBM Plex Sans"/>
              </a:rPr>
              <a:t>• Best for stable projects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938449" y="5201816"/>
            <a:ext cx="8770775" cy="2612571"/>
          </a:xfrm>
          <a:prstGeom prst="rect">
            <a:avLst/>
          </a:prstGeom>
        </p:spPr>
        <p:txBody>
          <a:bodyPr anchor="t" rtlCol="false" tIns="0" lIns="0" bIns="0" rIns="0" wrap="squar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60" b="false" i="false" u="none" strike="noStrike">
                <a:solidFill>
                  <a:srgbClr val="174538"/>
                </a:solidFill>
                <a:latin typeface="Embedded IBM Plex Sans"/>
              </a:rPr>
              <a:t>• Flexible, evolving scope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60" b="false" i="false" u="none" strike="noStrike">
                <a:solidFill>
                  <a:srgbClr val="174538"/>
                </a:solidFill>
                <a:latin typeface="Embedded IBM Plex Sans"/>
              </a:rPr>
              <a:t>• Frequent small deliveries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60" b="false" i="false" u="none" strike="noStrike">
                <a:solidFill>
                  <a:srgbClr val="174538"/>
                </a:solidFill>
                <a:latin typeface="Embedded IBM Plex Sans"/>
              </a:rPr>
              <a:t>• Continuous feedback loops</a:t>
            </a:r>
          </a:p>
          <a:p>
            <a:pPr fontAlgn="base" marL="0" algn="l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260" b="false" i="false" u="none" strike="noStrike">
                <a:solidFill>
                  <a:srgbClr val="174538"/>
                </a:solidFill>
                <a:latin typeface="Embedded IBM Plex Sans"/>
              </a:rPr>
              <a:t>• Best for dynamic IT projects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14939" y="1492898"/>
            <a:ext cx="23177240" cy="951722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64" b="true" i="false" u="none" strike="noStrike">
                <a:solidFill>
                  <a:srgbClr val="174538"/>
                </a:solidFill>
                <a:latin typeface="Embedded IBM Plex Serif"/>
              </a:rPr>
              <a:t>Methodology Comparison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74776" y="3750913"/>
            <a:ext cx="10086392" cy="6531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73" b="true" i="false" u="none" strike="noStrike">
                <a:solidFill>
                  <a:srgbClr val="174538"/>
                </a:solidFill>
                <a:latin typeface="Embedded IBM Plex Serif"/>
              </a:rPr>
              <a:t>Waterfall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938449" y="3750913"/>
            <a:ext cx="10086392" cy="6531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73" b="true" i="false" u="none" strike="noStrike">
                <a:solidFill>
                  <a:srgbClr val="174538"/>
                </a:solidFill>
                <a:latin typeface="Embedded IBM Plex Serif"/>
              </a:rPr>
              <a:t>Agile / Scrum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erif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674776" y="4404056"/>
            <a:ext cx="10086392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5A6E66"/>
                </a:solidFill>
                <a:latin typeface="Embedded IBM Plex Sans"/>
              </a:rPr>
              <a:t>Sequential / Traditional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938449" y="4404056"/>
            <a:ext cx="10086392" cy="42454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  <a:p>
            <a:pPr fontAlgn="base" mar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false" i="false" u="none" strike="noStrike">
                <a:solidFill>
                  <a:srgbClr val="5A6E66"/>
                </a:solidFill>
                <a:latin typeface="Embedded IBM Plex Sans"/>
              </a:rPr>
              <a:t>Iterative / Modern</a:t>
            </a:r>
          </a:p>
          <a:p>
            <a:pPr algn="l" mar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BM Plex Sans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-8491806">
            <a:off x="8752506" y="14801115"/>
            <a:ext cx="28049544" cy="79651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722178" y="326573"/>
            <a:ext cx="22939645" cy="13062854"/>
          </a:xfrm>
          <a:prstGeom prst="rect">
            <a:avLst/>
          </a:prstGeom>
          <a:effectLst>
            <a:outerShdw algn="ctr" blurRad="11469822" dir="5400000" dist="1274424" sx="100000" sy="100000">
              <a:srgbClr val="000000">
                <a:alpha val="30196"/>
              </a:srgbClr>
            </a:outerShdw>
          </a:effectLst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161143" y="907143"/>
            <a:ext cx="22061714" cy="11901715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6651859" y="4332528"/>
            <a:ext cx="11079979" cy="16256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142" b="true" i="false" u="none" strike="noStrike">
                <a:solidFill>
                  <a:srgbClr val="FFFCF7"/>
                </a:solidFill>
                <a:latin typeface="Embedded IBM Plex Serif"/>
              </a:rPr>
              <a:t>Thank You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651859" y="6345157"/>
            <a:ext cx="11079979" cy="6096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428" b="false" i="false" u="none" strike="noStrike">
                <a:solidFill>
                  <a:srgbClr val="E8F5C8"/>
                </a:solidFill>
                <a:latin typeface="Embedded IBM Plex Sans"/>
              </a:rPr>
              <a:t>Proactive planning is the key to software success.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435580" y="1874762"/>
            <a:ext cx="5155913" cy="474133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D1D7D1"/>
                </a:solidFill>
                <a:latin typeface="Embedded IBM Plex Sans"/>
              </a:rPr>
              <a:t>Course: Software Engineering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02699" y="11434842"/>
            <a:ext cx="6532956" cy="406400"/>
          </a:xfrm>
          <a:prstGeom prst="rect">
            <a:avLst/>
          </a:prstGeom>
        </p:spPr>
        <p:txBody>
          <a:bodyPr anchor="ctr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false" i="false" u="none" strike="noStrike">
                <a:solidFill>
                  <a:srgbClr val="94AF8E"/>
                </a:solidFill>
                <a:latin typeface="Embedded IBM Plex Sans"/>
              </a:rPr>
              <a:t>© 2026 Project Management Fundamentals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04381" y="8909348"/>
            <a:ext cx="3556665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FFFCF7"/>
                </a:solidFill>
                <a:latin typeface="Embedded IBM Plex Sans"/>
              </a:rPr>
              <a:t>Jira &amp; Azure DevOps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504381" y="8406191"/>
            <a:ext cx="3556665" cy="4064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false" i="false" u="none" strike="noStrike">
                <a:solidFill>
                  <a:srgbClr val="E8F5C8"/>
                </a:solidFill>
                <a:latin typeface="Embedded IBM Plex Sans"/>
              </a:rPr>
              <a:t>TOOLS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78349" y="8909348"/>
            <a:ext cx="2450163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FFFCF7"/>
                </a:solidFill>
                <a:latin typeface="Embedded IBM Plex Sans"/>
              </a:rPr>
              <a:t>PMBOK Guide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78349" y="8406191"/>
            <a:ext cx="2450163" cy="4064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false" i="false" u="none" strike="noStrike">
                <a:solidFill>
                  <a:srgbClr val="E8F5C8"/>
                </a:solidFill>
                <a:latin typeface="Embedded IBM Plex Sans"/>
              </a:rPr>
              <a:t>RESOURCES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650522" y="8909348"/>
            <a:ext cx="2241520" cy="474133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66" b="false" i="false" u="none" strike="noStrike">
                <a:solidFill>
                  <a:srgbClr val="FFFCF7"/>
                </a:solidFill>
                <a:latin typeface="Embedded IBM Plex Sans"/>
              </a:rPr>
              <a:t>Q&amp;A Session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650522" y="8406191"/>
            <a:ext cx="2241520" cy="406400"/>
          </a:xfrm>
          <a:prstGeom prst="rect">
            <a:avLst/>
          </a:prstGeom>
        </p:spPr>
        <p:txBody>
          <a:bodyPr anchor="t" rtlCol="false" tIns="0" lIns="0" bIns="0" rIns="0" wrap="none"/>
          <a:lstStyle/>
          <a:p>
            <a:pPr fontAlgn="base" marL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85" b="false" i="false" u="none" strike="noStrike">
                <a:solidFill>
                  <a:srgbClr val="E8F5C8"/>
                </a:solidFill>
                <a:latin typeface="Embedded IBM Plex Sans"/>
              </a:rPr>
              <a:t>CONTACT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