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7498080" y="0"/>
            <a:ext cx="4693615" cy="68580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" name="Shape 2"/>
          <p:cNvSpPr/>
          <p:nvPr/>
        </p:nvSpPr>
        <p:spPr>
          <a:xfrm>
            <a:off x="7818120" y="73152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23960" y="73152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29800" y="73152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35640" y="73152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18120" y="265176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823960" y="265176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29800" y="265176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835640" y="265176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18120" y="448056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823960" y="448056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829800" y="4480560"/>
            <a:ext cx="868680" cy="169164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835640" y="4480560"/>
            <a:ext cx="868680" cy="169164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18320" y="2743200"/>
            <a:ext cx="1417320" cy="14173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9418320" y="29260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0292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 ·  MODULE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2920" y="1755648"/>
            <a:ext cx="64922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Management</a:t>
            </a:r>
            <a:endParaRPr lang="en-US" sz="5200" dirty="0"/>
          </a:p>
        </p:txBody>
      </p:sp>
      <p:sp>
        <p:nvSpPr>
          <p:cNvPr id="20" name="Text 18"/>
          <p:cNvSpPr/>
          <p:nvPr/>
        </p:nvSpPr>
        <p:spPr>
          <a:xfrm>
            <a:off x="502920" y="3886200"/>
            <a:ext cx="6309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DE8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Managing Uncertainty in Projects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02920" y="4407408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Identifying, assessing, prioritising, and responding to project risks — from register to contingency.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45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Objectives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MAP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05840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76072" y="1115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76072" y="1408176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 risk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325880" y="1115568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what a project risk is and why it matters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55080" y="1005840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519672" y="1115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19672" y="1408176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vs Issue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269480" y="1115568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between a risk and an active problem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2048256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76072" y="215798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76072" y="245059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risks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325880" y="2157984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structured techniques to surface what could go wrong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55080" y="2048256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519672" y="215798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519672" y="245059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 P × I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269480" y="2157984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probability, impact, and calculate a risk score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11480" y="3090672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76072" y="3200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76072" y="349300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Register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325880" y="320040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and maintain the central risk log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355080" y="3090672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519672" y="3200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19672" y="349300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Responses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7269480" y="320040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appropriate strategies: Avoid, Mitigate, Transfer, Accept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11480" y="4133088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76072" y="424281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76072" y="4535424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Mitigation &amp; Contingency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1325880" y="4242816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before and after a risk occurs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55080" y="4133088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519672" y="424281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519672" y="4535424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Residual &amp; Secondary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7269480" y="4242816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risks that survive or are created by responses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411480" y="5175504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76072" y="52852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576072" y="557784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</a:t>
            </a:r>
            <a:endParaRPr lang="en-US" sz="1700" dirty="0"/>
          </a:p>
        </p:txBody>
      </p:sp>
      <p:sp>
        <p:nvSpPr>
          <p:cNvPr id="42" name="Text 40"/>
          <p:cNvSpPr/>
          <p:nvPr/>
        </p:nvSpPr>
        <p:spPr>
          <a:xfrm>
            <a:off x="1325880" y="5285232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risk management alive throughout the project lifecycle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355080" y="5175504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6519672" y="52852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6519672" y="557784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Opportunities</a:t>
            </a:r>
            <a:endParaRPr lang="en-US" sz="1700" dirty="0"/>
          </a:p>
        </p:txBody>
      </p:sp>
      <p:sp>
        <p:nvSpPr>
          <p:cNvPr id="46" name="Text 44"/>
          <p:cNvSpPr/>
          <p:nvPr/>
        </p:nvSpPr>
        <p:spPr>
          <a:xfrm>
            <a:off x="7269480" y="5285232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 that positive uncertainty is also a risk to manage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8" name="Text 46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45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CONCEPT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 Project Risk?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1338560" cy="123444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2763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= Uncertainty that can affect project objectives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58368" y="212140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risk is an uncertain event or condition that, if it occurs, can have a positive or negative effect on the project.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11480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1480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350008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350008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2487168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487168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4288536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88536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4425696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25696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227064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27064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3" name="Text 21"/>
          <p:cNvSpPr/>
          <p:nvPr/>
        </p:nvSpPr>
        <p:spPr>
          <a:xfrm>
            <a:off x="6364224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64224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65592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65592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7" name="Text 25"/>
          <p:cNvSpPr/>
          <p:nvPr/>
        </p:nvSpPr>
        <p:spPr>
          <a:xfrm>
            <a:off x="8302752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302752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10104120" y="2944368"/>
            <a:ext cx="1783080" cy="137160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04120" y="2944368"/>
            <a:ext cx="17830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1" name="Text 29"/>
          <p:cNvSpPr/>
          <p:nvPr/>
        </p:nvSpPr>
        <p:spPr>
          <a:xfrm>
            <a:off x="10241280" y="309067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241280" y="3401568"/>
            <a:ext cx="1508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Objectives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411480" y="4553712"/>
            <a:ext cx="11338560" cy="128016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34" name="Text 32"/>
          <p:cNvSpPr/>
          <p:nvPr/>
        </p:nvSpPr>
        <p:spPr>
          <a:xfrm>
            <a:off x="658368" y="4681728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WORD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58368" y="4974336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UNCERTAINTY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45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is Not Always Bad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UNCERTAINTY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5440680" cy="512064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051560"/>
            <a:ext cx="5440680" cy="10972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234440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62763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Negative risk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40080" y="224028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that could harm the project.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2852928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Increases cost or delays schedule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332841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Reduces quality or performance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380390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Jeopardises project objectives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" y="4279392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Must be actively managed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291072" y="1051560"/>
            <a:ext cx="5440680" cy="512064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91072" y="1051560"/>
            <a:ext cx="544068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0528" y="1234440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10528" y="162763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Positive risk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510528" y="2240280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that could benefit the project.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10528" y="2852928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Reduces cost or compresses schedule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10528" y="332841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Improves quality or performance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10528" y="380390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Advances project goals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510528" y="4279392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Should also be actively managed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11480" y="5623560"/>
            <a:ext cx="11320272" cy="594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40080" y="574243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828800" y="5742432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automation could reduce development time by 30% — this is an opportunity, not a threat.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9" name="Text 27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45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vs Issue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DISTINCTION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5715000" cy="50292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051560"/>
            <a:ext cx="5715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263640" y="987552"/>
            <a:ext cx="5532120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6263640" y="1051560"/>
            <a:ext cx="5532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ISSUE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11480" y="1508760"/>
            <a:ext cx="571500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160020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happen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63640" y="1508760"/>
            <a:ext cx="553212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1600200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happened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11480" y="2258568"/>
            <a:ext cx="5715000" cy="713232"/>
          </a:xfrm>
          <a:prstGeom prst="rect">
            <a:avLst/>
          </a:prstGeom>
          <a:solidFill>
            <a:srgbClr val="F0F4F5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2350008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uncertainty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63640" y="2258568"/>
            <a:ext cx="5532120" cy="713232"/>
          </a:xfrm>
          <a:prstGeom prst="rect">
            <a:avLst/>
          </a:prstGeom>
          <a:solidFill>
            <a:srgbClr val="F0F4F5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2350008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problem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11480" y="3008376"/>
            <a:ext cx="571500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3099816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matters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263640" y="3008376"/>
            <a:ext cx="553212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099816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no longer matters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11480" y="3758184"/>
            <a:ext cx="5715000" cy="713232"/>
          </a:xfrm>
          <a:prstGeom prst="rect">
            <a:avLst/>
          </a:prstGeom>
          <a:solidFill>
            <a:srgbClr val="F0F4F5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3849624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through risk response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63640" y="3758184"/>
            <a:ext cx="5532120" cy="713232"/>
          </a:xfrm>
          <a:prstGeom prst="rect">
            <a:avLst/>
          </a:prstGeom>
          <a:solidFill>
            <a:srgbClr val="F0F4F5"/>
          </a:solidFill>
          <a:ln/>
        </p:spPr>
      </p:sp>
      <p:sp>
        <p:nvSpPr>
          <p:cNvPr id="26" name="Text 24"/>
          <p:cNvSpPr/>
          <p:nvPr/>
        </p:nvSpPr>
        <p:spPr>
          <a:xfrm>
            <a:off x="6446520" y="3849624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through issue resolution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11480" y="4507992"/>
            <a:ext cx="571500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94360" y="4599432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Logged in Risk Register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63640" y="4507992"/>
            <a:ext cx="5532120" cy="71323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446520" y="4599432"/>
            <a:ext cx="5166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Logged in Issue Log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11480" y="5257800"/>
            <a:ext cx="11338560" cy="93268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468112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→ What might happen?    |    Issue → What has happened?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4" name="Text 3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/  45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./illustrations/decision-poi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&amp; REFLECT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521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or Issue? The PM's most common existential crisis.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/  45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→ Issue: The Transition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600200"/>
            <a:ext cx="365760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600200"/>
            <a:ext cx="365760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" y="18105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12648" y="217627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may leave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12648" y="29443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may leave during the development phase.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Probability: 3/5  |  Impact: 5/5  |  Score: 15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43400" y="1600200"/>
            <a:ext cx="365760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2" name="Shape 10"/>
          <p:cNvSpPr/>
          <p:nvPr/>
        </p:nvSpPr>
        <p:spPr>
          <a:xfrm>
            <a:off x="4343400" y="1600200"/>
            <a:ext cx="3657600" cy="128016"/>
          </a:xfrm>
          <a:prstGeom prst="rect">
            <a:avLst/>
          </a:prstGeom>
          <a:solidFill>
            <a:srgbClr val="FDE68A"/>
          </a:solidFill>
          <a:ln/>
        </p:spPr>
      </p:sp>
      <p:sp>
        <p:nvSpPr>
          <p:cNvPr id="13" name="Text 11"/>
          <p:cNvSpPr/>
          <p:nvPr/>
        </p:nvSpPr>
        <p:spPr>
          <a:xfrm>
            <a:off x="4544568" y="18105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DE6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TRIGGER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44568" y="217627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Warning sign appears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544568" y="29443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submits notice or interview activity is detected.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trigger — risk is about to materialise.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275320" y="1600200"/>
            <a:ext cx="365760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8275320" y="1600200"/>
            <a:ext cx="365760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18" name="Text 16"/>
          <p:cNvSpPr/>
          <p:nvPr/>
        </p:nvSpPr>
        <p:spPr>
          <a:xfrm>
            <a:off x="8476488" y="18105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ISSUE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76488" y="217627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has resigned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476488" y="2944368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uncertain event has now occurred.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is irrelevant — this is an active problem.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11480" y="5897880"/>
            <a:ext cx="11338560" cy="6858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" y="603504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— At what precise moment did the risk become an issue?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/  45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Do Projects Have Risks?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OF UNCERTAINTY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operate in conditions of uncertainty. The more uncertainty, the greater the need for active risk management.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1480" y="1600200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600200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612648" y="172821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technology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12648" y="2130552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Unproven tools introduce unknown failure modes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43400" y="1600200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43400" y="1600200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4544568" y="172821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Limited information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544568" y="2130552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made with incomplete data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75320" y="1600200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75320" y="1600200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8476488" y="172821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Changing requirements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76488" y="2130552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creep opens new risk windows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11480" y="3026664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11480" y="3026664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2" name="Text 20"/>
          <p:cNvSpPr/>
          <p:nvPr/>
        </p:nvSpPr>
        <p:spPr>
          <a:xfrm>
            <a:off x="612648" y="315468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Limited resources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12648" y="3557016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on budget, people, or time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343400" y="3026664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343400" y="3026664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4544568" y="315468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Tight deadlines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4544568" y="3557016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Compressed schedules reduce tolerance for delays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8275320" y="3026664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275320" y="3026664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0" name="Text 28"/>
          <p:cNvSpPr/>
          <p:nvPr/>
        </p:nvSpPr>
        <p:spPr>
          <a:xfrm>
            <a:off x="8476488" y="315468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 dependencies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8476488" y="3557016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Key-person reliance creates fragile single points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11480" y="4453128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11480" y="4453128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4" name="Text 32"/>
          <p:cNvSpPr/>
          <p:nvPr/>
        </p:nvSpPr>
        <p:spPr>
          <a:xfrm>
            <a:off x="612648" y="4581144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Vendor dependencies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612648" y="49834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suppliers add variability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4343400" y="4453128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343400" y="4453128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8" name="Text 36"/>
          <p:cNvSpPr/>
          <p:nvPr/>
        </p:nvSpPr>
        <p:spPr>
          <a:xfrm>
            <a:off x="4544568" y="4581144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Regulatory changes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4544568" y="49834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laws can invalidate plans mid-project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8275320" y="4453128"/>
            <a:ext cx="3749040" cy="12984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275320" y="4453128"/>
            <a:ext cx="73152" cy="12984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42" name="Text 40"/>
          <p:cNvSpPr/>
          <p:nvPr/>
        </p:nvSpPr>
        <p:spPr>
          <a:xfrm>
            <a:off x="8476488" y="4581144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 changes</a:t>
            </a:r>
            <a:endParaRPr lang="en-US" sz="1700" dirty="0"/>
          </a:p>
        </p:txBody>
      </p:sp>
      <p:sp>
        <p:nvSpPr>
          <p:cNvPr id="43" name="Text 41"/>
          <p:cNvSpPr/>
          <p:nvPr/>
        </p:nvSpPr>
        <p:spPr>
          <a:xfrm>
            <a:off x="8476488" y="49834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behaviour or competition shifts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5" name="Text 4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/  45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TAXONOMY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Sources of Project Risk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5623560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562356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792224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240280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23113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734056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724912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227832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218688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3721608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712464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0080" y="4215384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206240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0080" y="4709160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470001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40080" y="5202936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5193792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40080" y="5696712"/>
            <a:ext cx="128016" cy="2743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5687568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changes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309360" y="1572768"/>
            <a:ext cx="5623560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6" name="Shape 24"/>
          <p:cNvSpPr/>
          <p:nvPr/>
        </p:nvSpPr>
        <p:spPr>
          <a:xfrm>
            <a:off x="6309360" y="1572768"/>
            <a:ext cx="562356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7" name="Text 25"/>
          <p:cNvSpPr/>
          <p:nvPr/>
        </p:nvSpPr>
        <p:spPr>
          <a:xfrm>
            <a:off x="6537960" y="1792224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537960" y="2240280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6812280" y="223113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Vendors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537960" y="2734056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1" name="Text 29"/>
          <p:cNvSpPr/>
          <p:nvPr/>
        </p:nvSpPr>
        <p:spPr>
          <a:xfrm>
            <a:off x="6812280" y="2724912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537960" y="3227832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3" name="Text 31"/>
          <p:cNvSpPr/>
          <p:nvPr/>
        </p:nvSpPr>
        <p:spPr>
          <a:xfrm>
            <a:off x="6812280" y="3218688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6537960" y="3721608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5" name="Text 33"/>
          <p:cNvSpPr/>
          <p:nvPr/>
        </p:nvSpPr>
        <p:spPr>
          <a:xfrm>
            <a:off x="6812280" y="3712464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Regulations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537960" y="4215384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7" name="Text 35"/>
          <p:cNvSpPr/>
          <p:nvPr/>
        </p:nvSpPr>
        <p:spPr>
          <a:xfrm>
            <a:off x="6812280" y="4206240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537960" y="4709160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9" name="Text 37"/>
          <p:cNvSpPr/>
          <p:nvPr/>
        </p:nvSpPr>
        <p:spPr>
          <a:xfrm>
            <a:off x="6812280" y="470001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6537960" y="5202936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1" name="Text 39"/>
          <p:cNvSpPr/>
          <p:nvPr/>
        </p:nvSpPr>
        <p:spPr>
          <a:xfrm>
            <a:off x="6812280" y="5193792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 environment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6537960" y="5696712"/>
            <a:ext cx="128016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3" name="Text 41"/>
          <p:cNvSpPr/>
          <p:nvPr/>
        </p:nvSpPr>
        <p:spPr>
          <a:xfrm>
            <a:off x="6812280" y="5687568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conditions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/  45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Categories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FRAMEWORK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0584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005840"/>
            <a:ext cx="2743200" cy="12801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1234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76072" y="175564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Technology failure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76072" y="232257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Integration problems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355848" y="100584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355848" y="1005840"/>
            <a:ext cx="274320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3520440" y="1234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3520440" y="175564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Delayed activities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20440" y="232257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Dependencies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00216" y="100584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300216" y="1005840"/>
            <a:ext cx="274320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6464808" y="1234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464808" y="175564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Budget overrun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64808" y="232257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Price increases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9244584" y="100584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244584" y="1005840"/>
            <a:ext cx="2743200" cy="128016"/>
          </a:xfrm>
          <a:prstGeom prst="rect">
            <a:avLst/>
          </a:prstGeom>
          <a:solidFill>
            <a:srgbClr val="5B7A9E"/>
          </a:solidFill>
          <a:ln/>
        </p:spPr>
      </p:sp>
      <p:sp>
        <p:nvSpPr>
          <p:cNvPr id="24" name="Text 22"/>
          <p:cNvSpPr/>
          <p:nvPr/>
        </p:nvSpPr>
        <p:spPr>
          <a:xfrm>
            <a:off x="9409176" y="1234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9409176" y="175564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Attrition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409176" y="232257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Skills shortage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11480" y="342900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11480" y="3429000"/>
            <a:ext cx="2743200" cy="128016"/>
          </a:xfrm>
          <a:prstGeom prst="rect">
            <a:avLst/>
          </a:prstGeom>
          <a:solidFill>
            <a:srgbClr val="8B6914"/>
          </a:solidFill>
          <a:ln/>
        </p:spPr>
      </p:sp>
      <p:sp>
        <p:nvSpPr>
          <p:cNvPr id="29" name="Text 27"/>
          <p:cNvSpPr/>
          <p:nvPr/>
        </p:nvSpPr>
        <p:spPr>
          <a:xfrm>
            <a:off x="576072" y="365760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Vendor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76072" y="417880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Supplier failure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76072" y="474573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Delivery delays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3355848" y="342900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355848" y="3429000"/>
            <a:ext cx="2743200" cy="128016"/>
          </a:xfrm>
          <a:prstGeom prst="rect">
            <a:avLst/>
          </a:prstGeom>
          <a:solidFill>
            <a:srgbClr val="7A4E5B"/>
          </a:solidFill>
          <a:ln/>
        </p:spPr>
      </p:sp>
      <p:sp>
        <p:nvSpPr>
          <p:cNvPr id="34" name="Text 32"/>
          <p:cNvSpPr/>
          <p:nvPr/>
        </p:nvSpPr>
        <p:spPr>
          <a:xfrm>
            <a:off x="3520440" y="365760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3520440" y="417880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Changing requirements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3520440" y="474573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Low adoption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300216" y="3429000"/>
            <a:ext cx="2743200" cy="226771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300216" y="3429000"/>
            <a:ext cx="274320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39" name="Text 37"/>
          <p:cNvSpPr/>
          <p:nvPr/>
        </p:nvSpPr>
        <p:spPr>
          <a:xfrm>
            <a:off x="6464808" y="365760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Regulatory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6464808" y="417880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New laws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6464808" y="4745736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Compliance requirements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3" name="Text 41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/  45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IDENTIFICATION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Identify Risks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481328"/>
            <a:ext cx="11338560" cy="96012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64208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prevent us from achieving the project objectives?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93192" y="2706624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6791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Brainstorming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834640" y="26791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group discovery sessions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36792" y="2706624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26791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778240" y="26791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One-on-one expert sessions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93192" y="340156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374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337413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Industry-standard risk libraries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336792" y="340156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537960" y="3374136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data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0" y="337413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project lessons and registers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93192" y="4096512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40690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SWOT Analysis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834640" y="4069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Strengths, Weaknesses, Opportunities, Threats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336792" y="4096512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4" name="Text 22"/>
          <p:cNvSpPr/>
          <p:nvPr/>
        </p:nvSpPr>
        <p:spPr>
          <a:xfrm>
            <a:off x="6537960" y="40690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Root-cause Analysis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778240" y="4069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underlying causes of potential failures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93192" y="4791456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764024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 Analysis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834640" y="4764024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every project assumption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336792" y="4791456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6537960" y="4764024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Analysis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778240" y="4764024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if" planning for key variables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393192" y="5486400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3" name="Text 31"/>
          <p:cNvSpPr/>
          <p:nvPr/>
        </p:nvSpPr>
        <p:spPr>
          <a:xfrm>
            <a:off x="594360" y="545896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Judgment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2834640" y="54589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in specialist knowledge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6336792" y="5486400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6" name="Text 34"/>
          <p:cNvSpPr/>
          <p:nvPr/>
        </p:nvSpPr>
        <p:spPr>
          <a:xfrm>
            <a:off x="6537960" y="545896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8778240" y="545896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organisation's prior experience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411480" y="5989320"/>
            <a:ext cx="11338560" cy="59436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39" name="Text 37"/>
          <p:cNvSpPr/>
          <p:nvPr/>
        </p:nvSpPr>
        <p:spPr>
          <a:xfrm>
            <a:off x="658368" y="610819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Important: Risk identification is continuous — it does not stop after the first workshop.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/  45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./illustrations/answer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 CHECK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521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"We didn't think that could happen." — Famous last words on every failed project.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/  45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Write a Good Risk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STATEMENT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24128"/>
            <a:ext cx="11338560" cy="1417320"/>
          </a:xfrm>
          <a:prstGeom prst="rect">
            <a:avLst/>
          </a:prstGeom>
          <a:solidFill>
            <a:srgbClr val="FEF2F2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024128"/>
            <a:ext cx="91440" cy="1417320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115214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8368" y="1463040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Database problem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" y="2029968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cause, no event, no impact. Impossible to act 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596896"/>
            <a:ext cx="11338560" cy="1417320"/>
          </a:xfrm>
          <a:prstGeom prst="rect">
            <a:avLst/>
          </a:prstGeom>
          <a:solidFill>
            <a:srgbClr val="FFFBEB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11480" y="2596896"/>
            <a:ext cx="91440" cy="1417320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" y="27249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8368" y="3035808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Database performance may deteriorate during peak usage.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8368" y="3602736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Identifies the event but lacks the causal chain.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" y="4169664"/>
            <a:ext cx="11338560" cy="1417320"/>
          </a:xfrm>
          <a:prstGeom prst="rect">
            <a:avLst/>
          </a:prstGeom>
          <a:solidFill>
            <a:srgbClr val="F0FDFA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" y="4169664"/>
            <a:ext cx="91440" cy="1417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" y="42976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58368" y="4608576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database performance deteriorates during peak usage, application response time may increase and negatively affect user experience and adoption.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58368" y="5175504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 → Risk Event → Impact. Fully actionable.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779008"/>
            <a:ext cx="11338560" cy="4114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3" name="Text 21"/>
          <p:cNvSpPr/>
          <p:nvPr/>
        </p:nvSpPr>
        <p:spPr>
          <a:xfrm>
            <a:off x="658368" y="5870448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 Cause  →  Risk Event  →  Impact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5" name="Text 2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/  45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ASSESSMENT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Probability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144475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= How likely is the risk to occur?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11480" y="1993392"/>
            <a:ext cx="9601200" cy="658368"/>
          </a:xfrm>
          <a:prstGeom prst="rect">
            <a:avLst/>
          </a:prstGeom>
          <a:solidFill>
            <a:srgbClr val="EF4444">
              <a:alpha val="7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48256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70432" y="2121408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70432" y="2432304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80–100%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1480" y="2761488"/>
            <a:ext cx="7680960" cy="658368"/>
          </a:xfrm>
          <a:prstGeom prst="rect">
            <a:avLst/>
          </a:prstGeom>
          <a:solidFill>
            <a:srgbClr val="F97316">
              <a:alpha val="7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816352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70432" y="2889504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170432" y="320040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60–79%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11480" y="3529584"/>
            <a:ext cx="5760720" cy="658368"/>
          </a:xfrm>
          <a:prstGeom prst="rect">
            <a:avLst/>
          </a:prstGeom>
          <a:solidFill>
            <a:srgbClr val="EAB308">
              <a:alpha val="75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35844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170432" y="365760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170432" y="3968496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40–59%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297680"/>
            <a:ext cx="3840480" cy="658368"/>
          </a:xfrm>
          <a:prstGeom prst="rect">
            <a:avLst/>
          </a:prstGeom>
          <a:solidFill>
            <a:srgbClr val="00A896">
              <a:alpha val="75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43525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70432" y="442569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170432" y="4736592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20–39%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11480" y="5065776"/>
            <a:ext cx="1920240" cy="658368"/>
          </a:xfrm>
          <a:prstGeom prst="rect">
            <a:avLst/>
          </a:prstGeom>
          <a:solidFill>
            <a:srgbClr val="22C55E">
              <a:alpha val="75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5120640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170432" y="519379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Low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170432" y="550468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0–19%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858000" y="1938528"/>
            <a:ext cx="4892040" cy="416052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8" name="Text 26"/>
          <p:cNvSpPr/>
          <p:nvPr/>
        </p:nvSpPr>
        <p:spPr>
          <a:xfrm>
            <a:off x="7059168" y="208483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059168" y="2487168"/>
            <a:ext cx="4480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7200" dirty="0"/>
          </a:p>
        </p:txBody>
      </p:sp>
      <p:sp>
        <p:nvSpPr>
          <p:cNvPr id="30" name="Text 28"/>
          <p:cNvSpPr/>
          <p:nvPr/>
        </p:nvSpPr>
        <p:spPr>
          <a:xfrm>
            <a:off x="7059168" y="3703320"/>
            <a:ext cx="4480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of vendor delay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059168" y="431596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Rating: 4 / High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059168" y="491947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Scales should match project context.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/  45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Impact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ASSESSMENT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= What happens if the risk occurs? Consider all affected dimensions.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572768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576072" y="1801368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252728" y="177393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52728" y="2231136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overrun, unplanned expenditure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43400" y="1572768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43400" y="1572768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4507992" y="1801368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184648" y="177393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184648" y="2231136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Delays, milestone slippage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75320" y="1572768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275320" y="1572768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8439912" y="1801368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◉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9116568" y="177393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9116568" y="2231136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deliverables, feature gaps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11480" y="3328416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332841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5" name="Text 23"/>
          <p:cNvSpPr/>
          <p:nvPr/>
        </p:nvSpPr>
        <p:spPr>
          <a:xfrm>
            <a:off x="576072" y="3557016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252728" y="352958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252728" y="39867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Defects, rework, performance drop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343400" y="3328416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343400" y="332841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0" name="Text 28"/>
          <p:cNvSpPr/>
          <p:nvPr/>
        </p:nvSpPr>
        <p:spPr>
          <a:xfrm>
            <a:off x="4507992" y="3557016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⚐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5184648" y="352958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Reputation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5184648" y="39867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satisfaction, brand trust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275320" y="3328416"/>
            <a:ext cx="3749040" cy="1600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8275320" y="332841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5" name="Text 33"/>
          <p:cNvSpPr/>
          <p:nvPr/>
        </p:nvSpPr>
        <p:spPr>
          <a:xfrm>
            <a:off x="8439912" y="3557016"/>
            <a:ext cx="594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9116568" y="352958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9116568" y="39867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speed, user experience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411480" y="5074920"/>
            <a:ext cx="11338560" cy="111556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9" name="Text 37"/>
          <p:cNvSpPr/>
          <p:nvPr/>
        </p:nvSpPr>
        <p:spPr>
          <a:xfrm>
            <a:off x="658368" y="51937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IMPACT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58368" y="54864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Risk: Payment gateway integration is delayed.  →  Impact: Product launch delayed by 3 weeks.</a:t>
            </a:r>
            <a:endParaRPr lang="en-US" sz="1800" dirty="0"/>
          </a:p>
        </p:txBody>
      </p:sp>
      <p:sp>
        <p:nvSpPr>
          <p:cNvPr id="41" name="Shape 3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2" name="Text 40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/  45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SCORING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 × Impact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1338560" cy="20574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27632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58368" y="1965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  ×  Impact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658368" y="26974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and widely used method for prioritising risks based on combined likelihood and consequence.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11480" y="3703320"/>
            <a:ext cx="2148840" cy="15087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" y="37673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84632" y="404164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84632" y="47365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770632" y="3977640"/>
            <a:ext cx="731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</a:t>
            </a:r>
            <a:endParaRPr lang="en-US" sz="4200" dirty="0"/>
          </a:p>
        </p:txBody>
      </p:sp>
      <p:sp>
        <p:nvSpPr>
          <p:cNvPr id="15" name="Shape 13"/>
          <p:cNvSpPr/>
          <p:nvPr/>
        </p:nvSpPr>
        <p:spPr>
          <a:xfrm>
            <a:off x="5129784" y="3703320"/>
            <a:ext cx="2148840" cy="15087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6" name="Text 14"/>
          <p:cNvSpPr/>
          <p:nvPr/>
        </p:nvSpPr>
        <p:spPr>
          <a:xfrm>
            <a:off x="5202936" y="37673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202936" y="404164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5202936" y="47365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488936" y="3977640"/>
            <a:ext cx="731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</a:t>
            </a:r>
            <a:endParaRPr lang="en-US" sz="4200" dirty="0"/>
          </a:p>
        </p:txBody>
      </p:sp>
      <p:sp>
        <p:nvSpPr>
          <p:cNvPr id="20" name="Shape 18"/>
          <p:cNvSpPr/>
          <p:nvPr/>
        </p:nvSpPr>
        <p:spPr>
          <a:xfrm>
            <a:off x="9848088" y="3703320"/>
            <a:ext cx="2148840" cy="15087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9921240" y="37673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921240" y="404164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4400" dirty="0"/>
          </a:p>
        </p:txBody>
      </p:sp>
      <p:sp>
        <p:nvSpPr>
          <p:cNvPr id="23" name="Text 21"/>
          <p:cNvSpPr/>
          <p:nvPr/>
        </p:nvSpPr>
        <p:spPr>
          <a:xfrm>
            <a:off x="9921240" y="47365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Priority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11480" y="5394960"/>
            <a:ext cx="11338560" cy="65836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" y="55595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score = Higher priority. Focus management attention and resources on the risks that matter most.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/  45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Probability–Impact Matrix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PRIORITISATION TOOL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011680" y="64008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→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011680" y="694944"/>
            <a:ext cx="1719072" cy="3474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2011680" y="694944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Low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730752" y="694944"/>
            <a:ext cx="1719072" cy="3474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3730752" y="694944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49824" y="694944"/>
            <a:ext cx="1719072" cy="3474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5449824" y="694944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168896" y="694944"/>
            <a:ext cx="1719072" cy="3474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7168896" y="694944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887968" y="694944"/>
            <a:ext cx="1719072" cy="3474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8887968" y="694944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11480" y="1078992"/>
            <a:ext cx="1536192" cy="82296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19" name="Text 17"/>
          <p:cNvSpPr/>
          <p:nvPr/>
        </p:nvSpPr>
        <p:spPr>
          <a:xfrm>
            <a:off x="475488" y="1078992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Very High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011680" y="107899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11680" y="107899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3730752" y="107899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30752" y="107899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5449824" y="107899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9824" y="107899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7168896" y="1078992"/>
            <a:ext cx="1719072" cy="822960"/>
          </a:xfrm>
          <a:prstGeom prst="rect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68896" y="107899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8887968" y="1078992"/>
            <a:ext cx="1719072" cy="822960"/>
          </a:xfrm>
          <a:prstGeom prst="rect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887968" y="107899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</a:t>
            </a:r>
            <a:endParaRPr lang="en-US" sz="2200" dirty="0"/>
          </a:p>
        </p:txBody>
      </p:sp>
      <p:sp>
        <p:nvSpPr>
          <p:cNvPr id="30" name="Shape 28"/>
          <p:cNvSpPr/>
          <p:nvPr/>
        </p:nvSpPr>
        <p:spPr>
          <a:xfrm>
            <a:off x="411480" y="1901952"/>
            <a:ext cx="1536192" cy="82296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1" name="Text 29"/>
          <p:cNvSpPr/>
          <p:nvPr/>
        </p:nvSpPr>
        <p:spPr>
          <a:xfrm>
            <a:off x="475488" y="1901952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High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011680" y="190195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11680" y="190195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3730752" y="190195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730752" y="190195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2200" dirty="0"/>
          </a:p>
        </p:txBody>
      </p:sp>
      <p:sp>
        <p:nvSpPr>
          <p:cNvPr id="36" name="Shape 34"/>
          <p:cNvSpPr/>
          <p:nvPr/>
        </p:nvSpPr>
        <p:spPr>
          <a:xfrm>
            <a:off x="5449824" y="190195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49824" y="190195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200" dirty="0"/>
          </a:p>
        </p:txBody>
      </p:sp>
      <p:sp>
        <p:nvSpPr>
          <p:cNvPr id="38" name="Shape 36"/>
          <p:cNvSpPr/>
          <p:nvPr/>
        </p:nvSpPr>
        <p:spPr>
          <a:xfrm>
            <a:off x="7168896" y="1901952"/>
            <a:ext cx="1719072" cy="822960"/>
          </a:xfrm>
          <a:prstGeom prst="rect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68896" y="190195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</a:t>
            </a:r>
            <a:endParaRPr lang="en-US" sz="2200" dirty="0"/>
          </a:p>
        </p:txBody>
      </p:sp>
      <p:sp>
        <p:nvSpPr>
          <p:cNvPr id="40" name="Shape 38"/>
          <p:cNvSpPr/>
          <p:nvPr/>
        </p:nvSpPr>
        <p:spPr>
          <a:xfrm>
            <a:off x="8887968" y="1901952"/>
            <a:ext cx="1719072" cy="822960"/>
          </a:xfrm>
          <a:prstGeom prst="rect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887968" y="190195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2200" dirty="0"/>
          </a:p>
        </p:txBody>
      </p:sp>
      <p:sp>
        <p:nvSpPr>
          <p:cNvPr id="42" name="Shape 40"/>
          <p:cNvSpPr/>
          <p:nvPr/>
        </p:nvSpPr>
        <p:spPr>
          <a:xfrm>
            <a:off x="411480" y="2724912"/>
            <a:ext cx="1536192" cy="82296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3" name="Text 41"/>
          <p:cNvSpPr/>
          <p:nvPr/>
        </p:nvSpPr>
        <p:spPr>
          <a:xfrm>
            <a:off x="475488" y="2724912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Medium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011680" y="2724912"/>
            <a:ext cx="1719072" cy="822960"/>
          </a:xfrm>
          <a:prstGeom prst="rect">
            <a:avLst/>
          </a:prstGeom>
          <a:solidFill>
            <a:srgbClr val="22C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011680" y="272491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46" name="Shape 44"/>
          <p:cNvSpPr/>
          <p:nvPr/>
        </p:nvSpPr>
        <p:spPr>
          <a:xfrm>
            <a:off x="3730752" y="272491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730752" y="272491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200" dirty="0"/>
          </a:p>
        </p:txBody>
      </p:sp>
      <p:sp>
        <p:nvSpPr>
          <p:cNvPr id="48" name="Shape 46"/>
          <p:cNvSpPr/>
          <p:nvPr/>
        </p:nvSpPr>
        <p:spPr>
          <a:xfrm>
            <a:off x="5449824" y="272491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449824" y="272491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2200" dirty="0"/>
          </a:p>
        </p:txBody>
      </p:sp>
      <p:sp>
        <p:nvSpPr>
          <p:cNvPr id="50" name="Shape 48"/>
          <p:cNvSpPr/>
          <p:nvPr/>
        </p:nvSpPr>
        <p:spPr>
          <a:xfrm>
            <a:off x="7168896" y="272491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168896" y="272491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200" dirty="0"/>
          </a:p>
        </p:txBody>
      </p:sp>
      <p:sp>
        <p:nvSpPr>
          <p:cNvPr id="52" name="Shape 50"/>
          <p:cNvSpPr/>
          <p:nvPr/>
        </p:nvSpPr>
        <p:spPr>
          <a:xfrm>
            <a:off x="8887968" y="272491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887968" y="272491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2200" dirty="0"/>
          </a:p>
        </p:txBody>
      </p:sp>
      <p:sp>
        <p:nvSpPr>
          <p:cNvPr id="54" name="Shape 52"/>
          <p:cNvSpPr/>
          <p:nvPr/>
        </p:nvSpPr>
        <p:spPr>
          <a:xfrm>
            <a:off x="411480" y="3547872"/>
            <a:ext cx="1536192" cy="82296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55" name="Text 53"/>
          <p:cNvSpPr/>
          <p:nvPr/>
        </p:nvSpPr>
        <p:spPr>
          <a:xfrm>
            <a:off x="475488" y="3547872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Low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2011680" y="3547872"/>
            <a:ext cx="1719072" cy="822960"/>
          </a:xfrm>
          <a:prstGeom prst="rect">
            <a:avLst/>
          </a:prstGeom>
          <a:solidFill>
            <a:srgbClr val="22C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011680" y="354787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58" name="Shape 56"/>
          <p:cNvSpPr/>
          <p:nvPr/>
        </p:nvSpPr>
        <p:spPr>
          <a:xfrm>
            <a:off x="3730752" y="354787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730752" y="354787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60" name="Shape 58"/>
          <p:cNvSpPr/>
          <p:nvPr/>
        </p:nvSpPr>
        <p:spPr>
          <a:xfrm>
            <a:off x="5449824" y="354787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449824" y="354787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200" dirty="0"/>
          </a:p>
        </p:txBody>
      </p:sp>
      <p:sp>
        <p:nvSpPr>
          <p:cNvPr id="62" name="Shape 60"/>
          <p:cNvSpPr/>
          <p:nvPr/>
        </p:nvSpPr>
        <p:spPr>
          <a:xfrm>
            <a:off x="7168896" y="354787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7168896" y="354787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2200" dirty="0"/>
          </a:p>
        </p:txBody>
      </p:sp>
      <p:sp>
        <p:nvSpPr>
          <p:cNvPr id="64" name="Shape 62"/>
          <p:cNvSpPr/>
          <p:nvPr/>
        </p:nvSpPr>
        <p:spPr>
          <a:xfrm>
            <a:off x="8887968" y="3547872"/>
            <a:ext cx="1719072" cy="822960"/>
          </a:xfrm>
          <a:prstGeom prst="rect">
            <a:avLst/>
          </a:prstGeom>
          <a:solidFill>
            <a:srgbClr val="F9731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887968" y="354787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66" name="Shape 64"/>
          <p:cNvSpPr/>
          <p:nvPr/>
        </p:nvSpPr>
        <p:spPr>
          <a:xfrm>
            <a:off x="411480" y="4370832"/>
            <a:ext cx="1536192" cy="82296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67" name="Text 65"/>
          <p:cNvSpPr/>
          <p:nvPr/>
        </p:nvSpPr>
        <p:spPr>
          <a:xfrm>
            <a:off x="475488" y="4370832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Very Low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2011680" y="4370832"/>
            <a:ext cx="1719072" cy="822960"/>
          </a:xfrm>
          <a:prstGeom prst="rect">
            <a:avLst/>
          </a:prstGeom>
          <a:solidFill>
            <a:srgbClr val="22C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2011680" y="437083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70" name="Shape 68"/>
          <p:cNvSpPr/>
          <p:nvPr/>
        </p:nvSpPr>
        <p:spPr>
          <a:xfrm>
            <a:off x="3730752" y="4370832"/>
            <a:ext cx="1719072" cy="822960"/>
          </a:xfrm>
          <a:prstGeom prst="rect">
            <a:avLst/>
          </a:prstGeom>
          <a:solidFill>
            <a:srgbClr val="22C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3730752" y="437083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72" name="Shape 70"/>
          <p:cNvSpPr/>
          <p:nvPr/>
        </p:nvSpPr>
        <p:spPr>
          <a:xfrm>
            <a:off x="5449824" y="4370832"/>
            <a:ext cx="1719072" cy="822960"/>
          </a:xfrm>
          <a:prstGeom prst="rect">
            <a:avLst/>
          </a:prstGeom>
          <a:solidFill>
            <a:srgbClr val="22C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5449824" y="437083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74" name="Shape 72"/>
          <p:cNvSpPr/>
          <p:nvPr/>
        </p:nvSpPr>
        <p:spPr>
          <a:xfrm>
            <a:off x="7168896" y="437083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7168896" y="437083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76" name="Shape 74"/>
          <p:cNvSpPr/>
          <p:nvPr/>
        </p:nvSpPr>
        <p:spPr>
          <a:xfrm>
            <a:off x="8887968" y="4370832"/>
            <a:ext cx="1719072" cy="822960"/>
          </a:xfrm>
          <a:prstGeom prst="rect">
            <a:avLst/>
          </a:prstGeom>
          <a:solidFill>
            <a:srgbClr val="EAB30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887968" y="4370832"/>
            <a:ext cx="1719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00" dirty="0"/>
          </a:p>
        </p:txBody>
      </p:sp>
      <p:sp>
        <p:nvSpPr>
          <p:cNvPr id="78" name="Text 76"/>
          <p:cNvSpPr/>
          <p:nvPr/>
        </p:nvSpPr>
        <p:spPr>
          <a:xfrm>
            <a:off x="411480" y="694944"/>
            <a:ext cx="15361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200" dirty="0"/>
          </a:p>
        </p:txBody>
      </p:sp>
      <p:sp>
        <p:nvSpPr>
          <p:cNvPr id="79" name="Shape 77"/>
          <p:cNvSpPr/>
          <p:nvPr/>
        </p:nvSpPr>
        <p:spPr>
          <a:xfrm>
            <a:off x="411480" y="5321808"/>
            <a:ext cx="2743200" cy="5029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80" name="Text 78"/>
          <p:cNvSpPr/>
          <p:nvPr/>
        </p:nvSpPr>
        <p:spPr>
          <a:xfrm>
            <a:off x="411480" y="53583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≥16  ·  HIGH</a:t>
            </a:r>
            <a:endParaRPr lang="en-US" sz="1300" dirty="0"/>
          </a:p>
        </p:txBody>
      </p:sp>
      <p:sp>
        <p:nvSpPr>
          <p:cNvPr id="81" name="Shape 79"/>
          <p:cNvSpPr/>
          <p:nvPr/>
        </p:nvSpPr>
        <p:spPr>
          <a:xfrm>
            <a:off x="3355848" y="5321808"/>
            <a:ext cx="2743200" cy="50292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82" name="Text 80"/>
          <p:cNvSpPr/>
          <p:nvPr/>
        </p:nvSpPr>
        <p:spPr>
          <a:xfrm>
            <a:off x="3355848" y="53583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9–15  ·  MEDIUM</a:t>
            </a:r>
            <a:endParaRPr lang="en-US" sz="1300" dirty="0"/>
          </a:p>
        </p:txBody>
      </p:sp>
      <p:sp>
        <p:nvSpPr>
          <p:cNvPr id="83" name="Shape 81"/>
          <p:cNvSpPr/>
          <p:nvPr/>
        </p:nvSpPr>
        <p:spPr>
          <a:xfrm>
            <a:off x="6300216" y="5321808"/>
            <a:ext cx="2743200" cy="502920"/>
          </a:xfrm>
          <a:prstGeom prst="rect">
            <a:avLst/>
          </a:prstGeom>
          <a:solidFill>
            <a:srgbClr val="EAB308"/>
          </a:solidFill>
          <a:ln/>
        </p:spPr>
      </p:sp>
      <p:sp>
        <p:nvSpPr>
          <p:cNvPr id="84" name="Text 82"/>
          <p:cNvSpPr/>
          <p:nvPr/>
        </p:nvSpPr>
        <p:spPr>
          <a:xfrm>
            <a:off x="6300216" y="53583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4–8  ·  LOW – WATCH</a:t>
            </a:r>
            <a:endParaRPr lang="en-US" sz="1300" dirty="0"/>
          </a:p>
        </p:txBody>
      </p:sp>
      <p:sp>
        <p:nvSpPr>
          <p:cNvPr id="85" name="Shape 83"/>
          <p:cNvSpPr/>
          <p:nvPr/>
        </p:nvSpPr>
        <p:spPr>
          <a:xfrm>
            <a:off x="9244584" y="5321808"/>
            <a:ext cx="2743200" cy="50292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86" name="Text 84"/>
          <p:cNvSpPr/>
          <p:nvPr/>
        </p:nvSpPr>
        <p:spPr>
          <a:xfrm>
            <a:off x="9244584" y="535838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≤3  ·  LOW</a:t>
            </a:r>
            <a:endParaRPr lang="en-US" sz="1300" dirty="0"/>
          </a:p>
        </p:txBody>
      </p:sp>
      <p:sp>
        <p:nvSpPr>
          <p:cNvPr id="87" name="Text 85"/>
          <p:cNvSpPr/>
          <p:nvPr/>
        </p:nvSpPr>
        <p:spPr>
          <a:xfrm>
            <a:off x="411480" y="5943600"/>
            <a:ext cx="11338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— Which risks should receive immediate attention?</a:t>
            </a:r>
            <a:endParaRPr lang="en-US" sz="1700" dirty="0"/>
          </a:p>
        </p:txBody>
      </p:sp>
      <p:sp>
        <p:nvSpPr>
          <p:cNvPr id="88" name="Shape 8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89" name="Text 87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90" name="Text 8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/  45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./illustrations/monitoring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SCORING IN PRACTICE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521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Scoring risks: 90% structured analysis, 10% gut feeling, 100% disputed in the meeting.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02920" y="638251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Every project team ever.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/  45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LESSON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 Alone Is Not Enough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5623560" cy="45262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562356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810512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304288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615184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90%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40080" y="3785616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4096512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₹10,000</a:t>
            </a:r>
            <a:endParaRPr lang="en-US" sz="3600" dirty="0"/>
          </a:p>
        </p:txBody>
      </p:sp>
      <p:sp>
        <p:nvSpPr>
          <p:cNvPr id="13" name="Shape 11"/>
          <p:cNvSpPr/>
          <p:nvPr/>
        </p:nvSpPr>
        <p:spPr>
          <a:xfrm>
            <a:off x="640080" y="5138928"/>
            <a:ext cx="5166360" cy="594360"/>
          </a:xfrm>
          <a:prstGeom prst="rect">
            <a:avLst/>
          </a:prstGeom>
          <a:solidFill>
            <a:srgbClr val="1E4A5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5230368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Impact — Low Priority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91072" y="1572768"/>
            <a:ext cx="5623560" cy="452628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6" name="Shape 14"/>
          <p:cNvSpPr/>
          <p:nvPr/>
        </p:nvSpPr>
        <p:spPr>
          <a:xfrm>
            <a:off x="6291072" y="1572768"/>
            <a:ext cx="562356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17" name="Text 15"/>
          <p:cNvSpPr/>
          <p:nvPr/>
        </p:nvSpPr>
        <p:spPr>
          <a:xfrm>
            <a:off x="6519672" y="1810512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B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19672" y="2304288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19672" y="2615184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10%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6519672" y="3785616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519672" y="4096512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lakh</a:t>
            </a:r>
            <a:endParaRPr lang="en-US" sz="3600" dirty="0"/>
          </a:p>
        </p:txBody>
      </p:sp>
      <p:sp>
        <p:nvSpPr>
          <p:cNvPr id="22" name="Shape 20"/>
          <p:cNvSpPr/>
          <p:nvPr/>
        </p:nvSpPr>
        <p:spPr>
          <a:xfrm>
            <a:off x="6519672" y="5138928"/>
            <a:ext cx="5166360" cy="5943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3" name="Text 21"/>
          <p:cNvSpPr/>
          <p:nvPr/>
        </p:nvSpPr>
        <p:spPr>
          <a:xfrm>
            <a:off x="6519672" y="5230368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Impact — HIGH Priority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11480" y="6263640"/>
            <a:ext cx="11338560" cy="47548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" y="6382512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low-probability risk can still be HIGH PRIORITY if its impact is catastrophic.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/  45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Prioritisation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ALLOCATION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risk deserves equal management attention. Focus resources on what matters most.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3749040" cy="4572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572768"/>
            <a:ext cx="3749040" cy="109728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612648" y="1810512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54A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12648" y="235915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action required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" y="2816352"/>
            <a:ext cx="3364992" cy="1828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1"/>
          <p:cNvSpPr/>
          <p:nvPr/>
        </p:nvSpPr>
        <p:spPr>
          <a:xfrm>
            <a:off x="612648" y="2999232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High probability + High impact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12648" y="3657600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Scores typically 16–25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12648" y="4315968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Dedicated owner and response plan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343400" y="1572768"/>
            <a:ext cx="3749040" cy="4572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43400" y="1572768"/>
            <a:ext cx="3749040" cy="10972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8" name="Text 16"/>
          <p:cNvSpPr/>
          <p:nvPr/>
        </p:nvSpPr>
        <p:spPr>
          <a:xfrm>
            <a:off x="4544568" y="1810512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B4530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MEDIUM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4544568" y="235915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and plan response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544568" y="2816352"/>
            <a:ext cx="3364992" cy="1828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1" name="Text 19"/>
          <p:cNvSpPr/>
          <p:nvPr/>
        </p:nvSpPr>
        <p:spPr>
          <a:xfrm>
            <a:off x="4544568" y="2999232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Moderate probability or impact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44568" y="3657600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Scores typically 6–15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44568" y="4315968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Response plan ready, monitor trigger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275320" y="1572768"/>
            <a:ext cx="3749040" cy="4572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275320" y="1572768"/>
            <a:ext cx="3749040" cy="109728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26" name="Text 24"/>
          <p:cNvSpPr/>
          <p:nvPr/>
        </p:nvSpPr>
        <p:spPr>
          <a:xfrm>
            <a:off x="8476488" y="1810512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476488" y="235915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 and log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8476488" y="2816352"/>
            <a:ext cx="3364992" cy="1828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9" name="Text 27"/>
          <p:cNvSpPr/>
          <p:nvPr/>
        </p:nvSpPr>
        <p:spPr>
          <a:xfrm>
            <a:off x="8476488" y="2999232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Low probability + Low impact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476488" y="3657600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Scores typically 1–5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476488" y="4315968"/>
            <a:ext cx="33649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Log, review periodically, no active plan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11480" y="6309360"/>
            <a:ext cx="11338560" cy="47548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3" name="Text 31"/>
          <p:cNvSpPr/>
          <p:nvPr/>
        </p:nvSpPr>
        <p:spPr>
          <a:xfrm>
            <a:off x="658368" y="641908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Manager's role: Focus resources on the risks that matter most.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5" name="Text 3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/  45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REGISTER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Risk Register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living document that records all identified risks and their management details.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93192" y="20482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" y="2029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ID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0" y="20299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identifier for tracking and reference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36792" y="20482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6556248" y="2029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Description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686800" y="20299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Cause → Event → Impact statement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93192" y="27340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" y="27157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743200" y="27157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/ Schedule / Cost / People / Vendor / Customer / Regulatory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36792" y="27340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6556248" y="27157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686800" y="27157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1–5 (or percentage) — how likely?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93192" y="34198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" y="34015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743200" y="34015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1–5 — how severe if it occurs?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336792" y="34198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3" name="Text 21"/>
          <p:cNvSpPr/>
          <p:nvPr/>
        </p:nvSpPr>
        <p:spPr>
          <a:xfrm>
            <a:off x="6556248" y="34015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686800" y="34015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× Impact for prioritisation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93192" y="41056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612648" y="40873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Owner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743200" y="40873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person responsible for monitoring and response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336792" y="41056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6556248" y="40873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Strategy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686800" y="40873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/ Mitigate / Transfer / Accept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93192" y="47914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2" name="Text 30"/>
          <p:cNvSpPr/>
          <p:nvPr/>
        </p:nvSpPr>
        <p:spPr>
          <a:xfrm>
            <a:off x="612648" y="47731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Actions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2743200" y="47731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taken before the risk occurs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336792" y="47914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5" name="Text 33"/>
          <p:cNvSpPr/>
          <p:nvPr/>
        </p:nvSpPr>
        <p:spPr>
          <a:xfrm>
            <a:off x="6556248" y="47731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686800" y="47731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 that the risk is approaching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93192" y="54772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8" name="Text 36"/>
          <p:cNvSpPr/>
          <p:nvPr/>
        </p:nvSpPr>
        <p:spPr>
          <a:xfrm>
            <a:off x="612648" y="5458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Contingency Plan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2743200" y="54589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 if the risk occurs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336792" y="5477256"/>
            <a:ext cx="109728" cy="29260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1" name="Text 39"/>
          <p:cNvSpPr/>
          <p:nvPr/>
        </p:nvSpPr>
        <p:spPr>
          <a:xfrm>
            <a:off x="6556248" y="5458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8686800" y="5458968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/ Active / Closed / Monitoring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/  45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Example Risk Register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MANAGEMENT SYSTEM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47548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02412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02412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977640" y="102412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257800" y="102412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806440" y="102412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55080" y="1024128"/>
            <a:ext cx="7498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104888" y="102412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933688" y="102412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1508760"/>
            <a:ext cx="11338560" cy="74980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157276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R01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51560" y="157276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gateway integration delay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977640" y="1572768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257800" y="157276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806440" y="157276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428232" y="1627632"/>
            <a:ext cx="603504" cy="493776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3" name="Text 21"/>
          <p:cNvSpPr/>
          <p:nvPr/>
        </p:nvSpPr>
        <p:spPr>
          <a:xfrm>
            <a:off x="6428232" y="1627632"/>
            <a:ext cx="603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104888" y="157276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Lead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933688" y="157276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11480" y="2286000"/>
            <a:ext cx="11338560" cy="749808"/>
          </a:xfrm>
          <a:prstGeom prst="rect">
            <a:avLst/>
          </a:prstGeom>
          <a:solidFill>
            <a:srgbClr val="F3F8F9"/>
          </a:solidFill>
          <a:ln/>
        </p:spPr>
      </p:sp>
      <p:sp>
        <p:nvSpPr>
          <p:cNvPr id="27" name="Text 25"/>
          <p:cNvSpPr/>
          <p:nvPr/>
        </p:nvSpPr>
        <p:spPr>
          <a:xfrm>
            <a:off x="411480" y="235000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R02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051560" y="235000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resigns mid-project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977640" y="2350008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5257800" y="235000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806440" y="235000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428232" y="2404872"/>
            <a:ext cx="603504" cy="4937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33" name="Text 31"/>
          <p:cNvSpPr/>
          <p:nvPr/>
        </p:nvSpPr>
        <p:spPr>
          <a:xfrm>
            <a:off x="6428232" y="2404872"/>
            <a:ext cx="603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104888" y="235000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933688" y="23500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411480" y="3063240"/>
            <a:ext cx="11338560" cy="74980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411480" y="312724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R03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1051560" y="312724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changes scope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3977640" y="3127248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5257800" y="312724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5806440" y="312724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6428232" y="3182112"/>
            <a:ext cx="603504" cy="493776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43" name="Text 41"/>
          <p:cNvSpPr/>
          <p:nvPr/>
        </p:nvSpPr>
        <p:spPr>
          <a:xfrm>
            <a:off x="6428232" y="3182112"/>
            <a:ext cx="603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7104888" y="312724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8933688" y="312724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/ Mitigate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411480" y="3840480"/>
            <a:ext cx="11338560" cy="749808"/>
          </a:xfrm>
          <a:prstGeom prst="rect">
            <a:avLst/>
          </a:prstGeom>
          <a:solidFill>
            <a:srgbClr val="F3F8F9"/>
          </a:solidFill>
          <a:ln/>
        </p:spPr>
      </p:sp>
      <p:sp>
        <p:nvSpPr>
          <p:cNvPr id="47" name="Text 45"/>
          <p:cNvSpPr/>
          <p:nvPr/>
        </p:nvSpPr>
        <p:spPr>
          <a:xfrm>
            <a:off x="411480" y="390448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R04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051560" y="390448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price increase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3977640" y="3904488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5257800" y="390448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51" name="Text 49"/>
          <p:cNvSpPr/>
          <p:nvPr/>
        </p:nvSpPr>
        <p:spPr>
          <a:xfrm>
            <a:off x="5806440" y="390448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6428232" y="3959352"/>
            <a:ext cx="603504" cy="493776"/>
          </a:xfrm>
          <a:prstGeom prst="rect">
            <a:avLst/>
          </a:prstGeom>
          <a:solidFill>
            <a:srgbClr val="EAB308"/>
          </a:solidFill>
          <a:ln/>
        </p:spPr>
      </p:sp>
      <p:sp>
        <p:nvSpPr>
          <p:cNvPr id="53" name="Text 51"/>
          <p:cNvSpPr/>
          <p:nvPr/>
        </p:nvSpPr>
        <p:spPr>
          <a:xfrm>
            <a:off x="6428232" y="3959352"/>
            <a:ext cx="603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7104888" y="390448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</a:t>
            </a:r>
            <a:endParaRPr lang="en-US" sz="1400" dirty="0"/>
          </a:p>
        </p:txBody>
      </p:sp>
      <p:sp>
        <p:nvSpPr>
          <p:cNvPr id="55" name="Text 53"/>
          <p:cNvSpPr/>
          <p:nvPr/>
        </p:nvSpPr>
        <p:spPr>
          <a:xfrm>
            <a:off x="8933688" y="390448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411480" y="4617720"/>
            <a:ext cx="11338560" cy="74980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411480" y="468172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R05</a:t>
            </a:r>
            <a:endParaRPr lang="en-US" sz="1400" dirty="0"/>
          </a:p>
        </p:txBody>
      </p:sp>
      <p:sp>
        <p:nvSpPr>
          <p:cNvPr id="58" name="Text 56"/>
          <p:cNvSpPr/>
          <p:nvPr/>
        </p:nvSpPr>
        <p:spPr>
          <a:xfrm>
            <a:off x="1051560" y="4681728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issues with student data</a:t>
            </a:r>
            <a:endParaRPr lang="en-US" sz="1300" dirty="0"/>
          </a:p>
        </p:txBody>
      </p:sp>
      <p:sp>
        <p:nvSpPr>
          <p:cNvPr id="59" name="Text 57"/>
          <p:cNvSpPr/>
          <p:nvPr/>
        </p:nvSpPr>
        <p:spPr>
          <a:xfrm>
            <a:off x="3977640" y="4681728"/>
            <a:ext cx="1280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</p:txBody>
      </p:sp>
      <p:sp>
        <p:nvSpPr>
          <p:cNvPr id="60" name="Text 58"/>
          <p:cNvSpPr/>
          <p:nvPr/>
        </p:nvSpPr>
        <p:spPr>
          <a:xfrm>
            <a:off x="5257800" y="468172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61" name="Text 59"/>
          <p:cNvSpPr/>
          <p:nvPr/>
        </p:nvSpPr>
        <p:spPr>
          <a:xfrm>
            <a:off x="5806440" y="468172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62" name="Shape 60"/>
          <p:cNvSpPr/>
          <p:nvPr/>
        </p:nvSpPr>
        <p:spPr>
          <a:xfrm>
            <a:off x="6428232" y="4736592"/>
            <a:ext cx="603504" cy="493776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63" name="Text 61"/>
          <p:cNvSpPr/>
          <p:nvPr/>
        </p:nvSpPr>
        <p:spPr>
          <a:xfrm>
            <a:off x="6428232" y="4736592"/>
            <a:ext cx="603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64" name="Text 62"/>
          <p:cNvSpPr/>
          <p:nvPr/>
        </p:nvSpPr>
        <p:spPr>
          <a:xfrm>
            <a:off x="7104888" y="4681728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</a:t>
            </a:r>
            <a:endParaRPr lang="en-US" sz="1400" dirty="0"/>
          </a:p>
        </p:txBody>
      </p:sp>
      <p:sp>
        <p:nvSpPr>
          <p:cNvPr id="65" name="Text 63"/>
          <p:cNvSpPr/>
          <p:nvPr/>
        </p:nvSpPr>
        <p:spPr>
          <a:xfrm>
            <a:off x="8933688" y="468172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</a:t>
            </a:r>
            <a:endParaRPr lang="en-US" sz="1400" dirty="0"/>
          </a:p>
        </p:txBody>
      </p:sp>
      <p:sp>
        <p:nvSpPr>
          <p:cNvPr id="66" name="Shape 64"/>
          <p:cNvSpPr/>
          <p:nvPr/>
        </p:nvSpPr>
        <p:spPr>
          <a:xfrm>
            <a:off x="411480" y="5486400"/>
            <a:ext cx="11338560" cy="65836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67" name="Text 65"/>
          <p:cNvSpPr/>
          <p:nvPr/>
        </p:nvSpPr>
        <p:spPr>
          <a:xfrm>
            <a:off x="658368" y="565099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— Which risk would you bring up first in the project status meeting — and why?</a:t>
            </a:r>
            <a:endParaRPr lang="en-US" sz="1700" dirty="0"/>
          </a:p>
        </p:txBody>
      </p:sp>
      <p:sp>
        <p:nvSpPr>
          <p:cNvPr id="68" name="Shape 6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69" name="Text 67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70" name="Text 6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/  45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Risk Owner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5715000" cy="461772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6420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OWNER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58368" y="205740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Named person responsible for managing a specific risk throughout its lifecycle.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58368" y="285292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932688" y="283464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the risk for changes in probability or impact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8368" y="344728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" y="342900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triggers that signal the risk is approaching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58368" y="404164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932688" y="402336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the agreed response strategy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58368" y="463600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932688" y="461772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promptly when the trigger fires or conditions worsen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58368" y="5230368"/>
            <a:ext cx="109728" cy="320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932688" y="521208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contingency actions are completed on time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355080" y="1508760"/>
            <a:ext cx="5394960" cy="22402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0" name="Text 18"/>
          <p:cNvSpPr/>
          <p:nvPr/>
        </p:nvSpPr>
        <p:spPr>
          <a:xfrm>
            <a:off x="6565392" y="1664208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565392" y="1993392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Cloud infrastructure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failure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565392" y="28803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Owner: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30768" y="2880360"/>
            <a:ext cx="3127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Lead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355080" y="3977640"/>
            <a:ext cx="5394960" cy="214884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5" name="Text 23"/>
          <p:cNvSpPr/>
          <p:nvPr/>
        </p:nvSpPr>
        <p:spPr>
          <a:xfrm>
            <a:off x="6565392" y="4096512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65392" y="4462272"/>
            <a:ext cx="4983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nobody owns the risk, it is unlikely to be managed effectively.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/  45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Trigger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SYSTEM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117043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" y="107899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DEFINITION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38988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trigger is an early warning sign that tells us: this risk may be about to happen.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11480" y="2304288"/>
            <a:ext cx="11338560" cy="12618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304288"/>
            <a:ext cx="109728" cy="12618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21792" y="2414016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21792" y="26517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may miss delivery deadline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840" y="2414016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434840" y="265176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misses two consecutive milestones or requests a schedule extension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29600" y="2414016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229600" y="2651760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to vendor manager, activate contingency sourcing options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3694176"/>
            <a:ext cx="11338560" cy="12618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11480" y="3694176"/>
            <a:ext cx="109728" cy="12618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621792" y="3803904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21792" y="40416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may exceed budget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34840" y="3803904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434840" y="4041648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 of budget consumed but only 60% of work completed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29600" y="3803904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229600" y="4041648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cost review, scope reduction options, request additional budget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11480" y="5084064"/>
            <a:ext cx="11338560" cy="12618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11480" y="5084064"/>
            <a:ext cx="109728" cy="126187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621792" y="519379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21792" y="5431536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may leave the project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434840" y="519379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434840" y="5431536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begins working reduced hours or submits fewer commits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8229600" y="519379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229600" y="5431536"/>
            <a:ext cx="3383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conversation with PM, knowledge transfer initiated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5" name="Text 3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/  45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./illustrations/deadlin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RESPONSES EXPLAINED HONESTLY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521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Mitigate: reduce it. Avoid: sidestep it. Transfer: make it someone else's problem. Accept: pray.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/  45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RESPONSE STRATEGIES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Responding to Threats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2761488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2761488" cy="128016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8" name="Text 6"/>
          <p:cNvSpPr/>
          <p:nvPr/>
        </p:nvSpPr>
        <p:spPr>
          <a:xfrm>
            <a:off x="576072" y="18105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76072" y="2176272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576072" y="2788920"/>
            <a:ext cx="24323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plan so the risk no longer exists.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76072" y="3547872"/>
            <a:ext cx="2432304" cy="18288"/>
          </a:xfrm>
          <a:prstGeom prst="rect">
            <a:avLst/>
          </a:prstGeom>
          <a:solidFill>
            <a:srgbClr val="1E4A5A"/>
          </a:solidFill>
          <a:ln/>
        </p:spPr>
      </p:sp>
      <p:sp>
        <p:nvSpPr>
          <p:cNvPr id="12" name="Text 10"/>
          <p:cNvSpPr/>
          <p:nvPr/>
        </p:nvSpPr>
        <p:spPr>
          <a:xfrm>
            <a:off x="576072" y="3657600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76072" y="3895344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scope, timeline, or approach to eliminate the risk entirely.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76072" y="4681728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76072" y="4919472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proven API instead of custom-building a risky integration.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355848" y="1572768"/>
            <a:ext cx="2761488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3355848" y="1572768"/>
            <a:ext cx="2761488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3520440" y="18105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20440" y="2176272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Mitigate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3520440" y="2788920"/>
            <a:ext cx="24323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the probability or impact of the risk.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520440" y="3547872"/>
            <a:ext cx="2432304" cy="18288"/>
          </a:xfrm>
          <a:prstGeom prst="rect">
            <a:avLst/>
          </a:prstGeom>
          <a:solidFill>
            <a:srgbClr val="1E4A5A"/>
          </a:solidFill>
          <a:ln/>
        </p:spPr>
      </p:sp>
      <p:sp>
        <p:nvSpPr>
          <p:cNvPr id="22" name="Text 20"/>
          <p:cNvSpPr/>
          <p:nvPr/>
        </p:nvSpPr>
        <p:spPr>
          <a:xfrm>
            <a:off x="3520440" y="3657600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520440" y="3895344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early action to make the risk less likely or less damaging.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520440" y="4681728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520440" y="4919472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 load testing before launch to reduce performance risk.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300216" y="1572768"/>
            <a:ext cx="2761488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7" name="Shape 25"/>
          <p:cNvSpPr/>
          <p:nvPr/>
        </p:nvSpPr>
        <p:spPr>
          <a:xfrm>
            <a:off x="6300216" y="1572768"/>
            <a:ext cx="2761488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8" name="Text 26"/>
          <p:cNvSpPr/>
          <p:nvPr/>
        </p:nvSpPr>
        <p:spPr>
          <a:xfrm>
            <a:off x="6464808" y="18105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464808" y="2176272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Transfer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6464808" y="2788920"/>
            <a:ext cx="24323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the financial or operational risk to another party.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464808" y="3547872"/>
            <a:ext cx="2432304" cy="18288"/>
          </a:xfrm>
          <a:prstGeom prst="rect">
            <a:avLst/>
          </a:prstGeom>
          <a:solidFill>
            <a:srgbClr val="1E4A5A"/>
          </a:solidFill>
          <a:ln/>
        </p:spPr>
      </p:sp>
      <p:sp>
        <p:nvSpPr>
          <p:cNvPr id="32" name="Text 30"/>
          <p:cNvSpPr/>
          <p:nvPr/>
        </p:nvSpPr>
        <p:spPr>
          <a:xfrm>
            <a:off x="6464808" y="3657600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464808" y="3895344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Insurance, contracts, fixed-price agreements, or specialist vendors.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464808" y="4681728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464808" y="4919472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Fixed-price SLA with a vendor for mission-critical delivery.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9244584" y="1572768"/>
            <a:ext cx="2761488" cy="45720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7" name="Shape 35"/>
          <p:cNvSpPr/>
          <p:nvPr/>
        </p:nvSpPr>
        <p:spPr>
          <a:xfrm>
            <a:off x="9244584" y="1572768"/>
            <a:ext cx="2761488" cy="128016"/>
          </a:xfrm>
          <a:prstGeom prst="rect">
            <a:avLst/>
          </a:prstGeom>
          <a:solidFill>
            <a:srgbClr val="9AA6B2"/>
          </a:solidFill>
          <a:ln/>
        </p:spPr>
      </p:sp>
      <p:sp>
        <p:nvSpPr>
          <p:cNvPr id="38" name="Text 36"/>
          <p:cNvSpPr/>
          <p:nvPr/>
        </p:nvSpPr>
        <p:spPr>
          <a:xfrm>
            <a:off x="9409176" y="1810512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9409176" y="2176272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</a:t>
            </a:r>
            <a:endParaRPr lang="en-US" sz="2600" dirty="0"/>
          </a:p>
        </p:txBody>
      </p:sp>
      <p:sp>
        <p:nvSpPr>
          <p:cNvPr id="40" name="Text 38"/>
          <p:cNvSpPr/>
          <p:nvPr/>
        </p:nvSpPr>
        <p:spPr>
          <a:xfrm>
            <a:off x="9409176" y="2788920"/>
            <a:ext cx="243230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 the risk without active intervention.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9409176" y="3547872"/>
            <a:ext cx="2432304" cy="18288"/>
          </a:xfrm>
          <a:prstGeom prst="rect">
            <a:avLst/>
          </a:prstGeom>
          <a:solidFill>
            <a:srgbClr val="1E4A5A"/>
          </a:solidFill>
          <a:ln/>
        </p:spPr>
      </p:sp>
      <p:sp>
        <p:nvSpPr>
          <p:cNvPr id="42" name="Text 40"/>
          <p:cNvSpPr/>
          <p:nvPr/>
        </p:nvSpPr>
        <p:spPr>
          <a:xfrm>
            <a:off x="9409176" y="3657600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9409176" y="3895344"/>
            <a:ext cx="2432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it, monitor it, and activate contingency if it occurs.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9409176" y="4681728"/>
            <a:ext cx="2432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9409176" y="4919472"/>
            <a:ext cx="24323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 minor delays from public holidays with buffer in schedule.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/  45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Applying Threat Responses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96012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05156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32588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technology may not perform as expected under production conditions.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411480" y="2121408"/>
            <a:ext cx="1133856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1480" y="2121408"/>
            <a:ext cx="91440" cy="914400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12" name="Shape 10"/>
          <p:cNvSpPr/>
          <p:nvPr/>
        </p:nvSpPr>
        <p:spPr>
          <a:xfrm>
            <a:off x="411480" y="2121408"/>
            <a:ext cx="1600200" cy="9144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3" name="Text 11"/>
          <p:cNvSpPr/>
          <p:nvPr/>
        </p:nvSpPr>
        <p:spPr>
          <a:xfrm>
            <a:off x="530352" y="2395728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C5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148840" y="2231136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proven, battle-tested technology instead.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26680" y="2258568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Eliminates the risk entirely but may limit innovation.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3108960"/>
            <a:ext cx="1133856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11480" y="3108960"/>
            <a:ext cx="91440" cy="91440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8" name="Shape 16"/>
          <p:cNvSpPr/>
          <p:nvPr/>
        </p:nvSpPr>
        <p:spPr>
          <a:xfrm>
            <a:off x="411480" y="3108960"/>
            <a:ext cx="1600200" cy="9144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9" name="Text 17"/>
          <p:cNvSpPr/>
          <p:nvPr/>
        </p:nvSpPr>
        <p:spPr>
          <a:xfrm>
            <a:off x="530352" y="338328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2148840" y="3218688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working prototype before committing to full development.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726680" y="324612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probability by gathering evidence early.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4096512"/>
            <a:ext cx="1133856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11480" y="4096512"/>
            <a:ext cx="9144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4" name="Shape 22"/>
          <p:cNvSpPr/>
          <p:nvPr/>
        </p:nvSpPr>
        <p:spPr>
          <a:xfrm>
            <a:off x="411480" y="4096512"/>
            <a:ext cx="1600200" cy="9144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Text 23"/>
          <p:cNvSpPr/>
          <p:nvPr/>
        </p:nvSpPr>
        <p:spPr>
          <a:xfrm>
            <a:off x="530352" y="437083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Transfer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148840" y="420624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a specialist vendor with performance guarantees in the SLA.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726680" y="4233672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Shifts financial risk to a third party.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11480" y="5084064"/>
            <a:ext cx="1133856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11480" y="5084064"/>
            <a:ext cx="91440" cy="914400"/>
          </a:xfrm>
          <a:prstGeom prst="rect">
            <a:avLst/>
          </a:prstGeom>
          <a:solidFill>
            <a:srgbClr val="9AA6B2"/>
          </a:solidFill>
          <a:ln/>
        </p:spPr>
      </p:sp>
      <p:sp>
        <p:nvSpPr>
          <p:cNvPr id="30" name="Shape 28"/>
          <p:cNvSpPr/>
          <p:nvPr/>
        </p:nvSpPr>
        <p:spPr>
          <a:xfrm>
            <a:off x="411480" y="5084064"/>
            <a:ext cx="1600200" cy="9144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1" name="Text 29"/>
          <p:cNvSpPr/>
          <p:nvPr/>
        </p:nvSpPr>
        <p:spPr>
          <a:xfrm>
            <a:off x="530352" y="5358384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AA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2148840" y="519379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Proceed with the technology and monitor performance post-launch.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726680" y="5221224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Appropriate only when risk score is low or opportunity outweighs threat.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11480" y="5998464"/>
            <a:ext cx="11338560" cy="29260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5" name="Text 33"/>
          <p:cNvSpPr/>
          <p:nvPr/>
        </p:nvSpPr>
        <p:spPr>
          <a:xfrm>
            <a:off x="658368" y="603504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— Which response would you choose for this risk, and why?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7" name="Text 3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 /  45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RESPONSES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Responding to Opportunities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risks are opportunities — they should be actively pursued, not ignored.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11480" y="1993392"/>
            <a:ext cx="2761488" cy="41330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1993392"/>
            <a:ext cx="2761488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2212848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76072" y="2578608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Exploit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576072" y="3154680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the opportunity definitely occurs.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76072" y="3858768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 resources specifically to make it happen.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6072" y="4617720"/>
            <a:ext cx="24323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best developers to AI integration to guarantee the speed gain.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55848" y="1993392"/>
            <a:ext cx="2761488" cy="41330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5" name="Shape 13"/>
          <p:cNvSpPr/>
          <p:nvPr/>
        </p:nvSpPr>
        <p:spPr>
          <a:xfrm>
            <a:off x="3355848" y="1993392"/>
            <a:ext cx="2761488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3520440" y="2212848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520440" y="2578608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Enhance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520440" y="3154680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the probability or magnitude of the benefit.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20440" y="3858768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resources or change approach to amplify the positive outcome.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20440" y="4617720"/>
            <a:ext cx="24323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second AI specialist to accelerate the gain further.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300216" y="1993392"/>
            <a:ext cx="2761488" cy="41330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2" name="Shape 20"/>
          <p:cNvSpPr/>
          <p:nvPr/>
        </p:nvSpPr>
        <p:spPr>
          <a:xfrm>
            <a:off x="6300216" y="1993392"/>
            <a:ext cx="2761488" cy="12801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3" name="Text 21"/>
          <p:cNvSpPr/>
          <p:nvPr/>
        </p:nvSpPr>
        <p:spPr>
          <a:xfrm>
            <a:off x="6464808" y="2212848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464808" y="2578608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6464808" y="3154680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with another party to maximise the benefit.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64808" y="3858768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venture, partnership, or resource sharing arrangement.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64808" y="4617720"/>
            <a:ext cx="24323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Co-develop the AI module with a vendor who has specialised capability.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9244584" y="1993392"/>
            <a:ext cx="2761488" cy="41330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9" name="Shape 27"/>
          <p:cNvSpPr/>
          <p:nvPr/>
        </p:nvSpPr>
        <p:spPr>
          <a:xfrm>
            <a:off x="9244584" y="1993392"/>
            <a:ext cx="2761488" cy="128016"/>
          </a:xfrm>
          <a:prstGeom prst="rect">
            <a:avLst/>
          </a:prstGeom>
          <a:solidFill>
            <a:srgbClr val="9AA6B2"/>
          </a:solidFill>
          <a:ln/>
        </p:spPr>
      </p:sp>
      <p:sp>
        <p:nvSpPr>
          <p:cNvPr id="30" name="Text 28"/>
          <p:cNvSpPr/>
          <p:nvPr/>
        </p:nvSpPr>
        <p:spPr>
          <a:xfrm>
            <a:off x="9409176" y="2212848"/>
            <a:ext cx="24323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409176" y="2578608"/>
            <a:ext cx="24323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</a:t>
            </a:r>
            <a:endParaRPr lang="en-US" sz="2600" dirty="0"/>
          </a:p>
        </p:txBody>
      </p:sp>
      <p:sp>
        <p:nvSpPr>
          <p:cNvPr id="32" name="Text 30"/>
          <p:cNvSpPr/>
          <p:nvPr/>
        </p:nvSpPr>
        <p:spPr>
          <a:xfrm>
            <a:off x="9409176" y="3154680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advantage if it occurs without pursuing it.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9409176" y="3858768"/>
            <a:ext cx="24323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proactive action — benefit from it if it happens naturally.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409176" y="4617720"/>
            <a:ext cx="24323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library update speeds things up, great. No action needed now.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 /  45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Mitigation vs Contingency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BOTH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5623560" cy="51663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987552"/>
            <a:ext cx="562356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188720"/>
            <a:ext cx="5166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2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5166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the risk occurs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40080" y="2212848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we do to reduce the probability or impact?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3063240"/>
            <a:ext cx="109728" cy="274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886968" y="3035808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 action taken in advance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3593592"/>
            <a:ext cx="109728" cy="274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886968" y="3566160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probability, impact, or both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123944"/>
            <a:ext cx="109728" cy="274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886968" y="4096512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of the Risk Register from the start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4654296"/>
            <a:ext cx="109728" cy="274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4626864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reduce risk score significantly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263640" y="987552"/>
            <a:ext cx="5623560" cy="5166360"/>
          </a:xfrm>
          <a:prstGeom prst="rect">
            <a:avLst/>
          </a:prstGeom>
          <a:solidFill>
            <a:srgbClr val="13324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263640" y="987552"/>
            <a:ext cx="562356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6492240" y="1188720"/>
            <a:ext cx="5166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CONTINGENCY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1645920"/>
            <a:ext cx="5166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the risk occurs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492240" y="2212848"/>
            <a:ext cx="5166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we do when the trigger fires?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492240" y="3063240"/>
            <a:ext cx="109728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6739128" y="3035808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Reactive plan activated by the trigger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492240" y="3593592"/>
            <a:ext cx="109728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8" name="Text 26"/>
          <p:cNvSpPr/>
          <p:nvPr/>
        </p:nvSpPr>
        <p:spPr>
          <a:xfrm>
            <a:off x="6739128" y="3566160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Deals with consequences after the event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492240" y="4123944"/>
            <a:ext cx="109728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6739128" y="4096512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Contingency budget may be reserved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492240" y="4654296"/>
            <a:ext cx="109728" cy="2743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2" name="Text 30"/>
          <p:cNvSpPr/>
          <p:nvPr/>
        </p:nvSpPr>
        <p:spPr>
          <a:xfrm>
            <a:off x="6739128" y="4626864"/>
            <a:ext cx="4919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Transforms into an Issue Response Plan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11480" y="6309360"/>
            <a:ext cx="1133856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594360" y="641908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trick —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2560320" y="6419088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Mitigation = BEFORE  ·  Contingency = AFTER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7" name="Text 3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 /  45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RISK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Remains After the Response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374904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374904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" y="1810512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RISK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12648" y="2240280"/>
            <a:ext cx="33649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612648" y="3611880"/>
            <a:ext cx="33649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downtime probability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 action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89120" y="1572768"/>
            <a:ext cx="374904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2" name="Shape 10"/>
          <p:cNvSpPr/>
          <p:nvPr/>
        </p:nvSpPr>
        <p:spPr>
          <a:xfrm>
            <a:off x="4389120" y="1572768"/>
            <a:ext cx="374904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4590288" y="1810512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90288" y="2240280"/>
            <a:ext cx="33649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6000" dirty="0"/>
          </a:p>
        </p:txBody>
      </p:sp>
      <p:sp>
        <p:nvSpPr>
          <p:cNvPr id="15" name="Text 13"/>
          <p:cNvSpPr/>
          <p:nvPr/>
        </p:nvSpPr>
        <p:spPr>
          <a:xfrm>
            <a:off x="4590288" y="3611880"/>
            <a:ext cx="33649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redundant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infrastructure, failover, backups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366760" y="1572768"/>
            <a:ext cx="3749040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8366760" y="1572768"/>
            <a:ext cx="374904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8567928" y="1810512"/>
            <a:ext cx="3364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RISK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567928" y="2240280"/>
            <a:ext cx="33649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5200" dirty="0"/>
          </a:p>
        </p:txBody>
      </p:sp>
      <p:sp>
        <p:nvSpPr>
          <p:cNvPr id="20" name="Text 18"/>
          <p:cNvSpPr/>
          <p:nvPr/>
        </p:nvSpPr>
        <p:spPr>
          <a:xfrm>
            <a:off x="8567928" y="3611880"/>
            <a:ext cx="33649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probability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mitigation is applied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11480" y="5897880"/>
            <a:ext cx="11338560" cy="6858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" y="59618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Risk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944368" y="5961888"/>
            <a:ext cx="8613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that remains after a response has been implemented. Must still be monitored.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 /  45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Secondary Risk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UNINTENDED CONSEQUENCES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896112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170432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response to one risk can create a new risk. Every response must itself be assessed.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11480" y="2029968"/>
            <a:ext cx="100584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11480" y="2029968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11" name="Shape 9"/>
          <p:cNvSpPr/>
          <p:nvPr/>
        </p:nvSpPr>
        <p:spPr>
          <a:xfrm>
            <a:off x="411480" y="2029968"/>
            <a:ext cx="1828800" cy="93268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2" name="Text 10"/>
          <p:cNvSpPr/>
          <p:nvPr/>
        </p:nvSpPr>
        <p:spPr>
          <a:xfrm>
            <a:off x="530352" y="235000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RISK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395728" y="2286000"/>
            <a:ext cx="7909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team lacks specialised expertise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11480" y="2962656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11480" y="3081528"/>
            <a:ext cx="100584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3081528"/>
            <a:ext cx="91440" cy="93268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7" name="Shape 15"/>
          <p:cNvSpPr/>
          <p:nvPr/>
        </p:nvSpPr>
        <p:spPr>
          <a:xfrm>
            <a:off x="411480" y="3081528"/>
            <a:ext cx="1828800" cy="93268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8" name="Text 16"/>
          <p:cNvSpPr/>
          <p:nvPr/>
        </p:nvSpPr>
        <p:spPr>
          <a:xfrm>
            <a:off x="530352" y="340156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395728" y="3337560"/>
            <a:ext cx="7909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an external consultant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11480" y="4014216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11480" y="4133088"/>
            <a:ext cx="100584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11480" y="4133088"/>
            <a:ext cx="91440" cy="93268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4133088"/>
            <a:ext cx="1828800" cy="93268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4" name="Text 22"/>
          <p:cNvSpPr/>
          <p:nvPr/>
        </p:nvSpPr>
        <p:spPr>
          <a:xfrm>
            <a:off x="530352" y="445312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RISK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395728" y="4389120"/>
            <a:ext cx="7909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may become unavailable or leave mid-project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11480" y="5065776"/>
            <a:ext cx="10058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11480" y="5184648"/>
            <a:ext cx="100584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11480" y="5184648"/>
            <a:ext cx="91440" cy="932688"/>
          </a:xfrm>
          <a:prstGeom prst="rect">
            <a:avLst/>
          </a:prstGeom>
          <a:solidFill>
            <a:srgbClr val="22C55E"/>
          </a:solidFill>
          <a:ln/>
        </p:spPr>
      </p:sp>
      <p:sp>
        <p:nvSpPr>
          <p:cNvPr id="29" name="Shape 27"/>
          <p:cNvSpPr/>
          <p:nvPr/>
        </p:nvSpPr>
        <p:spPr>
          <a:xfrm>
            <a:off x="411480" y="5184648"/>
            <a:ext cx="1828800" cy="93268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" y="550468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22C5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RESPONSE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395728" y="5440680"/>
            <a:ext cx="7909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transfer plan, backup consultant identified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11480" y="6172200"/>
            <a:ext cx="11338560" cy="47548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3" name="Text 31"/>
          <p:cNvSpPr/>
          <p:nvPr/>
        </p:nvSpPr>
        <p:spPr>
          <a:xfrm>
            <a:off x="658368" y="6291072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lesson: Risk responses themselves must be assessed for the new risks they create.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5" name="Text 3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 /  45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ANALYSIS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Qualitative Risk Analysis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1338560" cy="9326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73736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Question: Which risks deserve management attention first?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411480" y="2578608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9" name="Shape 7"/>
          <p:cNvSpPr/>
          <p:nvPr/>
        </p:nvSpPr>
        <p:spPr>
          <a:xfrm>
            <a:off x="411480" y="2578608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67004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7512" y="2999232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likely is the risk to occur?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55080" y="2578608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Shape 11"/>
          <p:cNvSpPr/>
          <p:nvPr/>
        </p:nvSpPr>
        <p:spPr>
          <a:xfrm>
            <a:off x="6355080" y="2578608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611112" y="267004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11112" y="2999232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severe would the consequences be?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3511296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7" name="Shape 15"/>
          <p:cNvSpPr/>
          <p:nvPr/>
        </p:nvSpPr>
        <p:spPr>
          <a:xfrm>
            <a:off x="411480" y="3511296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6027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Urgency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7512" y="393192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quickly might the risk materialise?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355080" y="3511296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1" name="Shape 19"/>
          <p:cNvSpPr/>
          <p:nvPr/>
        </p:nvSpPr>
        <p:spPr>
          <a:xfrm>
            <a:off x="6355080" y="3511296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6611112" y="36027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611112" y="393192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close in time is it to the project's current phase?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1480" y="4443984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5" name="Shape 23"/>
          <p:cNvSpPr/>
          <p:nvPr/>
        </p:nvSpPr>
        <p:spPr>
          <a:xfrm>
            <a:off x="411480" y="4443984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" y="453542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Manageability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67512" y="4864608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control does the team have over this risk?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355080" y="4443984"/>
            <a:ext cx="5715000" cy="82296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9" name="Shape 27"/>
          <p:cNvSpPr/>
          <p:nvPr/>
        </p:nvSpPr>
        <p:spPr>
          <a:xfrm>
            <a:off x="6355080" y="4443984"/>
            <a:ext cx="109728" cy="8229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6611112" y="453542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611112" y="4864608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risk linked to or driven by other risks?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11480" y="5468112"/>
            <a:ext cx="11338560" cy="111556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33" name="Text 31"/>
          <p:cNvSpPr/>
          <p:nvPr/>
        </p:nvSpPr>
        <p:spPr>
          <a:xfrm>
            <a:off x="658368" y="55778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58368" y="5833872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Prioritised Risk List  →  Focus for detailed planning, owner assignment, and response development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 /  45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Quantitative Risk Analysis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NUMERICAL ESTIMATION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analysis attempts to numerically estimate the overall effect of risk on project outcomes.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5715000" cy="1874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572768"/>
            <a:ext cx="571500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Shape 8"/>
          <p:cNvSpPr/>
          <p:nvPr/>
        </p:nvSpPr>
        <p:spPr>
          <a:xfrm>
            <a:off x="411480" y="1572768"/>
            <a:ext cx="1170432" cy="1874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" y="2258568"/>
            <a:ext cx="10241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EMV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09928" y="1737360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Expected Monetary Value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2231136"/>
            <a:ext cx="4251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× Financial Impact. Quantifies the average expected cost or gain from a risk.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355080" y="1572768"/>
            <a:ext cx="5715000" cy="1874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55080" y="1572768"/>
            <a:ext cx="5715000" cy="10972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Shape 14"/>
          <p:cNvSpPr/>
          <p:nvPr/>
        </p:nvSpPr>
        <p:spPr>
          <a:xfrm>
            <a:off x="6355080" y="1572768"/>
            <a:ext cx="1170432" cy="1874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7" name="Text 15"/>
          <p:cNvSpPr/>
          <p:nvPr/>
        </p:nvSpPr>
        <p:spPr>
          <a:xfrm>
            <a:off x="6428232" y="2258568"/>
            <a:ext cx="10241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DTA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653528" y="1737360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 Tree Analysis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653528" y="2231136"/>
            <a:ext cx="4251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Maps decisions and risk events to compare options and expected outcomes numerically.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11480" y="3602736"/>
            <a:ext cx="5715000" cy="1874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11480" y="3602736"/>
            <a:ext cx="571500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2" name="Shape 20"/>
          <p:cNvSpPr/>
          <p:nvPr/>
        </p:nvSpPr>
        <p:spPr>
          <a:xfrm>
            <a:off x="411480" y="3602736"/>
            <a:ext cx="1170432" cy="1874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" y="4288536"/>
            <a:ext cx="10241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MCS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709928" y="3767328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Monte Carlo Simulation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1709928" y="4261104"/>
            <a:ext cx="4251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thousands of simulations varying uncertain inputs to produce probability distributions for schedule or cost.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355080" y="3602736"/>
            <a:ext cx="5715000" cy="18745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355080" y="3602736"/>
            <a:ext cx="5715000" cy="109728"/>
          </a:xfrm>
          <a:prstGeom prst="rect">
            <a:avLst/>
          </a:prstGeom>
          <a:solidFill>
            <a:srgbClr val="5B7A9E"/>
          </a:solidFill>
          <a:ln/>
        </p:spPr>
      </p:sp>
      <p:sp>
        <p:nvSpPr>
          <p:cNvPr id="28" name="Shape 26"/>
          <p:cNvSpPr/>
          <p:nvPr/>
        </p:nvSpPr>
        <p:spPr>
          <a:xfrm>
            <a:off x="6355080" y="3602736"/>
            <a:ext cx="1170432" cy="1874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9" name="Text 27"/>
          <p:cNvSpPr/>
          <p:nvPr/>
        </p:nvSpPr>
        <p:spPr>
          <a:xfrm>
            <a:off x="6428232" y="4288536"/>
            <a:ext cx="10241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7A9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653528" y="3767328"/>
            <a:ext cx="4251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Statistical Analysis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653528" y="4261104"/>
            <a:ext cx="4251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historical data and statistical models to estimate likely ranges for cost, schedule, or quality.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11480" y="5687568"/>
            <a:ext cx="11338560" cy="56692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3" name="Text 31"/>
          <p:cNvSpPr/>
          <p:nvPr/>
        </p:nvSpPr>
        <p:spPr>
          <a:xfrm>
            <a:off x="658368" y="5779008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EMV example: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3218688" y="577900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20% × Impact ₹10 lakh  =  EMV ₹2 lakh  (expected value of the uncertainty, not a guaranteed loss)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6" name="Text 34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 /  45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MONETARY VALUE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EMV = Probability × Financial Impact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1338560" cy="214884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691640"/>
            <a:ext cx="2148840" cy="17830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792224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2084832"/>
            <a:ext cx="1965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0.20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31520" y="287121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27832" y="2084832"/>
            <a:ext cx="548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</a:t>
            </a:r>
            <a:endParaRPr lang="en-US" sz="3800" dirty="0"/>
          </a:p>
        </p:txBody>
      </p:sp>
      <p:sp>
        <p:nvSpPr>
          <p:cNvPr id="12" name="Shape 10"/>
          <p:cNvSpPr/>
          <p:nvPr/>
        </p:nvSpPr>
        <p:spPr>
          <a:xfrm>
            <a:off x="3959352" y="1691640"/>
            <a:ext cx="2148840" cy="17830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Text 11"/>
          <p:cNvSpPr/>
          <p:nvPr/>
        </p:nvSpPr>
        <p:spPr>
          <a:xfrm>
            <a:off x="4050792" y="1792224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050792" y="2084832"/>
            <a:ext cx="1965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₹10L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4050792" y="2871216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lakh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547104" y="2084832"/>
            <a:ext cx="548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</a:t>
            </a:r>
            <a:endParaRPr lang="en-US" sz="3800" dirty="0"/>
          </a:p>
        </p:txBody>
      </p:sp>
      <p:sp>
        <p:nvSpPr>
          <p:cNvPr id="17" name="Shape 15"/>
          <p:cNvSpPr/>
          <p:nvPr/>
        </p:nvSpPr>
        <p:spPr>
          <a:xfrm>
            <a:off x="7278624" y="1691640"/>
            <a:ext cx="2423160" cy="17830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7370064" y="179222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EMV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370064" y="2084832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₹2L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7370064" y="287121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value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11480" y="3858768"/>
            <a:ext cx="5486400" cy="22402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" y="4005072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EMV IS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58368" y="434340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statistical average value of uncertainty — how much we should notionally set aside for this risk across many similar projects.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263640" y="3858768"/>
            <a:ext cx="5486400" cy="22402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5" name="Text 23"/>
          <p:cNvSpPr/>
          <p:nvPr/>
        </p:nvSpPr>
        <p:spPr>
          <a:xfrm>
            <a:off x="6510528" y="4005072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EMV IS NOT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10528" y="4343400"/>
            <a:ext cx="4983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guarantee that we will lose ₹2 lakh. EMV is a planning tool, not a prediction. The actual outcome is binary — the risk either occurs or it does not.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 /  45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./illustrations/action-requir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CYCLE CONTINUES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521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monitoring never stops. Not on Fridays. Not on holidays. Not ever.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02920" y="638251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to project management.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/  45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Appetite, Tolerance &amp; Threshold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CONTEXT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05840"/>
            <a:ext cx="11338560" cy="15727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005840"/>
            <a:ext cx="109728" cy="157276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Shape 7"/>
          <p:cNvSpPr/>
          <p:nvPr/>
        </p:nvSpPr>
        <p:spPr>
          <a:xfrm>
            <a:off x="411480" y="1005840"/>
            <a:ext cx="2606040" cy="15727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600200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APPETITE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182112" y="1133856"/>
            <a:ext cx="4572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much risk are we willing to accept?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3182112" y="1627632"/>
            <a:ext cx="4434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strategic, organisation-level decision about the acceptable level of uncertainty in pursuit of objectives.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790688" y="1261872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are willing to accept moderate technology risk in order to remain competitive."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2724912"/>
            <a:ext cx="11338560" cy="15727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11480" y="2724912"/>
            <a:ext cx="109728" cy="157276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Shape 14"/>
          <p:cNvSpPr/>
          <p:nvPr/>
        </p:nvSpPr>
        <p:spPr>
          <a:xfrm>
            <a:off x="411480" y="2724912"/>
            <a:ext cx="2606040" cy="15727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3319272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TOLERANCE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182112" y="2852928"/>
            <a:ext cx="4572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much variation can we absorb?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182112" y="3346704"/>
            <a:ext cx="4434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project-level boundary — how far from plan is acceptable before action is required.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790688" y="2980944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can tolerate a maximum 5-day schedule delay and ₹50,000 cost overrun."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11480" y="4443984"/>
            <a:ext cx="11338560" cy="15727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11480" y="4443984"/>
            <a:ext cx="109728" cy="157276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4443984"/>
            <a:ext cx="2606040" cy="15727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5038344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THRESHOLD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182112" y="4572000"/>
            <a:ext cx="4572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must we act or escalate?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3182112" y="5065776"/>
            <a:ext cx="4434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 trigger point at which the project manager or sponsor must take action or escalate.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790688" y="4700016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"If cost variance exceeds 10%, an emergency review is mandatory."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9" name="Text 27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 /  45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&amp; CONTROL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Monitoring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 does not stop after the Risk Register is created. Review at every status meeting.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11480" y="1993392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8" name="Shape 6"/>
          <p:cNvSpPr/>
          <p:nvPr/>
        </p:nvSpPr>
        <p:spPr>
          <a:xfrm>
            <a:off x="576072" y="2194560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21945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61288" y="2194560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probability changed?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55080" y="1993392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9672" y="2194560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9672" y="21945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04888" y="2194560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impact changed?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11480" y="2980944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6" name="Shape 14"/>
          <p:cNvSpPr/>
          <p:nvPr/>
        </p:nvSpPr>
        <p:spPr>
          <a:xfrm>
            <a:off x="576072" y="3182112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576072" y="3182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161288" y="318211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trigger appeared?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55080" y="2980944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9672" y="3182112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6519672" y="3182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104888" y="3182112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mitigation working?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11480" y="3968496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4" name="Shape 22"/>
          <p:cNvSpPr/>
          <p:nvPr/>
        </p:nvSpPr>
        <p:spPr>
          <a:xfrm>
            <a:off x="576072" y="4169664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5" name="Text 23"/>
          <p:cNvSpPr/>
          <p:nvPr/>
        </p:nvSpPr>
        <p:spPr>
          <a:xfrm>
            <a:off x="576072" y="41696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161288" y="4169664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risk occurred — is it now an issue?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355080" y="3968496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8" name="Shape 26"/>
          <p:cNvSpPr/>
          <p:nvPr/>
        </p:nvSpPr>
        <p:spPr>
          <a:xfrm>
            <a:off x="6519672" y="4169664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6519672" y="41696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104888" y="4169664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new risks emerged?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11480" y="4956048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2" name="Shape 30"/>
          <p:cNvSpPr/>
          <p:nvPr/>
        </p:nvSpPr>
        <p:spPr>
          <a:xfrm>
            <a:off x="576072" y="5157216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3" name="Text 31"/>
          <p:cNvSpPr/>
          <p:nvPr/>
        </p:nvSpPr>
        <p:spPr>
          <a:xfrm>
            <a:off x="576072" y="51572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1161288" y="5157216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residual risk changed?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355080" y="4956048"/>
            <a:ext cx="5715000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6" name="Shape 34"/>
          <p:cNvSpPr/>
          <p:nvPr/>
        </p:nvSpPr>
        <p:spPr>
          <a:xfrm>
            <a:off x="6519672" y="5157216"/>
            <a:ext cx="438912" cy="438912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7" name="Text 35"/>
          <p:cNvSpPr/>
          <p:nvPr/>
        </p:nvSpPr>
        <p:spPr>
          <a:xfrm>
            <a:off x="6519672" y="51572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7104888" y="5157216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leadership or the sponsor need to act?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411480" y="5925312"/>
            <a:ext cx="11338560" cy="65836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0" name="Text 38"/>
          <p:cNvSpPr/>
          <p:nvPr/>
        </p:nvSpPr>
        <p:spPr>
          <a:xfrm>
            <a:off x="658368" y="608076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every change. Update scores, owners, and responses. Close risks that no longer apply.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 /  45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Risk Management Cycle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PROCESS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95848" y="1463040"/>
            <a:ext cx="1860950" cy="107442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7956798" y="2537460"/>
            <a:ext cx="9144" cy="214884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6095848" y="4686300"/>
            <a:ext cx="1860950" cy="107442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4234898" y="4686300"/>
            <a:ext cx="1860950" cy="107442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4234898" y="2537460"/>
            <a:ext cx="9144" cy="214884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4234898" y="1463040"/>
            <a:ext cx="1860950" cy="1074420"/>
          </a:xfrm>
          <a:prstGeom prst="line">
            <a:avLst/>
          </a:prstGeom>
          <a:noFill/>
          <a:ln w="31750">
            <a:solidFill>
              <a:srgbClr val="028090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5410048" y="896112"/>
            <a:ext cx="1371600" cy="11430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437480" y="93268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270998" y="1970532"/>
            <a:ext cx="1371600" cy="11430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298430" y="200710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70998" y="4119372"/>
            <a:ext cx="1371600" cy="11430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298430" y="415594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PRIORITISE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10048" y="5193792"/>
            <a:ext cx="1371600" cy="11430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437480" y="523036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549098" y="4119372"/>
            <a:ext cx="1371600" cy="11430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576530" y="415594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549098" y="1970532"/>
            <a:ext cx="1371600" cy="11430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576530" y="2007108"/>
            <a:ext cx="13167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RISKS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181448" y="2926080"/>
            <a:ext cx="1828800" cy="1371600"/>
          </a:xfrm>
          <a:prstGeom prst="ellipse">
            <a:avLst/>
          </a:prstGeom>
          <a:solidFill>
            <a:srgbClr val="02C39A">
              <a:alpha val="85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5227168" y="2971800"/>
            <a:ext cx="17373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CONTINUOUSLY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11480" y="5779008"/>
            <a:ext cx="11338560" cy="896112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8" name="Text 26"/>
          <p:cNvSpPr/>
          <p:nvPr/>
        </p:nvSpPr>
        <p:spPr>
          <a:xfrm>
            <a:off x="658368" y="59893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management is a continuous process — it never stops until the project closes.</a:t>
            </a:r>
            <a:endParaRPr lang="en-US" sz="2200" dirty="0"/>
          </a:p>
        </p:txBody>
      </p:sp>
      <p:sp>
        <p:nvSpPr>
          <p:cNvPr id="29" name="Shape 27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0" name="Text 28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 /  45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College Placement Management System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1444752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college is implementing a new digital placement platform. Identify and prioritise the following risks.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11480" y="2057400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057400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/>
          <p:nvPr/>
        </p:nvSpPr>
        <p:spPr>
          <a:xfrm>
            <a:off x="667512" y="216712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07592" y="21671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may change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74920" y="216712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55080" y="2057400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Shape 11"/>
          <p:cNvSpPr/>
          <p:nvPr/>
        </p:nvSpPr>
        <p:spPr>
          <a:xfrm>
            <a:off x="6355080" y="2057400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6611112" y="216712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51192" y="21671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may leave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018520" y="216712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11480" y="3044952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8" name="Shape 16"/>
          <p:cNvSpPr/>
          <p:nvPr/>
        </p:nvSpPr>
        <p:spPr>
          <a:xfrm>
            <a:off x="411480" y="3044952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154680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07592" y="3154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data may be incorrect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074920" y="315468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355080" y="3044952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3" name="Shape 21"/>
          <p:cNvSpPr/>
          <p:nvPr/>
        </p:nvSpPr>
        <p:spPr>
          <a:xfrm>
            <a:off x="6355080" y="3044952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4" name="Text 22"/>
          <p:cNvSpPr/>
          <p:nvPr/>
        </p:nvSpPr>
        <p:spPr>
          <a:xfrm>
            <a:off x="6611112" y="3154680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51192" y="3154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API may fail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018520" y="315468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11480" y="4032504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8" name="Shape 26"/>
          <p:cNvSpPr/>
          <p:nvPr/>
        </p:nvSpPr>
        <p:spPr>
          <a:xfrm>
            <a:off x="411480" y="4032504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9" name="Text 27"/>
          <p:cNvSpPr/>
          <p:nvPr/>
        </p:nvSpPr>
        <p:spPr>
          <a:xfrm>
            <a:off x="667512" y="4142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307592" y="414223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approval may be delayed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5074920" y="414223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55080" y="4032504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33" name="Shape 31"/>
          <p:cNvSpPr/>
          <p:nvPr/>
        </p:nvSpPr>
        <p:spPr>
          <a:xfrm>
            <a:off x="6355080" y="4032504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4" name="Text 32"/>
          <p:cNvSpPr/>
          <p:nvPr/>
        </p:nvSpPr>
        <p:spPr>
          <a:xfrm>
            <a:off x="6611112" y="4142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251192" y="414223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adoption may be low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1018520" y="414223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11480" y="5020056"/>
            <a:ext cx="5715000" cy="86868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38" name="Shape 36"/>
          <p:cNvSpPr/>
          <p:nvPr/>
        </p:nvSpPr>
        <p:spPr>
          <a:xfrm>
            <a:off x="411480" y="5020056"/>
            <a:ext cx="109728" cy="8686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9" name="Text 37"/>
          <p:cNvSpPr/>
          <p:nvPr/>
        </p:nvSpPr>
        <p:spPr>
          <a:xfrm>
            <a:off x="667512" y="5129784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307592" y="5129784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incident may occur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507492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355080" y="5020056"/>
            <a:ext cx="5715000" cy="86868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43" name="Shape 41"/>
          <p:cNvSpPr/>
          <p:nvPr/>
        </p:nvSpPr>
        <p:spPr>
          <a:xfrm>
            <a:off x="6355080" y="5020056"/>
            <a:ext cx="109728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4" name="Text 42"/>
          <p:cNvSpPr/>
          <p:nvPr/>
        </p:nvSpPr>
        <p:spPr>
          <a:xfrm>
            <a:off x="6611112" y="5129784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7251192" y="5129784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improves dev productivity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1101852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11480" y="5943600"/>
            <a:ext cx="11338560" cy="64008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8" name="Text 46"/>
          <p:cNvSpPr/>
          <p:nvPr/>
        </p:nvSpPr>
        <p:spPr>
          <a:xfrm>
            <a:off x="658368" y="6080760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task: Rate each risk for Probability (1–5), Impact (1–5), and Score. Then select a response and owner.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 /  45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Classroom Exercise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of the eight risks in the case study, complete the following analysis.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12648" y="1810512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612648" y="18105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07592" y="17099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307592" y="212140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1–5: How likely is this risk?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55080" y="1572768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556248" y="1810512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6556248" y="18105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251192" y="17099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Impact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251192" y="212140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1–5: How severe if it occurs?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11480" y="2688336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2648" y="29260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" y="292608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07592" y="282549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Score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307592" y="3236976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Calculate: Probability × Impact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55080" y="2688336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556248" y="2926080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5" name="Text 23"/>
          <p:cNvSpPr/>
          <p:nvPr/>
        </p:nvSpPr>
        <p:spPr>
          <a:xfrm>
            <a:off x="6556248" y="292608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251192" y="282549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Priority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251192" y="3236976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as Low / Medium / High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11480" y="3803904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12648" y="404164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0" name="Text 28"/>
          <p:cNvSpPr/>
          <p:nvPr/>
        </p:nvSpPr>
        <p:spPr>
          <a:xfrm>
            <a:off x="612648" y="40416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307592" y="3941064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Response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307592" y="435254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Choose: Avoid / Mitigate / Transfer / Accept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6355080" y="3803904"/>
            <a:ext cx="5715000" cy="9875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556248" y="404164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5" name="Text 33"/>
          <p:cNvSpPr/>
          <p:nvPr/>
        </p:nvSpPr>
        <p:spPr>
          <a:xfrm>
            <a:off x="6556248" y="40416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7251192" y="3941064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Owner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7251192" y="435254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person responsible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2377440" y="4919472"/>
            <a:ext cx="8092440" cy="98755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578608" y="5157216"/>
            <a:ext cx="512064" cy="51206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40" name="Text 38"/>
          <p:cNvSpPr/>
          <p:nvPr/>
        </p:nvSpPr>
        <p:spPr>
          <a:xfrm>
            <a:off x="2578608" y="515721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3273552" y="505663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</a:t>
            </a:r>
            <a:endParaRPr lang="en-US" sz="2000" dirty="0"/>
          </a:p>
        </p:txBody>
      </p:sp>
      <p:sp>
        <p:nvSpPr>
          <p:cNvPr id="42" name="Text 40"/>
          <p:cNvSpPr/>
          <p:nvPr/>
        </p:nvSpPr>
        <p:spPr>
          <a:xfrm>
            <a:off x="3273552" y="546811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early warning sign</a:t>
            </a:r>
            <a:endParaRPr lang="en-US" sz="1400" dirty="0"/>
          </a:p>
        </p:txBody>
      </p:sp>
      <p:sp>
        <p:nvSpPr>
          <p:cNvPr id="43" name="Shape 41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4" name="Text 4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 /  45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SOLUTION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 Discussion — Sample Analysis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08760"/>
            <a:ext cx="11338560" cy="62179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09344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783080" y="160934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College approval may be delayed.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5715000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441448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752344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5 — High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55080" y="2331720"/>
            <a:ext cx="5715000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0" y="2441448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83680" y="2752344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5 — High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11480" y="3291840"/>
            <a:ext cx="5715000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01568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Score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— High Priority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55080" y="3291840"/>
            <a:ext cx="5715000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0" y="3401568"/>
            <a:ext cx="5257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583680" y="3712464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11480" y="4251960"/>
            <a:ext cx="11338560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" y="43616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58368" y="4672584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11480" y="4892040"/>
            <a:ext cx="11338560" cy="43891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" y="498348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2212848" y="4983480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milestone missed by 3 days without explanation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11480" y="5367528"/>
            <a:ext cx="11338560" cy="43891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8" name="Text 26"/>
          <p:cNvSpPr/>
          <p:nvPr/>
        </p:nvSpPr>
        <p:spPr>
          <a:xfrm>
            <a:off x="658368" y="545896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212848" y="5458968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regular stakeholder reviews, maintain open communication with decision-makers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11480" y="5843016"/>
            <a:ext cx="11338560" cy="43891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31" name="Text 29"/>
          <p:cNvSpPr/>
          <p:nvPr/>
        </p:nvSpPr>
        <p:spPr>
          <a:xfrm>
            <a:off x="658368" y="593445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CONTINGENCY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2212848" y="5934456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Re-sequence development activities that do not require approval to maintain team productivity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 /  45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Risk Management Mistakes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AVOID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1005840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1005840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9" name="Shape 7"/>
          <p:cNvSpPr/>
          <p:nvPr/>
        </p:nvSpPr>
        <p:spPr>
          <a:xfrm>
            <a:off x="612648" y="1234440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10" name="Text 8"/>
          <p:cNvSpPr/>
          <p:nvPr/>
        </p:nvSpPr>
        <p:spPr>
          <a:xfrm>
            <a:off x="612648" y="12344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16152" y="1097280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issues as risks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16152" y="148132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uncertainty and current problems need different management approaches.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55080" y="1005840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55080" y="1005840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15" name="Shape 13"/>
          <p:cNvSpPr/>
          <p:nvPr/>
        </p:nvSpPr>
        <p:spPr>
          <a:xfrm>
            <a:off x="6556248" y="1234440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16" name="Text 14"/>
          <p:cNvSpPr/>
          <p:nvPr/>
        </p:nvSpPr>
        <p:spPr>
          <a:xfrm>
            <a:off x="6556248" y="12344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159752" y="1097280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Focusing only on probability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159752" y="148132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10% chance of a ₹10 lakh loss outweighs a 90% chance of a ₹10,000 loss.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2048256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1480" y="2048256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21" name="Shape 19"/>
          <p:cNvSpPr/>
          <p:nvPr/>
        </p:nvSpPr>
        <p:spPr>
          <a:xfrm>
            <a:off x="612648" y="2276856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22" name="Text 20"/>
          <p:cNvSpPr/>
          <p:nvPr/>
        </p:nvSpPr>
        <p:spPr>
          <a:xfrm>
            <a:off x="612648" y="2276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16152" y="2139696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risk owner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216152" y="2523744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nobody owns it, nobody manages it — it will be forgotten.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355080" y="2048256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355080" y="2048256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27" name="Shape 25"/>
          <p:cNvSpPr/>
          <p:nvPr/>
        </p:nvSpPr>
        <p:spPr>
          <a:xfrm>
            <a:off x="6556248" y="2276856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6556248" y="2276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159752" y="2139696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trigger defined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159752" y="2523744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an early warning sign, the team reacts instead of preparing.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11480" y="3090672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11480" y="3090672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33" name="Shape 31"/>
          <p:cNvSpPr/>
          <p:nvPr/>
        </p:nvSpPr>
        <p:spPr>
          <a:xfrm>
            <a:off x="612648" y="3319272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612648" y="33192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216152" y="3182112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contingency plan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216152" y="3566160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unprepared when a risk occurs turns it into a crisis.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355080" y="3090672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355080" y="3090672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39" name="Shape 37"/>
          <p:cNvSpPr/>
          <p:nvPr/>
        </p:nvSpPr>
        <p:spPr>
          <a:xfrm>
            <a:off x="6556248" y="3319272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40" name="Text 38"/>
          <p:cNvSpPr/>
          <p:nvPr/>
        </p:nvSpPr>
        <p:spPr>
          <a:xfrm>
            <a:off x="6556248" y="33192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159752" y="3182112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risk register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7159752" y="3566160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is continuous. A register created once and never updated is useless.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11480" y="4133088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411480" y="4133088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45" name="Shape 43"/>
          <p:cNvSpPr/>
          <p:nvPr/>
        </p:nvSpPr>
        <p:spPr>
          <a:xfrm>
            <a:off x="612648" y="4361688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46" name="Text 44"/>
          <p:cNvSpPr/>
          <p:nvPr/>
        </p:nvSpPr>
        <p:spPr>
          <a:xfrm>
            <a:off x="612648" y="43616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216152" y="4224528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opportunities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216152" y="4608576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risks deserve the same management attention as threats.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6355080" y="4133088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6355080" y="4133088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51" name="Shape 49"/>
          <p:cNvSpPr/>
          <p:nvPr/>
        </p:nvSpPr>
        <p:spPr>
          <a:xfrm>
            <a:off x="6556248" y="4361688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52" name="Text 50"/>
          <p:cNvSpPr/>
          <p:nvPr/>
        </p:nvSpPr>
        <p:spPr>
          <a:xfrm>
            <a:off x="6556248" y="43616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7159752" y="4224528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communicating risks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7159752" y="4608576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 cannot support response actions they do not know about.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411480" y="5175504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56" name="Shape 54"/>
          <p:cNvSpPr/>
          <p:nvPr/>
        </p:nvSpPr>
        <p:spPr>
          <a:xfrm>
            <a:off x="411480" y="5175504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57" name="Shape 55"/>
          <p:cNvSpPr/>
          <p:nvPr/>
        </p:nvSpPr>
        <p:spPr>
          <a:xfrm>
            <a:off x="612648" y="5404104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58" name="Text 56"/>
          <p:cNvSpPr/>
          <p:nvPr/>
        </p:nvSpPr>
        <p:spPr>
          <a:xfrm>
            <a:off x="612648" y="54041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1216152" y="526694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a register too large</a:t>
            </a:r>
            <a:endParaRPr lang="en-US" sz="1400" dirty="0"/>
          </a:p>
        </p:txBody>
      </p:sp>
      <p:sp>
        <p:nvSpPr>
          <p:cNvPr id="60" name="Text 58"/>
          <p:cNvSpPr/>
          <p:nvPr/>
        </p:nvSpPr>
        <p:spPr>
          <a:xfrm>
            <a:off x="1216152" y="5650992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enormous register with 200 risks is unmanageable. Prioritise ruthlessly.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6355080" y="5175504"/>
            <a:ext cx="5715000" cy="9326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62" name="Shape 60"/>
          <p:cNvSpPr/>
          <p:nvPr/>
        </p:nvSpPr>
        <p:spPr>
          <a:xfrm>
            <a:off x="6355080" y="5175504"/>
            <a:ext cx="91440" cy="93268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63" name="Shape 61"/>
          <p:cNvSpPr/>
          <p:nvPr/>
        </p:nvSpPr>
        <p:spPr>
          <a:xfrm>
            <a:off x="6556248" y="5404104"/>
            <a:ext cx="438912" cy="438912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64" name="Text 62"/>
          <p:cNvSpPr/>
          <p:nvPr/>
        </p:nvSpPr>
        <p:spPr>
          <a:xfrm>
            <a:off x="6556248" y="54041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7159752" y="526694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mitigation and contingency</a:t>
            </a:r>
            <a:endParaRPr lang="en-US" sz="1400" dirty="0"/>
          </a:p>
        </p:txBody>
      </p:sp>
      <p:sp>
        <p:nvSpPr>
          <p:cNvPr id="66" name="Text 64"/>
          <p:cNvSpPr/>
          <p:nvPr/>
        </p:nvSpPr>
        <p:spPr>
          <a:xfrm>
            <a:off x="7159752" y="5650992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is before; contingency is after. They are not interchangeable.</a:t>
            </a:r>
            <a:endParaRPr lang="en-US" sz="1200" dirty="0"/>
          </a:p>
        </p:txBody>
      </p:sp>
      <p:sp>
        <p:nvSpPr>
          <p:cNvPr id="67" name="Shape 6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68" name="Text 66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 /  45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PMI REFERENCE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Concepts — Quick Reference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12648" y="166420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286000" y="16642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715768" y="166420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that can affect project objectives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55080" y="157276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1" name="Text 9"/>
          <p:cNvSpPr/>
          <p:nvPr/>
        </p:nvSpPr>
        <p:spPr>
          <a:xfrm>
            <a:off x="6556248" y="166420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Threat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9600" y="16642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59368" y="166420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risk — could harm the project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239572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5" name="Text 13"/>
          <p:cNvSpPr/>
          <p:nvPr/>
        </p:nvSpPr>
        <p:spPr>
          <a:xfrm>
            <a:off x="612648" y="248716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Opportunity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286000" y="248716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715768" y="248716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risk — could benefit the project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355080" y="239572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9" name="Text 17"/>
          <p:cNvSpPr/>
          <p:nvPr/>
        </p:nvSpPr>
        <p:spPr>
          <a:xfrm>
            <a:off x="6556248" y="248716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Probability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9600" y="248716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659368" y="248716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Likelihood of the risk occurring (1–5 or %)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321868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3" name="Text 21"/>
          <p:cNvSpPr/>
          <p:nvPr/>
        </p:nvSpPr>
        <p:spPr>
          <a:xfrm>
            <a:off x="612648" y="33101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Impact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286000" y="331012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715768" y="331012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 if the risk occurs (1–5)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355080" y="321868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7" name="Text 25"/>
          <p:cNvSpPr/>
          <p:nvPr/>
        </p:nvSpPr>
        <p:spPr>
          <a:xfrm>
            <a:off x="6556248" y="331012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Score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229600" y="331012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659368" y="331012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× Impact — basis for prioritisation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11480" y="404164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1" name="Text 29"/>
          <p:cNvSpPr/>
          <p:nvPr/>
        </p:nvSpPr>
        <p:spPr>
          <a:xfrm>
            <a:off x="612648" y="413308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Owner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2286000" y="413308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2715768" y="413308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person responsible for managing the risk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355080" y="404164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5" name="Text 33"/>
          <p:cNvSpPr/>
          <p:nvPr/>
        </p:nvSpPr>
        <p:spPr>
          <a:xfrm>
            <a:off x="6556248" y="413308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229600" y="413308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659368" y="413308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 that the risk is approaching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411480" y="486460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9" name="Text 37"/>
          <p:cNvSpPr/>
          <p:nvPr/>
        </p:nvSpPr>
        <p:spPr>
          <a:xfrm>
            <a:off x="612648" y="495604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Mitigation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2286000" y="495604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2715768" y="495604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to reduce probability or impact — before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6355080" y="486460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43" name="Text 41"/>
          <p:cNvSpPr/>
          <p:nvPr/>
        </p:nvSpPr>
        <p:spPr>
          <a:xfrm>
            <a:off x="6556248" y="495604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Contingency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229600" y="495604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659368" y="495604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 if the risk occurs — after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411480" y="568756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47" name="Text 45"/>
          <p:cNvSpPr/>
          <p:nvPr/>
        </p:nvSpPr>
        <p:spPr>
          <a:xfrm>
            <a:off x="612648" y="577900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Residual Risk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2286000" y="57790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2715768" y="577900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remaining after the response is implemented</a:t>
            </a:r>
            <a:endParaRPr lang="en-US" sz="1300" dirty="0"/>
          </a:p>
        </p:txBody>
      </p:sp>
      <p:sp>
        <p:nvSpPr>
          <p:cNvPr id="50" name="Shape 48"/>
          <p:cNvSpPr/>
          <p:nvPr/>
        </p:nvSpPr>
        <p:spPr>
          <a:xfrm>
            <a:off x="6355080" y="5687568"/>
            <a:ext cx="571500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51" name="Text 49"/>
          <p:cNvSpPr/>
          <p:nvPr/>
        </p:nvSpPr>
        <p:spPr>
          <a:xfrm>
            <a:off x="6556248" y="577900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Secondary Risk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229600" y="57790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8659368" y="577900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risk created by implementing a response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 /  45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Project Manager's Risk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MINDSET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11480" y="102412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good project manager never stops asking these questions throughout the project lifecycle.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1480" y="1572768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572768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0" name="Shape 8"/>
          <p:cNvSpPr/>
          <p:nvPr/>
        </p:nvSpPr>
        <p:spPr>
          <a:xfrm>
            <a:off x="576072" y="182880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576072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16152" y="1847088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go wrong?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3400" y="1572768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43400" y="1572768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5" name="Shape 13"/>
          <p:cNvSpPr/>
          <p:nvPr/>
        </p:nvSpPr>
        <p:spPr>
          <a:xfrm>
            <a:off x="4507992" y="182880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4507992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148072" y="1847088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likely is it?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75320" y="1572768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275320" y="1572768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Shape 18"/>
          <p:cNvSpPr/>
          <p:nvPr/>
        </p:nvSpPr>
        <p:spPr>
          <a:xfrm>
            <a:off x="8439912" y="182880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8439912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079992" y="1847088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happens if it does?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11480" y="3145536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3145536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5" name="Shape 23"/>
          <p:cNvSpPr/>
          <p:nvPr/>
        </p:nvSpPr>
        <p:spPr>
          <a:xfrm>
            <a:off x="576072" y="340156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576072" y="3401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216152" y="34198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risks matter most?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343400" y="3145536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343400" y="3145536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0" name="Shape 28"/>
          <p:cNvSpPr/>
          <p:nvPr/>
        </p:nvSpPr>
        <p:spPr>
          <a:xfrm>
            <a:off x="4507992" y="340156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1" name="Text 29"/>
          <p:cNvSpPr/>
          <p:nvPr/>
        </p:nvSpPr>
        <p:spPr>
          <a:xfrm>
            <a:off x="4507992" y="3401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148072" y="34198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can we do now?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275320" y="3145536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8275320" y="3145536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5" name="Shape 33"/>
          <p:cNvSpPr/>
          <p:nvPr/>
        </p:nvSpPr>
        <p:spPr>
          <a:xfrm>
            <a:off x="8439912" y="340156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6" name="Text 34"/>
          <p:cNvSpPr/>
          <p:nvPr/>
        </p:nvSpPr>
        <p:spPr>
          <a:xfrm>
            <a:off x="8439912" y="3401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9079992" y="34198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owns this risk?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11480" y="4718304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411480" y="4718304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40" name="Shape 38"/>
          <p:cNvSpPr/>
          <p:nvPr/>
        </p:nvSpPr>
        <p:spPr>
          <a:xfrm>
            <a:off x="576072" y="49743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41" name="Text 39"/>
          <p:cNvSpPr/>
          <p:nvPr/>
        </p:nvSpPr>
        <p:spPr>
          <a:xfrm>
            <a:off x="576072" y="49743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1216152" y="4992624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will tell us the risk is approaching?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343400" y="4718304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4343400" y="4718304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45" name="Shape 43"/>
          <p:cNvSpPr/>
          <p:nvPr/>
        </p:nvSpPr>
        <p:spPr>
          <a:xfrm>
            <a:off x="4507992" y="49743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46" name="Text 44"/>
          <p:cNvSpPr/>
          <p:nvPr/>
        </p:nvSpPr>
        <p:spPr>
          <a:xfrm>
            <a:off x="4507992" y="49743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800" dirty="0"/>
          </a:p>
        </p:txBody>
      </p:sp>
      <p:sp>
        <p:nvSpPr>
          <p:cNvPr id="47" name="Text 45"/>
          <p:cNvSpPr/>
          <p:nvPr/>
        </p:nvSpPr>
        <p:spPr>
          <a:xfrm>
            <a:off x="5148072" y="4992624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will we do if it happens?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75320" y="4718304"/>
            <a:ext cx="3749040" cy="14173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8275320" y="4718304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0" name="Shape 48"/>
          <p:cNvSpPr/>
          <p:nvPr/>
        </p:nvSpPr>
        <p:spPr>
          <a:xfrm>
            <a:off x="8439912" y="49743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1" name="Text 49"/>
          <p:cNvSpPr/>
          <p:nvPr/>
        </p:nvSpPr>
        <p:spPr>
          <a:xfrm>
            <a:off x="8439912" y="49743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800" dirty="0"/>
          </a:p>
        </p:txBody>
      </p:sp>
      <p:sp>
        <p:nvSpPr>
          <p:cNvPr id="52" name="Text 50"/>
          <p:cNvSpPr/>
          <p:nvPr/>
        </p:nvSpPr>
        <p:spPr>
          <a:xfrm>
            <a:off x="9079992" y="4992624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new risks have our actions created?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54" name="Text 52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 /  45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0"/>
            <a:ext cx="5059375" cy="68580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097280"/>
            <a:ext cx="6217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TAKEAWAY  ·  MODULE 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481328"/>
            <a:ext cx="6400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Management is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predicting the future.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502920" y="3493008"/>
            <a:ext cx="64008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preparing the project to deal with uncertainty — before uncertainty becomes a crisis.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424928" y="1024128"/>
            <a:ext cx="4315968" cy="8046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9" name="Shape 7"/>
          <p:cNvSpPr/>
          <p:nvPr/>
        </p:nvSpPr>
        <p:spPr>
          <a:xfrm>
            <a:off x="7424928" y="1024128"/>
            <a:ext cx="109728" cy="8046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7635240" y="1133856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47888" y="1225296"/>
            <a:ext cx="3310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424928" y="1993392"/>
            <a:ext cx="431596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Shape 11"/>
          <p:cNvSpPr/>
          <p:nvPr/>
        </p:nvSpPr>
        <p:spPr>
          <a:xfrm>
            <a:off x="7424928" y="1993392"/>
            <a:ext cx="109728" cy="8046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7635240" y="210312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47888" y="2194560"/>
            <a:ext cx="3310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Analyse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424928" y="2962656"/>
            <a:ext cx="4315968" cy="8046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7424928" y="2962656"/>
            <a:ext cx="109728" cy="8046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7635240" y="3072384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47888" y="3163824"/>
            <a:ext cx="3310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Prioritise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7424928" y="3931920"/>
            <a:ext cx="431596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1" name="Shape 19"/>
          <p:cNvSpPr/>
          <p:nvPr/>
        </p:nvSpPr>
        <p:spPr>
          <a:xfrm>
            <a:off x="7424928" y="3931920"/>
            <a:ext cx="109728" cy="8046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7635240" y="40416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247888" y="4133088"/>
            <a:ext cx="3310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7424928" y="4901184"/>
            <a:ext cx="4315968" cy="8046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5" name="Shape 23"/>
          <p:cNvSpPr/>
          <p:nvPr/>
        </p:nvSpPr>
        <p:spPr>
          <a:xfrm>
            <a:off x="7424928" y="4901184"/>
            <a:ext cx="109728" cy="8046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7635240" y="5010912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247888" y="5102352"/>
            <a:ext cx="3310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502920" y="4773168"/>
            <a:ext cx="6400800" cy="16276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9" name="Text 27"/>
          <p:cNvSpPr/>
          <p:nvPr/>
        </p:nvSpPr>
        <p:spPr>
          <a:xfrm>
            <a:off x="713232" y="4937760"/>
            <a:ext cx="5989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 project managers don't wait for risks to become problems.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713232" y="5650992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prepare before uncertainty turns into an issue.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11480" y="6510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 /  45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– Risk Management</dc:title>
  <dc:subject>Managing Uncertainty in Projects</dc:subject>
  <dc:creator>PlacementHub</dc:creator>
  <cp:lastModifiedBy>PlacementHub</cp:lastModifiedBy>
  <cp:revision>1</cp:revision>
  <dcterms:created xsi:type="dcterms:W3CDTF">2026-08-22T18:25:38Z</dcterms:created>
  <dcterms:modified xsi:type="dcterms:W3CDTF">2026-08-22T18:25:38Z</dcterms:modified>
</cp:coreProperties>
</file>