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533" y="2053679"/>
            <a:ext cx="2408932" cy="30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72915" y="2548979"/>
            <a:ext cx="6846168" cy="13409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5280"/>
              </a:lnSpc>
            </a:pPr>
            <a:r>
              <a:rPr b="0" sz="4800" i="0" u="none">
                <a:solidFill>
                  <a:srgbClr val="0F172A"/>
                </a:solidFill>
                <a:latin typeface="Plus Jakarta Sans ExtraBold"/>
              </a:rPr>
              <a:t>Strategic Human</a:t>
            </a:r>
            <a:r>
              <a:t>
</a:t>
            </a:r>
            <a:r>
              <a:rPr b="0" sz="4800" i="0" u="none">
                <a:solidFill>
                  <a:srgbClr val="008080"/>
                </a:solidFill>
                <a:latin typeface="Plus Jakarta Sans ExtraBold"/>
              </a:rPr>
              <a:t>Resource Management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09750" y="4118520"/>
            <a:ext cx="8572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475569"/>
                </a:solidFill>
                <a:latin typeface="Inter"/>
              </a:rPr>
              <a:t>Building Sustainable Competitive Advantage &amp; Driving Organizational Growth Through Human Capital Excellence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686050"/>
            <a:ext cx="762000" cy="38100"/>
          </a:xfrm>
          <a:prstGeom prst="rect">
            <a:avLst/>
          </a:prstGeom>
          <a:solidFill>
            <a:srgbClr val="E05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455545" y="2952750"/>
            <a:ext cx="728091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4200" i="0" u="none">
                <a:solidFill>
                  <a:srgbClr val="0F172A"/>
                </a:solidFill>
                <a:latin typeface="Plus Jakarta Sans"/>
              </a:rPr>
              <a:t>Foundations &amp; Capabilities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62250" y="3771900"/>
            <a:ext cx="666750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b="0" sz="1650" i="0" u="none">
                <a:solidFill>
                  <a:srgbClr val="64748B"/>
                </a:solidFill>
                <a:latin typeface="Inter"/>
              </a:rPr>
              <a:t>Aligning workforce strategy with corporate philosophy, innovation, and psychological safety.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985962"/>
            <a:ext cx="52959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6300" y="1985962"/>
            <a:ext cx="502920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334155"/>
                </a:solidFill>
                <a:latin typeface="Inter"/>
              </a:rPr>
              <a:t>Strategic Integration:</a:t>
            </a:r>
            <a:r>
              <a:rPr b="0" sz="1275" i="0" u="none">
                <a:solidFill>
                  <a:srgbClr val="334155"/>
                </a:solidFill>
                <a:latin typeface="Inter"/>
              </a:rPr>
              <a:t> Aligning human resource policies directly with organizational vision and long-term business goals.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300" y="2605087"/>
            <a:ext cx="502920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334155"/>
                </a:solidFill>
                <a:latin typeface="Inter"/>
              </a:rPr>
              <a:t>Competency Alignment:</a:t>
            </a:r>
            <a:r>
              <a:rPr b="0" sz="1275" i="0" u="none">
                <a:solidFill>
                  <a:srgbClr val="334155"/>
                </a:solidFill>
                <a:latin typeface="Inter"/>
              </a:rPr>
              <a:t> Establishing workforce capabilities that directly build sustainable market differentiation.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224212"/>
            <a:ext cx="502920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334155"/>
                </a:solidFill>
                <a:latin typeface="Inter"/>
              </a:rPr>
              <a:t>Compliance &amp; Safety:</a:t>
            </a:r>
            <a:r>
              <a:rPr b="0" sz="1275" i="0" u="none">
                <a:solidFill>
                  <a:srgbClr val="334155"/>
                </a:solidFill>
                <a:latin typeface="Inter"/>
              </a:rPr>
              <a:t> Ensuring rigorous statutory labor compliance, workplace safety, and ethical governance.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843337"/>
            <a:ext cx="5029200" cy="7286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334155"/>
                </a:solidFill>
                <a:latin typeface="Inter"/>
              </a:rPr>
              <a:t>Safe-to-Fail Culture:</a:t>
            </a:r>
            <a:r>
              <a:rPr b="0" sz="1275" i="0" u="none">
                <a:solidFill>
                  <a:srgbClr val="334155"/>
                </a:solidFill>
                <a:latin typeface="Inter"/>
              </a:rPr>
              <a:t> Fostering psychological safety to encourage strategic courage, curiosity, and creative problem solving.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1995487"/>
            <a:ext cx="5276850" cy="36004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700" i="0" u="none">
                <a:solidFill>
                  <a:srgbClr val="0F172A"/>
                </a:solidFill>
                <a:latin typeface="Plus Jakarta Sans ExtraBold"/>
              </a:rPr>
              <a:t>Core HRM Philosophies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2005012"/>
            <a:ext cx="114300" cy="1428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2624137"/>
            <a:ext cx="114300" cy="1428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243262"/>
            <a:ext cx="114300" cy="1428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862387"/>
            <a:ext cx="114300" cy="1428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747962"/>
            <a:ext cx="5295900" cy="2095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747962"/>
            <a:ext cx="5295900" cy="2095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3925" y="3062287"/>
            <a:ext cx="4900612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08080"/>
                </a:solidFill>
                <a:latin typeface="Plus Jakarta Sans"/>
              </a:rPr>
              <a:t>Line Management Ownership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3443287"/>
            <a:ext cx="4667250" cy="971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0" sz="1275" i="0" u="none">
                <a:solidFill>
                  <a:srgbClr val="334155"/>
                </a:solidFill>
                <a:latin typeface="Inter"/>
              </a:rPr>
              <a:t>Operational execution resides primarily with line managers. Empowering team leaders with HR tools ensures real-time performance evaluation, active feedback, and direct alignment with daily business deliverables.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00825" y="3062287"/>
            <a:ext cx="4900612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08080"/>
                </a:solidFill>
                <a:latin typeface="Plus Jakarta Sans"/>
              </a:rPr>
              <a:t>HRIS &amp; Workforce Analytics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00825" y="3443287"/>
            <a:ext cx="4667250" cy="971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0" sz="1275" i="0" u="none">
                <a:solidFill>
                  <a:srgbClr val="334155"/>
                </a:solidFill>
                <a:latin typeface="Inter"/>
              </a:rPr>
              <a:t>Human Resource Information Systems (HRIS) centralize employee data to enable predictive workforce planning, streamline administration, and provide objective accounting metrics for talent decision-making.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700" i="0" u="none">
                <a:solidFill>
                  <a:srgbClr val="0F172A"/>
                </a:solidFill>
                <a:latin typeface="Plus Jakarta Sans ExtraBold"/>
              </a:rPr>
              <a:t>HR Architecture &amp; Systems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443162"/>
            <a:ext cx="3479750" cy="27051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050" y="2443162"/>
            <a:ext cx="3479750" cy="2705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500" y="2443162"/>
            <a:ext cx="3479750" cy="27051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825" y="2719387"/>
            <a:ext cx="495300" cy="4953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5825" y="3405187"/>
            <a:ext cx="1890236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08080"/>
                </a:solidFill>
                <a:latin typeface="Plus Jakarta Sans"/>
              </a:rPr>
              <a:t>1. Job Engineering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825" y="3786187"/>
            <a:ext cx="2927300" cy="971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0" sz="1275" i="0" u="none">
                <a:solidFill>
                  <a:srgbClr val="334155"/>
                </a:solidFill>
                <a:latin typeface="Inter"/>
              </a:rPr>
              <a:t>Systematically analyzing roles to produce precise Job Descriptions, duties, and essential competency specifications.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2275" y="2719387"/>
            <a:ext cx="495300" cy="495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32275" y="3405187"/>
            <a:ext cx="2230278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08080"/>
                </a:solidFill>
                <a:latin typeface="Plus Jakarta Sans"/>
              </a:rPr>
              <a:t>2. Strategic Sourcing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2275" y="3786187"/>
            <a:ext cx="2927300" cy="971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0" sz="1275" i="0" u="none">
                <a:solidFill>
                  <a:srgbClr val="334155"/>
                </a:solidFill>
                <a:latin typeface="Inter"/>
              </a:rPr>
              <a:t>Executing targeted candidate outreach across diverse pools to match demand forecasting with high-quality applicants.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8725" y="2719387"/>
            <a:ext cx="495300" cy="495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78725" y="3405187"/>
            <a:ext cx="248031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08080"/>
                </a:solidFill>
                <a:latin typeface="Plus Jakarta Sans"/>
              </a:rPr>
              <a:t>3. Selection &amp; Onboard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8725" y="3786187"/>
            <a:ext cx="2927300" cy="971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0" sz="1275" i="0" u="none">
                <a:solidFill>
                  <a:srgbClr val="334155"/>
                </a:solidFill>
                <a:latin typeface="Inter"/>
              </a:rPr>
              <a:t>Structured evaluations followed by cultural assimilation to accelerate time-to-productivity and reduce early attrition.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9175" y="2852737"/>
            <a:ext cx="228600" cy="2286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37050" y="2852737"/>
            <a:ext cx="285750" cy="2286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83500" y="2852737"/>
            <a:ext cx="285750" cy="2286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700" i="0" u="none">
                <a:solidFill>
                  <a:srgbClr val="0F172A"/>
                </a:solidFill>
                <a:latin typeface="Plus Jakarta Sans ExtraBold"/>
              </a:rPr>
              <a:t>Talent Acquisition Lifecycle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533400"/>
            <a:ext cx="5510688" cy="428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700" i="0" u="none">
                <a:solidFill>
                  <a:srgbClr val="0F172A"/>
                </a:solidFill>
                <a:latin typeface="Plus Jakarta Sans ExtraBold"/>
              </a:rPr>
              <a:t>Agile Organizational Design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0"/>
            <a:ext cx="585787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2805410"/>
            <a:ext cx="5510688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08080"/>
                </a:solidFill>
                <a:latin typeface="Plus Jakarta Sans"/>
              </a:rPr>
              <a:t>Adaptive Structures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86410"/>
            <a:ext cx="5248275" cy="5179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Inter"/>
              </a:rPr>
              <a:t>Modern enterprises transition away from rigid functional silos toward matrix and network organizational designs.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856732"/>
            <a:ext cx="5248275" cy="7768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Inter"/>
              </a:rPr>
              <a:t>Deploying multi-disciplinary "Tribes" and "Chapters" improves speed-to-market, enables rapid cross-functional collaboration, and aligns talent directly with evolving market demands.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728912"/>
            <a:ext cx="5295900" cy="2133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9625" y="3119437"/>
            <a:ext cx="489585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b="0" sz="8250" i="0" u="none">
                <a:solidFill>
                  <a:srgbClr val="E05A47"/>
                </a:solidFill>
                <a:latin typeface="Plus Jakarta Sans ExtraBold"/>
              </a:rPr>
              <a:t>3.5x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9625" y="4243387"/>
            <a:ext cx="48958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500" i="0" u="none">
                <a:solidFill>
                  <a:srgbClr val="0F172A"/>
                </a:solidFill>
                <a:latin typeface="Inter"/>
              </a:rPr>
              <a:t>Higher Business Resilience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2728912"/>
            <a:ext cx="5560695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08080"/>
                </a:solidFill>
                <a:latin typeface="Plus Jakarta Sans"/>
              </a:rPr>
              <a:t>Transfer of Learning Framework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3109912"/>
            <a:ext cx="5295900" cy="7286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0" sz="1275" i="0" u="none">
                <a:solidFill>
                  <a:srgbClr val="334155"/>
                </a:solidFill>
                <a:latin typeface="Inter"/>
              </a:rPr>
              <a:t>Structured Learning &amp; Development (L&amp;D) programs yield maximum business value when learning objectives are directly tied to operational KPIs.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0" y="3952875"/>
            <a:ext cx="5295900" cy="7286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0" sz="1275" i="0" u="none">
                <a:solidFill>
                  <a:srgbClr val="334155"/>
                </a:solidFill>
                <a:latin typeface="Inter"/>
              </a:rPr>
              <a:t>Best practices require creating motivational learning environments, ensuring immediate job relevance, and conducting rigorous post-training performance evaluations.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700" i="0" u="none">
                <a:solidFill>
                  <a:srgbClr val="0F172A"/>
                </a:solidFill>
                <a:latin typeface="Plus Jakarta Sans ExtraBold"/>
              </a:rPr>
              <a:t>Capability Building Impact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257425"/>
            <a:ext cx="3479750" cy="30765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050" y="2257425"/>
            <a:ext cx="3479750" cy="30765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500" y="2257425"/>
            <a:ext cx="3479750" cy="30765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2419350"/>
            <a:ext cx="3155900" cy="1905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7975" y="2419350"/>
            <a:ext cx="3155900" cy="19050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4425" y="2419350"/>
            <a:ext cx="3155900" cy="1905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1525" y="4476750"/>
            <a:ext cx="3313695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008080"/>
                </a:solidFill>
                <a:latin typeface="Plus Jakarta Sans"/>
              </a:rPr>
              <a:t>Talent Acquisition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1525" y="4772025"/>
            <a:ext cx="3155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b="0" sz="1050" i="0" u="none">
                <a:solidFill>
                  <a:srgbClr val="64748B"/>
                </a:solidFill>
                <a:latin typeface="Inter"/>
              </a:rPr>
              <a:t>Building structured pipelines to identify and hire key skills.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7975" y="4476750"/>
            <a:ext cx="3313695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008080"/>
                </a:solidFill>
                <a:latin typeface="Plus Jakarta Sans"/>
              </a:rPr>
              <a:t>Capability Building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17975" y="4772025"/>
            <a:ext cx="3155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b="0" sz="1050" i="0" u="none">
                <a:solidFill>
                  <a:srgbClr val="64748B"/>
                </a:solidFill>
                <a:latin typeface="Inter"/>
              </a:rPr>
              <a:t>Continuous learning to upgrade technical and leadership competencies.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64425" y="4476750"/>
            <a:ext cx="3313695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008080"/>
                </a:solidFill>
                <a:latin typeface="Plus Jakarta Sans"/>
              </a:rPr>
              <a:t>Inclusion &amp; Welfare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64425" y="4772025"/>
            <a:ext cx="3155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b="0" sz="1050" i="0" u="none">
                <a:solidFill>
                  <a:srgbClr val="64748B"/>
                </a:solidFill>
                <a:latin typeface="Inter"/>
              </a:rPr>
              <a:t>Creating safe, equitable workplaces that foster high engagement.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1050" y="2428875"/>
            <a:ext cx="3136850" cy="18859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27500" y="2428875"/>
            <a:ext cx="3136850" cy="18859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73950" y="2428875"/>
            <a:ext cx="3136850" cy="381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700" i="0" u="none">
                <a:solidFill>
                  <a:srgbClr val="0F172A"/>
                </a:solidFill>
                <a:latin typeface="Plus Jakarta Sans ExtraBold"/>
              </a:rPr>
              <a:t>Operational Pillars of HR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024312"/>
            <a:ext cx="1975098" cy="952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8988" y="2614612"/>
            <a:ext cx="1975098" cy="952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376" y="4024312"/>
            <a:ext cx="1975098" cy="952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7764" y="2614612"/>
            <a:ext cx="1975098" cy="952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7153" y="4024312"/>
            <a:ext cx="1975098" cy="9525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09600" y="3776662"/>
            <a:ext cx="109728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1525" y="4186237"/>
            <a:ext cx="173381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008080"/>
                </a:solidFill>
                <a:latin typeface="Plus Jakarta Sans"/>
              </a:rPr>
              <a:t>1. Business Case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1525" y="4443412"/>
            <a:ext cx="1651248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475569"/>
                </a:solidFill>
                <a:latin typeface="Inter"/>
              </a:rPr>
              <a:t>Establish rationale for critical role continuity.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20913" y="2776537"/>
            <a:ext cx="173381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008080"/>
                </a:solidFill>
                <a:latin typeface="Plus Jakarta Sans"/>
              </a:rPr>
              <a:t>2. Role Mapping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20913" y="3033712"/>
            <a:ext cx="1651248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475569"/>
                </a:solidFill>
                <a:latin typeface="Inter"/>
              </a:rPr>
              <a:t>Identify key target roles and risks.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70301" y="4186237"/>
            <a:ext cx="173381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008080"/>
                </a:solidFill>
                <a:latin typeface="Plus Jakarta Sans"/>
              </a:rPr>
              <a:t>3. Competencies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70301" y="4443412"/>
            <a:ext cx="1651248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475569"/>
                </a:solidFill>
                <a:latin typeface="Inter"/>
              </a:rPr>
              <a:t>Define required future skillsets.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19689" y="2776537"/>
            <a:ext cx="173381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008080"/>
                </a:solidFill>
                <a:latin typeface="Plus Jakarta Sans"/>
              </a:rPr>
              <a:t>4. Shortlisting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19689" y="3033712"/>
            <a:ext cx="1651248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475569"/>
                </a:solidFill>
                <a:latin typeface="Inter"/>
              </a:rPr>
              <a:t>Assess high-potential successor candidates.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69078" y="4186237"/>
            <a:ext cx="173381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008080"/>
                </a:solidFill>
                <a:latin typeface="Plus Jakarta Sans"/>
              </a:rPr>
              <a:t>5. Development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69078" y="4443412"/>
            <a:ext cx="1651248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475569"/>
                </a:solidFill>
                <a:latin typeface="Inter"/>
              </a:rPr>
              <a:t>Execute tailored leadership pipelines.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700" i="0" u="none">
                <a:solidFill>
                  <a:srgbClr val="0F172A"/>
                </a:solidFill>
                <a:latin typeface="Plus Jakarta Sans ExtraBold"/>
              </a:rPr>
              <a:t>Succession Planning Framework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501899" y="370046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3751287" y="370046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000675" y="370046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250063" y="370046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10499452" y="370046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2967037"/>
            <a:ext cx="1055370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Inter"/>
              </a:rPr>
              <a:t>Cognitive Diversity:</a:t>
            </a:r>
            <a:r>
              <a:rPr b="0" sz="1275" i="0" u="none">
                <a:solidFill>
                  <a:srgbClr val="334155"/>
                </a:solidFill>
                <a:latin typeface="Inter"/>
              </a:rPr>
              <a:t> Expanding D&amp;I beyond demographic metrics to embrace varied problem-solving methodologies and perspectives.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3381375"/>
            <a:ext cx="1055370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Inter"/>
              </a:rPr>
              <a:t>Psychological Safety:</a:t>
            </a:r>
            <a:r>
              <a:rPr b="0" sz="1275" i="0" u="none">
                <a:solidFill>
                  <a:srgbClr val="334155"/>
                </a:solidFill>
                <a:latin typeface="Inter"/>
              </a:rPr>
              <a:t> Cultivating inclusive environments where employees feel valued, respected, and empowered to express ideas.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795712"/>
            <a:ext cx="1055370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Inter"/>
              </a:rPr>
              <a:t>Innovation Multiplier:</a:t>
            </a:r>
            <a:r>
              <a:rPr b="0" sz="1275" i="0" u="none">
                <a:solidFill>
                  <a:srgbClr val="334155"/>
                </a:solidFill>
                <a:latin typeface="Inter"/>
              </a:rPr>
              <a:t> Leveraging diverse background experiences directly fuels organizational creativity and strategic agility.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4210050"/>
            <a:ext cx="1055370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Inter"/>
              </a:rPr>
              <a:t>Equity &amp; Belonging:</a:t>
            </a:r>
            <a:r>
              <a:rPr b="0" sz="1275" i="0" u="none">
                <a:solidFill>
                  <a:srgbClr val="334155"/>
                </a:solidFill>
                <a:latin typeface="Inter"/>
              </a:rPr>
              <a:t> Integrating equitable reward systems and accessible leadership to retain top-tier talent.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990850"/>
            <a:ext cx="190500" cy="2000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405187"/>
            <a:ext cx="190500" cy="20002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819525"/>
            <a:ext cx="190500" cy="2000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233862"/>
            <a:ext cx="238125" cy="2000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700" i="0" u="none">
                <a:solidFill>
                  <a:srgbClr val="0F172A"/>
                </a:solidFill>
                <a:latin typeface="Plus Jakarta Sans ExtraBold"/>
              </a:rPr>
              <a:t>Strategic Workplace Diversity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13619" y="2842319"/>
            <a:ext cx="8564760" cy="14113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3704"/>
              </a:lnSpc>
            </a:pPr>
            <a:r>
              <a:rPr b="0" sz="2850" i="0" u="none">
                <a:solidFill>
                  <a:srgbClr val="0F172A"/>
                </a:solidFill>
                <a:latin typeface="Plus Jakarta Sans SemiBold"/>
              </a:rPr>
              <a:t>Engaged employees drive customer loyalty, operational excellence, and long-term financial growth.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48187" y="4520356"/>
            <a:ext cx="309562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500" i="0" u="none">
                <a:solidFill>
                  <a:srgbClr val="008080"/>
                </a:solidFill>
                <a:latin typeface="Inter"/>
              </a:rPr>
              <a:t>— Strategic Value Chain Principle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7369" y="3128069"/>
            <a:ext cx="390525" cy="962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0"/>
              </a:lnSpc>
            </a:pPr>
            <a:r>
              <a:rPr b="0" sz="6000" i="0" u="none">
                <a:solidFill>
                  <a:srgbClr val="CBD5E1"/>
                </a:solidFill>
                <a:latin typeface="Plus Jakarta Sans SemiBold"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64110" y="4158407"/>
            <a:ext cx="390525" cy="962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0"/>
              </a:lnSpc>
            </a:pPr>
            <a:r>
              <a:rPr b="0" sz="6000" i="0" u="none">
                <a:solidFill>
                  <a:srgbClr val="CBD5E1"/>
                </a:solidFill>
                <a:latin typeface="Plus Jakarta Sans SemiBold"/>
              </a:rPr>
              <a:t>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700" i="0" u="none">
                <a:solidFill>
                  <a:srgbClr val="0F172A"/>
                </a:solidFill>
                <a:latin typeface="Plus Jakarta Sans ExtraBold"/>
              </a:rPr>
              <a:t>Service-Profit Engagement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279" y="533400"/>
            <a:ext cx="11521440" cy="866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5400" i="0" u="none">
                <a:solidFill>
                  <a:srgbClr val="0F172A"/>
                </a:solidFill>
                <a:latin typeface="Plus Jakarta Sans"/>
              </a:rPr>
              <a:t>Questions &amp; Discussion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552575"/>
            <a:ext cx="109728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b="0" sz="1800" i="0" u="none">
                <a:solidFill>
                  <a:srgbClr val="475569"/>
                </a:solidFill>
                <a:latin typeface="Inter"/>
              </a:rPr>
              <a:t>Thank you for your attention.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276475"/>
            <a:ext cx="109728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350" i="0" u="none">
                <a:solidFill>
                  <a:srgbClr val="008080"/>
                </a:solidFill>
                <a:latin typeface="Inter SemiBold"/>
              </a:rPr>
              <a:t>Strategic Human Resource Management Master Deck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1785937"/>
            <a:ext cx="10972800" cy="942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2728912"/>
            <a:ext cx="109728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3500437"/>
            <a:ext cx="109728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4271962"/>
            <a:ext cx="109728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2719387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9600" y="2719387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09600" y="3490912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600" y="3490912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09600" y="4262437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9600" y="4262437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9600" y="5033962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9600" y="5033962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014537"/>
            <a:ext cx="857250" cy="476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704975" y="1928812"/>
            <a:ext cx="9877425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Inter"/>
              </a:rPr>
              <a:t>https://static.vecteezy.com/system/resources/previews/076/047/808/large_2x/business-people-presentation-meeting-and-discussion-as-management-staff-and-employees-collaboration-strategy-and-planning-teamwork-company-workshop-conversation-and-group-talk-in-modern-office-photo.jpg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04975" y="2347912"/>
            <a:ext cx="987742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www.vecteezy.com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871787"/>
            <a:ext cx="1419225" cy="4857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04975" y="2878931"/>
            <a:ext cx="9877425" cy="1857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Inter"/>
              </a:rPr>
              <a:t>https://www.ingentis.com/wp-content/uploads/2025/03/7uxz8604.png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04975" y="3112293"/>
            <a:ext cx="987742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www.ingentis.com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643312"/>
            <a:ext cx="857250" cy="4762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704975" y="3650456"/>
            <a:ext cx="9877425" cy="1857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Inter"/>
              </a:rPr>
              <a:t>https://www.4cornerresources.com/wp-content/uploads/2025/11/HR-recruitment-interview.png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04975" y="3883818"/>
            <a:ext cx="987742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www.4cornerresources.com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414837"/>
            <a:ext cx="857250" cy="4762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704975" y="4421981"/>
            <a:ext cx="9877425" cy="1857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Inter"/>
              </a:rPr>
              <a:t>https://pomonachamber.org/wp-content/uploads/2026/02/Diverse-team-in-corporate-training-session.png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04975" y="4655343"/>
            <a:ext cx="987742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pomonachamber.org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5186362"/>
            <a:ext cx="857250" cy="47625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704975" y="5193506"/>
            <a:ext cx="9877425" cy="1857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Inter"/>
              </a:rPr>
              <a:t>https://www.corporatevision-news.com/wp-content/uploads/2021/06/Workplace-inclusion.jpg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04975" y="5426868"/>
            <a:ext cx="987742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www.corporatevision-news.com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9600" y="533400"/>
            <a:ext cx="11521440" cy="428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2700" i="0" u="none">
                <a:solidFill>
                  <a:srgbClr val="0F172A"/>
                </a:solidFill>
                <a:latin typeface="Plus Jakarta Sans ExtraBold"/>
              </a:rPr>
              <a:t>Image Sources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