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Shape 2"/>
          <p:cNvSpPr/>
          <p:nvPr/>
        </p:nvSpPr>
        <p:spPr>
          <a:xfrm>
            <a:off x="8778240" y="0"/>
            <a:ext cx="3413455" cy="6858000"/>
          </a:xfrm>
          <a:prstGeom prst="rect">
            <a:avLst/>
          </a:prstGeom>
          <a:solidFill>
            <a:srgbClr val="151515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0" y="1188720"/>
            <a:ext cx="2560320" cy="146304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0" y="2834640"/>
            <a:ext cx="1188720" cy="1188720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7" name="Shape 5"/>
          <p:cNvSpPr/>
          <p:nvPr/>
        </p:nvSpPr>
        <p:spPr>
          <a:xfrm>
            <a:off x="10515600" y="2834640"/>
            <a:ext cx="1188720" cy="1188720"/>
          </a:xfrm>
          <a:prstGeom prst="rect">
            <a:avLst/>
          </a:prstGeom>
          <a:solidFill>
            <a:srgbClr val="3A3A3A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0" y="4206240"/>
            <a:ext cx="2560320" cy="822960"/>
          </a:xfrm>
          <a:prstGeom prst="rect">
            <a:avLst/>
          </a:prstGeom>
          <a:solidFill>
            <a:srgbClr val="2A2A2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87452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PATTERNS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24028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</a:t>
            </a:r>
            <a:endParaRPr lang="en-US" sz="4400" dirty="0"/>
          </a:p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Models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640080" y="38404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proven patterns — how they work, where they began, and who innovated.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/  42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Models in this deck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32588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667512" y="149047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52704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23444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Crowdfunding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34440" y="170992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finance by swarm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19456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11" name="Shape 9"/>
          <p:cNvSpPr/>
          <p:nvPr/>
        </p:nvSpPr>
        <p:spPr>
          <a:xfrm>
            <a:off x="667512" y="235915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2" name="Text 10"/>
          <p:cNvSpPr/>
          <p:nvPr/>
        </p:nvSpPr>
        <p:spPr>
          <a:xfrm>
            <a:off x="667512" y="239572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234440" y="2331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Crowdsourcing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34440" y="257860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Outsourcing to the crowd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2920" y="306324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16" name="Shape 14"/>
          <p:cNvSpPr/>
          <p:nvPr/>
        </p:nvSpPr>
        <p:spPr>
          <a:xfrm>
            <a:off x="667512" y="322783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326440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234440" y="32004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Loyalty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34440" y="344728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Incentives for long-lasting fidelity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393192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21" name="Shape 19"/>
          <p:cNvSpPr/>
          <p:nvPr/>
        </p:nvSpPr>
        <p:spPr>
          <a:xfrm>
            <a:off x="667512" y="409651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413308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234440" y="40690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Digitisation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34440" y="431596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Digitising physical products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02920" y="480060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26" name="Shape 24"/>
          <p:cNvSpPr/>
          <p:nvPr/>
        </p:nvSpPr>
        <p:spPr>
          <a:xfrm>
            <a:off x="667512" y="496519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500176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234440" y="49377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234440" y="518464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business for transparency and savings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263640" y="132588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31" name="Shape 29"/>
          <p:cNvSpPr/>
          <p:nvPr/>
        </p:nvSpPr>
        <p:spPr>
          <a:xfrm>
            <a:off x="6428232" y="149047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32" name="Text 30"/>
          <p:cNvSpPr/>
          <p:nvPr/>
        </p:nvSpPr>
        <p:spPr>
          <a:xfrm>
            <a:off x="6428232" y="152704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995160" y="1463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Rate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995160" y="170992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"All you can eat" — unlimited use at a fixed price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263640" y="219456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36" name="Shape 34"/>
          <p:cNvSpPr/>
          <p:nvPr/>
        </p:nvSpPr>
        <p:spPr>
          <a:xfrm>
            <a:off x="6428232" y="235915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37" name="Text 35"/>
          <p:cNvSpPr/>
          <p:nvPr/>
        </p:nvSpPr>
        <p:spPr>
          <a:xfrm>
            <a:off x="6428232" y="239572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995160" y="23317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Fractional Ownership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995160" y="257860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Timeshare makes for efficient usage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263640" y="306324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41" name="Shape 39"/>
          <p:cNvSpPr/>
          <p:nvPr/>
        </p:nvSpPr>
        <p:spPr>
          <a:xfrm>
            <a:off x="6428232" y="322783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42" name="Text 40"/>
          <p:cNvSpPr/>
          <p:nvPr/>
        </p:nvSpPr>
        <p:spPr>
          <a:xfrm>
            <a:off x="6428232" y="326440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995160" y="320040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Franchising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995160" y="344728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for one and one for all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6263640" y="393192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46" name="Shape 44"/>
          <p:cNvSpPr/>
          <p:nvPr/>
        </p:nvSpPr>
        <p:spPr>
          <a:xfrm>
            <a:off x="6428232" y="409651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47" name="Text 45"/>
          <p:cNvSpPr/>
          <p:nvPr/>
        </p:nvSpPr>
        <p:spPr>
          <a:xfrm>
            <a:off x="6428232" y="413308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6995160" y="40690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995160" y="431596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basic vs paid premium versions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6263640" y="4800600"/>
            <a:ext cx="5486400" cy="731520"/>
          </a:xfrm>
          <a:prstGeom prst="roundRect">
            <a:avLst>
              <a:gd name="adj" fmla="val 10000"/>
            </a:avLst>
          </a:prstGeom>
          <a:solidFill>
            <a:srgbClr val="F7F9FA"/>
          </a:solidFill>
          <a:ln/>
        </p:spPr>
      </p:sp>
      <p:sp>
        <p:nvSpPr>
          <p:cNvPr id="51" name="Shape 49"/>
          <p:cNvSpPr/>
          <p:nvPr/>
        </p:nvSpPr>
        <p:spPr>
          <a:xfrm>
            <a:off x="6428232" y="4965192"/>
            <a:ext cx="402336" cy="402336"/>
          </a:xfrm>
          <a:prstGeom prst="ellipse">
            <a:avLst/>
          </a:prstGeom>
          <a:solidFill>
            <a:srgbClr val="30C0D4"/>
          </a:solidFill>
          <a:ln/>
        </p:spPr>
      </p:sp>
      <p:sp>
        <p:nvSpPr>
          <p:cNvPr id="52" name="Text 50"/>
          <p:cNvSpPr/>
          <p:nvPr/>
        </p:nvSpPr>
        <p:spPr>
          <a:xfrm>
            <a:off x="6428232" y="5001768"/>
            <a:ext cx="4023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995160" y="49377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Leverage Customer Data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995160" y="5184648"/>
            <a:ext cx="4480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use of what you know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56" name="Text 54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/  42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01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Crowdfunding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finance by swarm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/  42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CROWDFUNDING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Outsource project financing to the general public through open campaigns.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Announcements raise awareness of projects looking for potential backers.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crowdfunders are private individuals or collectives who choose how much to invest.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416052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5" name="Shape 13"/>
          <p:cNvSpPr/>
          <p:nvPr/>
        </p:nvSpPr>
        <p:spPr>
          <a:xfrm>
            <a:off x="502920" y="416052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5196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Backers receive a project-specific reward — the finished product or special benefits such as bonus material.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/  42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CROWDFUNDING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Traces back to ancient times: funds collected from the public to erect temples and other buildings.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and crowdfunding platforms made the pattern widely accessible.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rock band Marillion used crowdfunding in 1997 when fans funded a US tour after a new album release.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416052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5" name="Shape 13"/>
          <p:cNvSpPr/>
          <p:nvPr/>
        </p:nvSpPr>
        <p:spPr>
          <a:xfrm>
            <a:off x="502920" y="416052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5196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Marillion later used the model to finance production and marketing of albums.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/  42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CROWDFUNDING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Pebble Technology launched on Kickstarter in 2009 aiming to raise US $100,000 for its smartwatch.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Pebble watch connects to smartphones via Bluetooth for calls, texts, and email.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goal was reached in two hours; overall Pebble raised US $10 million — 100× its target.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/  42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02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Crowdsourcing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Outsourcing to the crowd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/  42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CROWDSOURCING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Outsource specific tasks to external actors who typically learn about assignments via an open call.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Extends sources of innovation and knowledge; enables cheaper, more effective solutions.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may include generating ideas or solving specific problems.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416052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5" name="Shape 13"/>
          <p:cNvSpPr/>
          <p:nvPr/>
        </p:nvSpPr>
        <p:spPr>
          <a:xfrm>
            <a:off x="502920" y="416052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5196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suited to discovering customer wishes and preferences for future products.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/  42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CROWDSOURCING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term 'crowdsourcing' was coined in 2006 by Jeff Howe of Wired — but the idea is much older.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example: Britain's Longitude Act of 1714 offered £20,000 to anyone who could determine a ship's exact longitude.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/  42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CROWDSOURCING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connectivity gave crowdsourcing new scale and speed.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Threadless (Chicago, 2000) invites designers worldwide to submit T-shirt designs.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vote on favourites — demand and design stay tightly aligned.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/  42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03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Loyalty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Incentives for long-lasting fidelity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/  42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LOYALTY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customers by delivering value beyond the core product or service.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Incentive programmes build relationships and reward repeat behaviour.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offers and discounts foster loyalty over one-off transactions.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/  42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LOYALTY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200 years old: late-18th-century US traders gave customers tokens.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could be collected and exchanged for additional products.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/  42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LOYALTY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Airlines introduced AAdvantage, an early airline loyalty programme.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Sabre booking data identified frequent flyers for enrolment.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Miles earned unlocked upgrades, future bookings, and special benefits.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 /  42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04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Digitisation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Digitising physical products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 /  42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 an existing product or service into a digital variant.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Benefits: fewer intermediaries, lower overheads, streamlined distribution.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print magazines online; video rental stores becoming streaming services.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 /  42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DIGITISATION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the 1990s, many businesses moved distribution online.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WXYC, a college radio station in Chapel Hill, broadcasts digitally 24/7.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Hotmail was among the first webmail providers — email instead of conventional letters.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 /  42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05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business for transparency and savings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 /  42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traditional products or services through online channels.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Removes overheads of a physical branch network.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search, compare offers, save time and travel, and often pay less.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 /  42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Roots span 60+ years, including electronic messages during the Berlin Airlift (1948–49).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data interchange (EDI) became a key precursor of modern e-commerce.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 /  42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Amazon, founded by Jeff Bezos in 1994, sold its first book a year later.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logistics constraints meant a far larger catalogue than brick-and-mortar bookstores.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scaled from books into a broad online marketplace.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 /  42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06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Rate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"All you can eat" — unlimited use at a fixed price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 /  42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RATE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pay a lump sum, then use the product or service as much as they wish.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gain unlimited consumption with predictable costs.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Economics work when heavy users are balanced by lighter users.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02920" y="416052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5" name="Shape 13"/>
          <p:cNvSpPr/>
          <p:nvPr/>
        </p:nvSpPr>
        <p:spPr>
          <a:xfrm>
            <a:off x="502920" y="416052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5196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companies set upper limits to protect against excess cost.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 /  42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RATE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Buckaroo Buffet in Las Vegas popularised the 'all you can eat' restaurant concept.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fixed price buys unrestricted consumption regardless of actual intake.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 /  42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RATE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1990s, telecoms offered flat-rate mobile plans for unlimited network calling at a fixed monthly fee.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Netflix (founded 1999) pioneered on-demand streaming at a low monthly flat rate.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Subscribers gained unlimited access to a large catalogue of films and TV shows.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 /  42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07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Fractional Ownership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Timeshare makes for efficient usage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 /  42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FRACTIONAL OWNERSHIP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purchase only a part of an asset, not the whole.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fraction of the full price unlocks access that might otherwise be unaffordable.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usage improves asset utilisation.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 /  42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FRACTIONAL OWNERSHIP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of shared ownership appear in early-20th-century collective farming practices.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NetJets pioneered fractional aircraft ownership in the 1960s.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Buyers hold a share entitling them to a set allotment of flight hours.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 /  42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FRACTIONAL OWNERSHIP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embraced the model through timeshares.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Buyers get rights to use a holiday home for an allotted period each year.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Switzerland's Hapimag (founded 1963) became a leading timeshare provider.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 /  42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08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Franchising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for one and one for all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 /  42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Franchisors sell the right to use their business model to franchisees.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Enables rapid geographic expansion without owning every site.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Franchisees act as independent entrepreneurs and carry much of the local risk.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 /  42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McDonald's reached worldwide scale through franchising its self-service restaurant format.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 /  42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FRANCHISING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Widely used in food and beverage: Subway, Pizza Hut, KFC, and more.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Subway is known for submarine sandwiches and salads.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in 100+ countries, Subway became one of the world's fastest-growing franchises.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 /  42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09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basic vs paid premium versions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 /  42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a basic version free; charge for a premium or enhanced version.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free tier builds a large initial customer base efficiently.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Monetisation comes from converting a share of users to paid plans.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 /  42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Venture capitalist Fred Wilson described the model in 2006.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service away for free, grow customers via word of mouth and organic channels, then sell premium upgrades.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 /  42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Skype (founded 2003) used freemium for VoIP calling worldwide over the Internet.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credits extended calls to landlines and mobile phones.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free tier drove mass adoption; premium features drove revenue.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 /  42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 10  /  10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Leverage Customer Data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use of what you know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 /  42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LEVERAGE CUSTOMER DATA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pattern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enables large-scale collection and analysis of customer data.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Firms centred on data acquisition and insight illustrate strong demand.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summarised as: data is the new oil.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 /  42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LEVERAGE CUSTOMER DATA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1990s saw databases that captured customer data with more precision.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systems paved the way for modern electronic CRM.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 /  42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0C0D4"/>
          </a:solidFill>
          <a:ln w="12700">
            <a:solidFill>
              <a:srgbClr val="30C0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LEVERAGE CUSTOMER DATA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56692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innovators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8016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37160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Amazon leads in analysing relationships; retaining a happy customer costs far less than acquiring a new one.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240280"/>
            <a:ext cx="91440" cy="850392"/>
          </a:xfrm>
          <a:prstGeom prst="rect">
            <a:avLst/>
          </a:prstGeom>
          <a:solidFill>
            <a:srgbClr val="E73847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33172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Google's AdWords tied personalised advertising closely to revenue within two years of launching search.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11155680" cy="850392"/>
          </a:xfrm>
          <a:prstGeom prst="roundRect">
            <a:avLst>
              <a:gd name="adj" fmla="val 8602"/>
            </a:avLst>
          </a:prstGeom>
          <a:solidFill>
            <a:srgbClr val="F7F9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02920" y="3200400"/>
            <a:ext cx="91440" cy="850392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291840"/>
            <a:ext cx="106070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2F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Data-driven products became core to how platforms monetise attention and intent.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 /  42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C0D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0116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endure.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makes them successful.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402336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B8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these models as lenses — adapt them to your market, product, and customers.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6355080"/>
            <a:ext cx="11155680" cy="13716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64739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0C0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PLACEMENTHUB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114800" y="647395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Successful Business Models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601200" y="64739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 /  42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Business Models</dc:title>
  <dc:subject>Successful Business Models - Motagua-inspired</dc:subject>
  <dc:creator>PlacementHub</dc:creator>
  <cp:lastModifiedBy>PlacementHub</cp:lastModifiedBy>
  <cp:revision>1</cp:revision>
  <dcterms:created xsi:type="dcterms:W3CDTF">2026-08-08T17:01:38Z</dcterms:created>
  <dcterms:modified xsi:type="dcterms:W3CDTF">2026-08-08T17:01:38Z</dcterms:modified>
</cp:coreProperties>
</file>